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3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FF81E4F-6D8D-7B16-B26C-40E70BE5BE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E88B03-653C-76DC-965F-DCC4B39E3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A6DBC-6F25-44B0-82EB-01854FF85FA5}" type="datetimeFigureOut">
              <a:rPr lang="es-MX" smtClean="0"/>
              <a:t>26/09/2022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7C6156-2C3D-2354-BCF4-4721C0C63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6D5C05-5C06-450B-653C-4F811A7617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2AC76-F746-44D5-BECB-C8C4F208E4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88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FB99-325F-4AEF-B7E5-92BADFF2DDB3}" type="datetimeFigureOut">
              <a:rPr lang="es-MX" smtClean="0"/>
              <a:t>26/09/2022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9B72-28D4-4B76-959B-D8B6E04C68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7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806" y="-32766"/>
            <a:ext cx="11486387" cy="66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1479" y="1323340"/>
            <a:ext cx="4945380" cy="446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ciplinafinanciera.hacienda.gob.mx/work/models/DISCIPLINA_FINANCIERA/Documentos/Presentaciones/Reglas%20de%20Balance%20Presupuestario%20y%20Techos%20de%20Financiamiento%20Neto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iapresupuestaria.gob.mx/es/PTP/Infografia_ppef2022" TargetMode="External"/><Relationship Id="rId2" Type="http://schemas.openxmlformats.org/officeDocument/2006/relationships/hyperlink" Target="https://www.ppef.hacienda.gob.mx/work/models/bzPX2qB5/PPEF2022/qgp8v2PM/paquete/ingresos/LIF_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ep.mx/ley-de-ingresos-de-la-federacion-estructura-y-perspectivas/#%3A~%3Atext%3DLa%20Ley%20de%20Ingresos%20de%2Cy%20estrat%C3%A9gicas%20de%20la%20naci%C3%B3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inanzaspublicas.hacienda.gob.mx/work/models/Finanzas_Publicas/docs/paquete_economico/cgpe/Guia_Metas_Fiscales_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eval.org.mx/Evaluacion/NME/Documents/Ley_de_Coordinacion_Fiscal.pdf" TargetMode="External"/><Relationship Id="rId7" Type="http://schemas.openxmlformats.org/officeDocument/2006/relationships/image" Target="../media/image20.jpg"/><Relationship Id="rId2" Type="http://schemas.openxmlformats.org/officeDocument/2006/relationships/hyperlink" Target="https://www.diputados.gob.mx/sia/intranet/sia-dec-iss-07-05/anualizado/intro.htm#%3A~%3Atext%3DLas%20participaciones%20federales%2C%20a%20diferencia%2Cy%20servicios%20que%20consideren%20necesari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putados.gob.mx/sia/intranet/sia-dec-iss-07-05/anualizado/intro.htm#%3A~%3Atext%3DLas%20participaciones%20federales%2C%20a%20diferencia%2Cy%20servicios%20que%20consideren%20necesario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f.hacienda.gob.mx/es/PEF/Analiticos_Presupuestario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onac.gob.mx/work/models/CONAC/normatividad/NOR_01_02_0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pef.hacienda.gob.mx/work/models/aVbnZty0/PEF2022/kgp8l9cM/docs/tomo_1/tomo_1_i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pef.hacienda.gob.mx/work/models/aVbnZty0/PEF2022/kgp8l9cM/docs/tomo_1/tomo_1_i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onac.gob.mx/work/models/CONAC/normatividad/NOR_01_12_0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cms/uploads/attachment/file/409239/clasificacion_funcional_gasto.pdf" TargetMode="External"/><Relationship Id="rId2" Type="http://schemas.openxmlformats.org/officeDocument/2006/relationships/hyperlink" Target="https://www.conac.gob.mx/work/models/CONAC/normatividad/NOR_01_12_0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ac.gob.mx/work/models/CONAC/normatividad/NOR_01_12_001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f.hacienda.gob.mx/es/PEF2022/analiticos_presupuestarios" TargetMode="External"/><Relationship Id="rId2" Type="http://schemas.openxmlformats.org/officeDocument/2006/relationships/hyperlink" Target="https://www.gob.mx/cms/uploads/attachment/file/663345/Manual_de_Programacion_y_Presupuesto_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b.mx/shcp/documentos/disposiciones-para-la-programacion-y-presupuestacion-202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f.hacienda.gob.mx/work/models/aVbnZty0/PEF2022/kgp8l9cM/docs/tomo_1/tomo_1_i29.pdf" TargetMode="External"/><Relationship Id="rId5" Type="http://schemas.openxmlformats.org/officeDocument/2006/relationships/hyperlink" Target="https://www.pef.hacienda.gob.mx/es/PEF2022/analiticos_presupuestarios" TargetMode="Externa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pef.hacienda.gob.mx/es/PEF2022/tomoI-I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f.gob.mx/nota_detalle_popup.php?codigo=2095960&amp;%3A~%3Atext=En%20materia%20de%20presupuesto%20no%2Cpero%20la%20aprobaci%C3%B3n%20del%20Presupuesto%2C" TargetMode="External"/><Relationship Id="rId2" Type="http://schemas.openxmlformats.org/officeDocument/2006/relationships/hyperlink" Target="https://archivos.juridicas.unam.mx/www/bjv/libros/7/3471/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nzaspublicas.hacienda.gob.mx/work/models/Finanzas_Publicas/docs/paquete_economico/cgpe/Guia_Metas_Fiscales_202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zaspublicas.hacienda.gob.mx/work/models/Finanzas_Publicas/docs/paquete_economico/cgpe/cgpe_202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pef.hacienda.gob.mx/work/models/bzPX2qB5/PPEF2022/qgp8v2PM/paquete/politica_hacendaria/CGPE_202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zaspublicas.hacienda.gob.mx/work/models/Finanzas_Publicas/docs/paquete_economico/cgpe/cgpe_2022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anzaspublicas.hacienda.gob.mx/work/models/Finanzas_Publicas/docs/paquete_economico/cgpe/Guia_Metas_Fiscales_2022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nzaspublicas.hacienda.gob.mx/work/models/Finanzas_Publicas/docs/paquete_economico/cgpe/Guia_Metas_Fiscales_202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710" y="1506791"/>
            <a:ext cx="5913120" cy="2330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065" marR="5080" indent="3810" algn="ctr">
              <a:lnSpc>
                <a:spcPct val="90000"/>
              </a:lnSpc>
              <a:spcBef>
                <a:spcPts val="750"/>
              </a:spcBef>
            </a:pPr>
            <a:r>
              <a:rPr sz="5400" spc="-5" dirty="0"/>
              <a:t>Presupuesto </a:t>
            </a:r>
            <a:r>
              <a:rPr sz="5400" dirty="0"/>
              <a:t>y  </a:t>
            </a:r>
            <a:r>
              <a:rPr sz="5400" spc="-5" dirty="0"/>
              <a:t>Re</a:t>
            </a:r>
            <a:r>
              <a:rPr sz="5400" spc="-30" dirty="0"/>
              <a:t>s</a:t>
            </a:r>
            <a:r>
              <a:rPr sz="5400" dirty="0"/>
              <a:t>ponsa</a:t>
            </a:r>
            <a:r>
              <a:rPr sz="5400" spc="-25" dirty="0"/>
              <a:t>b</a:t>
            </a:r>
            <a:r>
              <a:rPr sz="5400" dirty="0"/>
              <a:t>il</a:t>
            </a:r>
            <a:r>
              <a:rPr sz="5400" spc="-20" dirty="0"/>
              <a:t>i</a:t>
            </a:r>
            <a:r>
              <a:rPr sz="5400" spc="-5" dirty="0"/>
              <a:t>dad  </a:t>
            </a:r>
            <a:r>
              <a:rPr sz="5400" spc="-10" dirty="0"/>
              <a:t>Hacendaria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2868929" y="4318889"/>
            <a:ext cx="64535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2000"/>
              </a:spcBef>
            </a:pPr>
            <a:r>
              <a:rPr lang="es-MX" sz="1800" spc="-5" dirty="0">
                <a:latin typeface="Georgia"/>
                <a:cs typeface="Georgia"/>
              </a:rPr>
              <a:t>Septiembre</a:t>
            </a:r>
            <a:r>
              <a:rPr sz="1800" spc="-5" dirty="0">
                <a:latin typeface="Georgia"/>
                <a:cs typeface="Georgia"/>
              </a:rPr>
              <a:t>,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2022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6704" y="1006728"/>
            <a:ext cx="282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Balance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Presupuestario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040" y="2100579"/>
            <a:ext cx="3911600" cy="15544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170" algn="just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1F2023"/>
                </a:solidFill>
                <a:latin typeface="Georgia"/>
                <a:cs typeface="Georgia"/>
              </a:rPr>
              <a:t>Balance Presupuestario</a:t>
            </a: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90170" marR="81280" algn="just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Diferencia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entre los </a:t>
            </a: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Ingresos totales  incluidos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en la </a:t>
            </a: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Ley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de </a:t>
            </a: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Ingresos,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y los  </a:t>
            </a: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Gastos totales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considerados </a:t>
            </a:r>
            <a:r>
              <a:rPr sz="1800" spc="5" dirty="0">
                <a:solidFill>
                  <a:srgbClr val="1F2023"/>
                </a:solidFill>
                <a:latin typeface="Georgia"/>
                <a:cs typeface="Georgia"/>
              </a:rPr>
              <a:t>en 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el </a:t>
            </a:r>
            <a:r>
              <a:rPr sz="1800" spc="-5" dirty="0">
                <a:solidFill>
                  <a:srgbClr val="1F2023"/>
                </a:solidFill>
                <a:latin typeface="Georgia"/>
                <a:cs typeface="Georgia"/>
              </a:rPr>
              <a:t>Presupuesto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1F2023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1F2023"/>
                </a:solidFill>
                <a:latin typeface="Georgia"/>
                <a:cs typeface="Georgia"/>
              </a:rPr>
              <a:t>Egresos.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5659" y="1488439"/>
            <a:ext cx="7084059" cy="3997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4780" y="5541009"/>
            <a:ext cx="68757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</a:t>
            </a:r>
            <a:r>
              <a:rPr sz="900" dirty="0">
                <a:latin typeface="Georgia"/>
                <a:cs typeface="Georgia"/>
              </a:rPr>
              <a:t>Reglas de </a:t>
            </a:r>
            <a:r>
              <a:rPr sz="900" spc="-5" dirty="0">
                <a:latin typeface="Georgia"/>
                <a:cs typeface="Georgia"/>
              </a:rPr>
              <a:t>Balance Presupuestario, disponible </a:t>
            </a:r>
            <a:r>
              <a:rPr sz="900" dirty="0">
                <a:latin typeface="Georgia"/>
                <a:cs typeface="Georgia"/>
              </a:rPr>
              <a:t>en: 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https://www.disciplinafinanciera.hacienda.gob.mx/work/models/DISCIPLINA_FINANCIERA/Documentos/Presentaciones/Reglas%2 </a:t>
            </a:r>
            <a:r>
              <a:rPr sz="900" spc="-5" dirty="0">
                <a:solidFill>
                  <a:srgbClr val="0462C1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0de%20Balance%20Presupuestario%20y%20Techos%20de%20Financiamiento%20Neto.pdf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00" y="6203950"/>
            <a:ext cx="2366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1F2023"/>
                </a:solidFill>
                <a:latin typeface="Georgia"/>
                <a:cs typeface="Georgia"/>
              </a:rPr>
              <a:t>*Con excepción </a:t>
            </a:r>
            <a:r>
              <a:rPr sz="900" dirty="0">
                <a:solidFill>
                  <a:srgbClr val="1F2023"/>
                </a:solidFill>
                <a:latin typeface="Georgia"/>
                <a:cs typeface="Georgia"/>
              </a:rPr>
              <a:t>de </a:t>
            </a:r>
            <a:r>
              <a:rPr sz="900" spc="-5" dirty="0">
                <a:solidFill>
                  <a:srgbClr val="1F2023"/>
                </a:solidFill>
                <a:latin typeface="Georgia"/>
                <a:cs typeface="Georgia"/>
              </a:rPr>
              <a:t>la amortización </a:t>
            </a:r>
            <a:r>
              <a:rPr sz="900" dirty="0">
                <a:solidFill>
                  <a:srgbClr val="1F2023"/>
                </a:solidFill>
                <a:latin typeface="Georgia"/>
                <a:cs typeface="Georgia"/>
              </a:rPr>
              <a:t>de </a:t>
            </a:r>
            <a:r>
              <a:rPr sz="900" spc="-5" dirty="0">
                <a:solidFill>
                  <a:srgbClr val="1F2023"/>
                </a:solidFill>
                <a:latin typeface="Georgia"/>
                <a:cs typeface="Georgia"/>
              </a:rPr>
              <a:t>la</a:t>
            </a:r>
            <a:r>
              <a:rPr sz="900" spc="-55" dirty="0">
                <a:solidFill>
                  <a:srgbClr val="1F2023"/>
                </a:solidFill>
                <a:latin typeface="Georgia"/>
                <a:cs typeface="Georgia"/>
              </a:rPr>
              <a:t> </a:t>
            </a:r>
            <a:r>
              <a:rPr sz="900" dirty="0">
                <a:solidFill>
                  <a:srgbClr val="1F2023"/>
                </a:solidFill>
                <a:latin typeface="Georgia"/>
                <a:cs typeface="Georgia"/>
              </a:rPr>
              <a:t>deuda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650" y="6120129"/>
            <a:ext cx="817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Georgia"/>
                <a:cs typeface="Georgia"/>
              </a:rPr>
              <a:t>SHCP. Iniciativa </a:t>
            </a:r>
            <a:r>
              <a:rPr sz="900" dirty="0">
                <a:latin typeface="Georgia"/>
                <a:cs typeface="Georgia"/>
              </a:rPr>
              <a:t>de </a:t>
            </a:r>
            <a:r>
              <a:rPr sz="900" spc="-5" dirty="0">
                <a:latin typeface="Georgia"/>
                <a:cs typeface="Georgia"/>
              </a:rPr>
              <a:t>Ley </a:t>
            </a:r>
            <a:r>
              <a:rPr sz="900" dirty="0">
                <a:latin typeface="Georgia"/>
                <a:cs typeface="Georgia"/>
              </a:rPr>
              <a:t>de </a:t>
            </a:r>
            <a:r>
              <a:rPr sz="900" spc="-5" dirty="0">
                <a:latin typeface="Georgia"/>
                <a:cs typeface="Georgia"/>
              </a:rPr>
              <a:t>Ingresos 2022.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https://www.ppef.hacienda.gob.mx/work/models/bzPX2qB5/PPEF2022/qgp8v2PM/paquete/ingresos/LIF_2022.pdf </a:t>
            </a:r>
            <a:r>
              <a:rPr sz="900" spc="-5" dirty="0">
                <a:solidFill>
                  <a:srgbClr val="0462C1"/>
                </a:solidFill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https://www.transparenciapresupuestaria.gob.mx/es/PTP/Infografia_ppef2022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444" y="1635065"/>
            <a:ext cx="6085840" cy="26435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600" b="1" dirty="0">
                <a:latin typeface="Georgia"/>
                <a:cs typeface="Georgia"/>
              </a:rPr>
              <a:t>Ley </a:t>
            </a:r>
            <a:r>
              <a:rPr sz="1600" b="1" spc="-5" dirty="0">
                <a:latin typeface="Georgia"/>
                <a:cs typeface="Georgia"/>
              </a:rPr>
              <a:t>de </a:t>
            </a:r>
            <a:r>
              <a:rPr sz="1600" b="1" dirty="0">
                <a:latin typeface="Georgia"/>
                <a:cs typeface="Georgia"/>
              </a:rPr>
              <a:t>Ingresos </a:t>
            </a:r>
            <a:r>
              <a:rPr sz="1600" b="1" spc="-5" dirty="0">
                <a:latin typeface="Georgia"/>
                <a:cs typeface="Georgia"/>
              </a:rPr>
              <a:t>de </a:t>
            </a:r>
            <a:r>
              <a:rPr sz="1600" b="1" dirty="0">
                <a:latin typeface="Georgia"/>
                <a:cs typeface="Georgia"/>
              </a:rPr>
              <a:t>la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Federación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latin typeface="Georgia"/>
                <a:cs typeface="Georgia"/>
              </a:rPr>
              <a:t>Se </a:t>
            </a:r>
            <a:r>
              <a:rPr sz="1700" spc="-5" dirty="0">
                <a:latin typeface="Georgia"/>
                <a:cs typeface="Georgia"/>
              </a:rPr>
              <a:t>establece la proyección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ingresos presupuestarios del  sector público </a:t>
            </a:r>
            <a:r>
              <a:rPr sz="1700" dirty="0">
                <a:latin typeface="Georgia"/>
                <a:cs typeface="Georgia"/>
              </a:rPr>
              <a:t>que </a:t>
            </a:r>
            <a:r>
              <a:rPr sz="1700" spc="-5" dirty="0">
                <a:latin typeface="Georgia"/>
                <a:cs typeface="Georgia"/>
              </a:rPr>
              <a:t>financian el gasto esperado del siguiente  ejercicio </a:t>
            </a:r>
            <a:r>
              <a:rPr sz="1700" dirty="0">
                <a:latin typeface="Georgia"/>
                <a:cs typeface="Georgia"/>
              </a:rPr>
              <a:t>fiscal.</a:t>
            </a:r>
            <a:endParaRPr sz="1700">
              <a:latin typeface="Georgia"/>
              <a:cs typeface="Georgia"/>
            </a:endParaRPr>
          </a:p>
          <a:p>
            <a:pPr marL="12700" marR="5715" algn="just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Georgia"/>
                <a:cs typeface="Georgia"/>
              </a:rPr>
              <a:t>Se incorpora un </a:t>
            </a:r>
            <a:r>
              <a:rPr sz="1700" spc="-5" dirty="0">
                <a:latin typeface="Georgia"/>
                <a:cs typeface="Georgia"/>
              </a:rPr>
              <a:t>análisis del entorno económico </a:t>
            </a:r>
            <a:r>
              <a:rPr sz="1700" dirty="0">
                <a:latin typeface="Georgia"/>
                <a:cs typeface="Georgia"/>
              </a:rPr>
              <a:t>que </a:t>
            </a:r>
            <a:r>
              <a:rPr sz="1700" spc="-5" dirty="0">
                <a:latin typeface="Georgia"/>
                <a:cs typeface="Georgia"/>
              </a:rPr>
              <a:t>incorpora  los supuestos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las proyecciones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ingresos esperados </a:t>
            </a:r>
            <a:r>
              <a:rPr sz="1700" dirty="0">
                <a:latin typeface="Georgia"/>
                <a:cs typeface="Georgia"/>
              </a:rPr>
              <a:t>y </a:t>
            </a:r>
            <a:r>
              <a:rPr sz="1700" spc="-5" dirty="0">
                <a:latin typeface="Georgia"/>
                <a:cs typeface="Georgia"/>
              </a:rPr>
              <a:t>las  políticas </a:t>
            </a:r>
            <a:r>
              <a:rPr sz="1700" dirty="0">
                <a:latin typeface="Georgia"/>
                <a:cs typeface="Georgia"/>
              </a:rPr>
              <a:t>y </a:t>
            </a:r>
            <a:r>
              <a:rPr sz="1700" spc="-5" dirty="0">
                <a:latin typeface="Georgia"/>
                <a:cs typeface="Georgia"/>
              </a:rPr>
              <a:t>estrategias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manejo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la deuda pública (crédito  </a:t>
            </a:r>
            <a:r>
              <a:rPr sz="1700" dirty="0">
                <a:latin typeface="Georgia"/>
                <a:cs typeface="Georgia"/>
              </a:rPr>
              <a:t>público), así </a:t>
            </a:r>
            <a:r>
              <a:rPr sz="1700" spc="-5" dirty="0">
                <a:latin typeface="Georgia"/>
                <a:cs typeface="Georgia"/>
              </a:rPr>
              <a:t>como otras </a:t>
            </a:r>
            <a:r>
              <a:rPr sz="1700" dirty="0">
                <a:latin typeface="Georgia"/>
                <a:cs typeface="Georgia"/>
              </a:rPr>
              <a:t>medidas</a:t>
            </a:r>
            <a:r>
              <a:rPr sz="1700" spc="-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económicas.</a:t>
            </a:r>
            <a:endParaRPr sz="17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</a:pPr>
            <a:r>
              <a:rPr sz="1700" spc="-5" dirty="0">
                <a:latin typeface="Georgia"/>
                <a:cs typeface="Georgia"/>
              </a:rPr>
              <a:t>Los ingresos </a:t>
            </a:r>
            <a:r>
              <a:rPr sz="1700" dirty="0">
                <a:latin typeface="Georgia"/>
                <a:cs typeface="Georgia"/>
              </a:rPr>
              <a:t>se </a:t>
            </a:r>
            <a:r>
              <a:rPr sz="1700" spc="-5" dirty="0">
                <a:latin typeface="Georgia"/>
                <a:cs typeface="Georgia"/>
              </a:rPr>
              <a:t>componen de: </a:t>
            </a:r>
            <a:r>
              <a:rPr sz="1700" dirty="0">
                <a:latin typeface="Georgia"/>
                <a:cs typeface="Georgia"/>
              </a:rPr>
              <a:t>impuestos; </a:t>
            </a:r>
            <a:r>
              <a:rPr sz="1700" spc="-5" dirty="0">
                <a:latin typeface="Georgia"/>
                <a:cs typeface="Georgia"/>
              </a:rPr>
              <a:t>cuotas </a:t>
            </a:r>
            <a:r>
              <a:rPr sz="1700" dirty="0">
                <a:latin typeface="Georgia"/>
                <a:cs typeface="Georgia"/>
              </a:rPr>
              <a:t>y</a:t>
            </a:r>
            <a:r>
              <a:rPr sz="1700" spc="7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aportaciones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444" y="4252595"/>
            <a:ext cx="6085205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seguridad </a:t>
            </a:r>
            <a:r>
              <a:rPr sz="1700" dirty="0">
                <a:latin typeface="Georgia"/>
                <a:cs typeface="Georgia"/>
              </a:rPr>
              <a:t>social; </a:t>
            </a:r>
            <a:r>
              <a:rPr sz="1700" spc="-5" dirty="0">
                <a:latin typeface="Georgia"/>
                <a:cs typeface="Georgia"/>
              </a:rPr>
              <a:t>contribuciones; aprovechamientos;  derechos; productos; ingresos </a:t>
            </a:r>
            <a:r>
              <a:rPr sz="1700" spc="-10" dirty="0">
                <a:latin typeface="Georgia"/>
                <a:cs typeface="Georgia"/>
              </a:rPr>
              <a:t>por venta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bienes, </a:t>
            </a:r>
            <a:r>
              <a:rPr sz="1700" dirty="0">
                <a:latin typeface="Georgia"/>
                <a:cs typeface="Georgia"/>
              </a:rPr>
              <a:t>prestación  de </a:t>
            </a:r>
            <a:r>
              <a:rPr sz="1700" spc="-5" dirty="0">
                <a:latin typeface="Georgia"/>
                <a:cs typeface="Georgia"/>
              </a:rPr>
              <a:t>servicios </a:t>
            </a:r>
            <a:r>
              <a:rPr sz="1700" dirty="0">
                <a:latin typeface="Georgia"/>
                <a:cs typeface="Georgia"/>
              </a:rPr>
              <a:t>y </a:t>
            </a:r>
            <a:r>
              <a:rPr sz="1700" spc="-10" dirty="0">
                <a:latin typeface="Georgia"/>
                <a:cs typeface="Georgia"/>
              </a:rPr>
              <a:t>otros </a:t>
            </a:r>
            <a:r>
              <a:rPr sz="1700" spc="-5" dirty="0">
                <a:latin typeface="Georgia"/>
                <a:cs typeface="Georgia"/>
              </a:rPr>
              <a:t>ingresos; transferencias, asignaciones,  subsidios, subvenciones, pensiones </a:t>
            </a:r>
            <a:r>
              <a:rPr sz="1700" dirty="0">
                <a:latin typeface="Georgia"/>
                <a:cs typeface="Georgia"/>
              </a:rPr>
              <a:t>y </a:t>
            </a:r>
            <a:r>
              <a:rPr sz="1700" spc="-5" dirty="0">
                <a:latin typeface="Georgia"/>
                <a:cs typeface="Georgia"/>
              </a:rPr>
              <a:t>jubilaciones; </a:t>
            </a:r>
            <a:r>
              <a:rPr sz="1700" dirty="0">
                <a:latin typeface="Georgia"/>
                <a:cs typeface="Georgia"/>
              </a:rPr>
              <a:t>e </a:t>
            </a:r>
            <a:r>
              <a:rPr sz="1700" spc="-5" dirty="0">
                <a:latin typeface="Georgia"/>
                <a:cs typeface="Georgia"/>
              </a:rPr>
              <a:t>ingresos  derivados </a:t>
            </a:r>
            <a:r>
              <a:rPr sz="1700" dirty="0">
                <a:latin typeface="Georgia"/>
                <a:cs typeface="Georgia"/>
              </a:rPr>
              <a:t>de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financiamientos.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8434" y="1013078"/>
            <a:ext cx="2339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Política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-4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Ingresos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8194" y="5130800"/>
            <a:ext cx="4661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  <a:hlinkClick r:id="rId4"/>
              </a:rPr>
              <a:t>Fuente: </a:t>
            </a:r>
            <a:r>
              <a:rPr sz="900" spc="-10" dirty="0">
                <a:latin typeface="Georgia"/>
                <a:cs typeface="Georgia"/>
                <a:hlinkClick r:id="rId4"/>
              </a:rPr>
              <a:t>CIEP. </a:t>
            </a:r>
            <a:r>
              <a:rPr sz="900" spc="-5" dirty="0">
                <a:latin typeface="Georgia"/>
                <a:cs typeface="Georgia"/>
                <a:hlinkClick r:id="rId4"/>
              </a:rPr>
              <a:t>Ley </a:t>
            </a:r>
            <a:r>
              <a:rPr sz="900" dirty="0">
                <a:latin typeface="Georgia"/>
                <a:cs typeface="Georgia"/>
                <a:hlinkClick r:id="rId4"/>
              </a:rPr>
              <a:t>de </a:t>
            </a:r>
            <a:r>
              <a:rPr sz="900" spc="-5" dirty="0">
                <a:latin typeface="Georgia"/>
                <a:cs typeface="Georgia"/>
                <a:hlinkClick r:id="rId4"/>
              </a:rPr>
              <a:t>Ingresos </a:t>
            </a:r>
            <a:r>
              <a:rPr sz="900" dirty="0">
                <a:latin typeface="Georgia"/>
                <a:cs typeface="Georgia"/>
                <a:hlinkClick r:id="rId4"/>
              </a:rPr>
              <a:t>de la </a:t>
            </a:r>
            <a:r>
              <a:rPr sz="900" spc="-5" dirty="0">
                <a:latin typeface="Georgia"/>
                <a:cs typeface="Georgia"/>
                <a:hlinkClick r:id="rId4"/>
              </a:rPr>
              <a:t>Federación.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https://ciep.mx/ley-de-ingresos-de-la- </a:t>
            </a:r>
            <a:r>
              <a:rPr sz="900" spc="-5" dirty="0">
                <a:solidFill>
                  <a:srgbClr val="0462C1"/>
                </a:solidFill>
                <a:latin typeface="Georgia"/>
                <a:cs typeface="Georgia"/>
                <a:hlinkClick r:id="rId4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federacion-estructura-y- </a:t>
            </a:r>
            <a:r>
              <a:rPr sz="900" spc="-5" dirty="0">
                <a:solidFill>
                  <a:srgbClr val="0462C1"/>
                </a:solidFill>
                <a:latin typeface="Georgia"/>
                <a:cs typeface="Georgia"/>
                <a:hlinkClick r:id="rId4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perspectivas/#:~:text=La%20Ley%20de%20Ingresos%20de,y%20estrat%C3%A9gicas%20 </a:t>
            </a:r>
            <a:r>
              <a:rPr sz="900" spc="-5" dirty="0">
                <a:solidFill>
                  <a:srgbClr val="0462C1"/>
                </a:solidFill>
                <a:latin typeface="Georgia"/>
                <a:cs typeface="Georgia"/>
                <a:hlinkClick r:id="rId4"/>
              </a:rPr>
              <a:t> </a:t>
            </a:r>
            <a:r>
              <a:rPr sz="9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de%20la%20naci%C3%B3n</a:t>
            </a:r>
            <a:r>
              <a:rPr sz="900" dirty="0">
                <a:latin typeface="Georgia"/>
                <a:cs typeface="Georgia"/>
                <a:hlinkClick r:id="rId4"/>
              </a:rPr>
              <a:t>.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5019" y="2019300"/>
            <a:ext cx="4612640" cy="310896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127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Georgia"/>
                <a:cs typeface="Georgia"/>
              </a:rPr>
              <a:t>Considera los ingresos del Sector Público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:</a:t>
            </a:r>
            <a:endParaRPr sz="1400">
              <a:latin typeface="Georgia"/>
              <a:cs typeface="Georgia"/>
            </a:endParaRPr>
          </a:p>
          <a:p>
            <a:pPr marL="380365" indent="-287655">
              <a:lnSpc>
                <a:spcPct val="100000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400" spc="-5" dirty="0">
                <a:latin typeface="Georgia"/>
                <a:cs typeface="Georgia"/>
              </a:rPr>
              <a:t>Ingresos del Gobierno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Federal</a:t>
            </a:r>
            <a:endParaRPr sz="1400">
              <a:latin typeface="Georgia"/>
              <a:cs typeface="Georgia"/>
            </a:endParaRPr>
          </a:p>
          <a:p>
            <a:pPr marL="380365" indent="-287655">
              <a:lnSpc>
                <a:spcPct val="100000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400" spc="-5" dirty="0">
                <a:latin typeface="Georgia"/>
                <a:cs typeface="Georgia"/>
              </a:rPr>
              <a:t>Ingresos de organismos </a:t>
            </a:r>
            <a:r>
              <a:rPr sz="1400" dirty="0">
                <a:latin typeface="Georgia"/>
                <a:cs typeface="Georgia"/>
              </a:rPr>
              <a:t>y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empresas</a:t>
            </a:r>
            <a:endParaRPr sz="1400">
              <a:latin typeface="Georgia"/>
              <a:cs typeface="Georgia"/>
            </a:endParaRPr>
          </a:p>
          <a:p>
            <a:pPr marL="380365" indent="-287655">
              <a:lnSpc>
                <a:spcPct val="100000"/>
              </a:lnSpc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400" spc="-5" dirty="0">
                <a:latin typeface="Georgia"/>
                <a:cs typeface="Georgia"/>
              </a:rPr>
              <a:t>Ingresos derivados de</a:t>
            </a:r>
            <a:r>
              <a:rPr sz="1400" spc="-7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financiamiento.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Georgia"/>
              <a:cs typeface="Georgia"/>
            </a:endParaRPr>
          </a:p>
          <a:p>
            <a:pPr marL="93345" marR="75565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Georgia"/>
                <a:cs typeface="Georgia"/>
              </a:rPr>
              <a:t>Por </a:t>
            </a:r>
            <a:r>
              <a:rPr sz="1400" spc="-15" dirty="0">
                <a:latin typeface="Georgia"/>
                <a:cs typeface="Georgia"/>
              </a:rPr>
              <a:t>lo </a:t>
            </a:r>
            <a:r>
              <a:rPr sz="1400" spc="-5" dirty="0">
                <a:latin typeface="Georgia"/>
                <a:cs typeface="Georgia"/>
              </a:rPr>
              <a:t>tanto, los ingresos del Sector Público </a:t>
            </a:r>
            <a:r>
              <a:rPr sz="1400" spc="-15" dirty="0">
                <a:latin typeface="Georgia"/>
                <a:cs typeface="Georgia"/>
              </a:rPr>
              <a:t>no </a:t>
            </a:r>
            <a:r>
              <a:rPr sz="1400" spc="-5" dirty="0">
                <a:latin typeface="Georgia"/>
                <a:cs typeface="Georgia"/>
              </a:rPr>
              <a:t>son  iguales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10" dirty="0">
                <a:latin typeface="Georgia"/>
                <a:cs typeface="Georgia"/>
              </a:rPr>
              <a:t>los </a:t>
            </a:r>
            <a:r>
              <a:rPr sz="1400" spc="-5" dirty="0">
                <a:latin typeface="Georgia"/>
                <a:cs typeface="Georgia"/>
              </a:rPr>
              <a:t>ingresos </a:t>
            </a:r>
            <a:r>
              <a:rPr sz="1400" spc="-10" dirty="0">
                <a:latin typeface="Georgia"/>
                <a:cs typeface="Georgia"/>
              </a:rPr>
              <a:t>del Gobierno Federal, </a:t>
            </a:r>
            <a:r>
              <a:rPr sz="1400" spc="-5" dirty="0">
                <a:latin typeface="Georgia"/>
                <a:cs typeface="Georgia"/>
              </a:rPr>
              <a:t>ni </a:t>
            </a:r>
            <a:r>
              <a:rPr sz="1400" spc="-10" dirty="0">
                <a:latin typeface="Georgia"/>
                <a:cs typeface="Georgia"/>
              </a:rPr>
              <a:t>son  </a:t>
            </a:r>
            <a:r>
              <a:rPr sz="1400" spc="-5" dirty="0">
                <a:latin typeface="Georgia"/>
                <a:cs typeface="Georgia"/>
              </a:rPr>
              <a:t>iguales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los ingresos </a:t>
            </a:r>
            <a:r>
              <a:rPr sz="1400" spc="-10" dirty="0">
                <a:latin typeface="Georgia"/>
                <a:cs typeface="Georgia"/>
              </a:rPr>
              <a:t>propios, </a:t>
            </a:r>
            <a:r>
              <a:rPr sz="1400" spc="-15" dirty="0">
                <a:latin typeface="Georgia"/>
                <a:cs typeface="Georgia"/>
              </a:rPr>
              <a:t>si </a:t>
            </a:r>
            <a:r>
              <a:rPr sz="1400" spc="-5" dirty="0">
                <a:latin typeface="Georgia"/>
                <a:cs typeface="Georgia"/>
              </a:rPr>
              <a:t>éstos tienen incluidos  aquéllos derivados del financiamiento (que representan  </a:t>
            </a:r>
            <a:r>
              <a:rPr sz="1400" spc="-10" dirty="0">
                <a:latin typeface="Georgia"/>
                <a:cs typeface="Georgia"/>
              </a:rPr>
              <a:t>una </a:t>
            </a:r>
            <a:r>
              <a:rPr sz="1400" spc="-5" dirty="0">
                <a:latin typeface="Georgia"/>
                <a:cs typeface="Georgia"/>
              </a:rPr>
              <a:t>deuda </a:t>
            </a:r>
            <a:r>
              <a:rPr sz="1400" dirty="0">
                <a:latin typeface="Georgia"/>
                <a:cs typeface="Georgia"/>
              </a:rPr>
              <a:t>o </a:t>
            </a:r>
            <a:r>
              <a:rPr sz="1400" spc="-5" dirty="0">
                <a:latin typeface="Georgia"/>
                <a:cs typeface="Georgia"/>
              </a:rPr>
              <a:t>ingresos futuros </a:t>
            </a:r>
            <a:r>
              <a:rPr sz="1400" spc="-10" dirty="0">
                <a:latin typeface="Georgia"/>
                <a:cs typeface="Georgia"/>
              </a:rPr>
              <a:t>aún </a:t>
            </a:r>
            <a:r>
              <a:rPr sz="1400" dirty="0">
                <a:latin typeface="Georgia"/>
                <a:cs typeface="Georgia"/>
              </a:rPr>
              <a:t>sin</a:t>
            </a:r>
            <a:r>
              <a:rPr sz="1400" spc="-7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adquirir).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Georgia"/>
              <a:cs typeface="Georgia"/>
            </a:endParaRPr>
          </a:p>
          <a:p>
            <a:pPr marL="93345" marR="78105" algn="just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Los ingresos del Sector Público se dividen en: ingresos  petroleros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15" dirty="0">
                <a:latin typeface="Georgia"/>
                <a:cs typeface="Georgia"/>
              </a:rPr>
              <a:t>no </a:t>
            </a:r>
            <a:r>
              <a:rPr sz="1400" spc="-5" dirty="0">
                <a:latin typeface="Georgia"/>
                <a:cs typeface="Georgia"/>
              </a:rPr>
              <a:t>petroleros </a:t>
            </a:r>
            <a:r>
              <a:rPr sz="1400" dirty="0">
                <a:latin typeface="Georgia"/>
                <a:cs typeface="Georgia"/>
              </a:rPr>
              <a:t>y en </a:t>
            </a:r>
            <a:r>
              <a:rPr sz="1400" spc="-5" dirty="0">
                <a:latin typeface="Georgia"/>
                <a:cs typeface="Georgia"/>
              </a:rPr>
              <a:t>ingresos tributarios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10" dirty="0">
                <a:latin typeface="Georgia"/>
                <a:cs typeface="Georgia"/>
              </a:rPr>
              <a:t>no  </a:t>
            </a:r>
            <a:r>
              <a:rPr sz="1400" spc="-5" dirty="0">
                <a:latin typeface="Georgia"/>
                <a:cs typeface="Georgia"/>
              </a:rPr>
              <a:t>tributarios.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6298247"/>
            <a:ext cx="86296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CGPE.</a:t>
            </a:r>
            <a:r>
              <a:rPr sz="900" spc="105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https://www.finanzaspublicas.hacienda.gob.mx/work/models/Finanzas_Publicas/docs/paquete_economico/cgpe/Guia_Metas_Fiscales_2022.pdf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53260" y="3098800"/>
            <a:ext cx="8471535" cy="1903095"/>
            <a:chOff x="1953260" y="3098800"/>
            <a:chExt cx="8471535" cy="1903095"/>
          </a:xfrm>
        </p:grpSpPr>
        <p:sp>
          <p:nvSpPr>
            <p:cNvPr id="5" name="object 5"/>
            <p:cNvSpPr/>
            <p:nvPr/>
          </p:nvSpPr>
          <p:spPr>
            <a:xfrm>
              <a:off x="1983740" y="3116579"/>
              <a:ext cx="8412733" cy="18265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3260" y="3098800"/>
              <a:ext cx="8471154" cy="1902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9139" y="3141979"/>
            <a:ext cx="8308340" cy="172212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 algn="just">
              <a:lnSpc>
                <a:spcPct val="100000"/>
              </a:lnSpc>
              <a:spcBef>
                <a:spcPts val="305"/>
              </a:spcBef>
            </a:pPr>
            <a:r>
              <a:rPr sz="1600" b="1" spc="-5" dirty="0">
                <a:solidFill>
                  <a:srgbClr val="404040"/>
                </a:solidFill>
                <a:latin typeface="Georgia"/>
                <a:cs typeface="Georgia"/>
              </a:rPr>
              <a:t>Presupuesto de</a:t>
            </a:r>
            <a:r>
              <a:rPr sz="1600" b="1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404040"/>
                </a:solidFill>
                <a:latin typeface="Georgia"/>
                <a:cs typeface="Georgia"/>
              </a:rPr>
              <a:t>Egresos.</a:t>
            </a:r>
            <a:endParaRPr sz="1600">
              <a:latin typeface="Georgia"/>
              <a:cs typeface="Georgia"/>
            </a:endParaRPr>
          </a:p>
          <a:p>
            <a:pPr marL="92710" marR="8001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</a:t>
            </a:r>
            <a:r>
              <a:rPr sz="1600" spc="-5" dirty="0">
                <a:latin typeface="Georgia"/>
                <a:cs typeface="Georgia"/>
              </a:rPr>
              <a:t>ocumento presupuestario </a:t>
            </a:r>
            <a:r>
              <a:rPr sz="1600" dirty="0">
                <a:latin typeface="Georgia"/>
                <a:cs typeface="Georgia"/>
              </a:rPr>
              <a:t>que </a:t>
            </a:r>
            <a:r>
              <a:rPr sz="1600" spc="-5" dirty="0">
                <a:latin typeface="Georgia"/>
                <a:cs typeface="Georgia"/>
              </a:rPr>
              <a:t>contiene </a:t>
            </a:r>
            <a:r>
              <a:rPr sz="1600" dirty="0">
                <a:latin typeface="Georgia"/>
                <a:cs typeface="Georgia"/>
              </a:rPr>
              <a:t>las </a:t>
            </a:r>
            <a:r>
              <a:rPr sz="1600" spc="-5" dirty="0">
                <a:latin typeface="Georgia"/>
                <a:cs typeface="Georgia"/>
              </a:rPr>
              <a:t>cifras, normas, reglas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demás elementos  jurídicos, económicos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contables </a:t>
            </a:r>
            <a:r>
              <a:rPr sz="1600" dirty="0">
                <a:latin typeface="Georgia"/>
                <a:cs typeface="Georgia"/>
              </a:rPr>
              <a:t>que permiten </a:t>
            </a:r>
            <a:r>
              <a:rPr sz="1600" spc="5" dirty="0">
                <a:latin typeface="Georgia"/>
                <a:cs typeface="Georgia"/>
              </a:rPr>
              <a:t>que </a:t>
            </a:r>
            <a:r>
              <a:rPr sz="1600" dirty="0">
                <a:latin typeface="Georgia"/>
                <a:cs typeface="Georgia"/>
              </a:rPr>
              <a:t>el </a:t>
            </a:r>
            <a:r>
              <a:rPr sz="1600" spc="-5" dirty="0">
                <a:latin typeface="Georgia"/>
                <a:cs typeface="Georgia"/>
              </a:rPr>
              <a:t>Ejecutivo </a:t>
            </a:r>
            <a:r>
              <a:rPr sz="1600" dirty="0">
                <a:latin typeface="Georgia"/>
                <a:cs typeface="Georgia"/>
              </a:rPr>
              <a:t>Federal pueda ejercer  </a:t>
            </a:r>
            <a:r>
              <a:rPr sz="1600" spc="-5" dirty="0">
                <a:latin typeface="Georgia"/>
                <a:cs typeface="Georgia"/>
              </a:rPr>
              <a:t>dinero público </a:t>
            </a:r>
            <a:r>
              <a:rPr sz="1600" dirty="0">
                <a:latin typeface="Georgia"/>
                <a:cs typeface="Georgia"/>
              </a:rPr>
              <a:t>en </a:t>
            </a:r>
            <a:r>
              <a:rPr sz="1600" spc="-5" dirty="0">
                <a:latin typeface="Georgia"/>
                <a:cs typeface="Georgia"/>
              </a:rPr>
              <a:t>un determinado ejercicio</a:t>
            </a:r>
            <a:r>
              <a:rPr sz="1600" spc="1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fiscal.</a:t>
            </a:r>
            <a:endParaRPr sz="1600">
              <a:latin typeface="Georgia"/>
              <a:cs typeface="Georgia"/>
            </a:endParaRPr>
          </a:p>
          <a:p>
            <a:pPr marL="92710" marR="85725" algn="just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latin typeface="Georgia"/>
                <a:cs typeface="Georgia"/>
              </a:rPr>
              <a:t>Es </a:t>
            </a:r>
            <a:r>
              <a:rPr sz="1600" dirty="0">
                <a:latin typeface="Georgia"/>
                <a:cs typeface="Georgia"/>
              </a:rPr>
              <a:t>la </a:t>
            </a:r>
            <a:r>
              <a:rPr sz="1600" spc="-5" dirty="0">
                <a:latin typeface="Georgia"/>
                <a:cs typeface="Georgia"/>
              </a:rPr>
              <a:t>principal fuente </a:t>
            </a:r>
            <a:r>
              <a:rPr sz="1600" dirty="0">
                <a:latin typeface="Georgia"/>
                <a:cs typeface="Georgia"/>
              </a:rPr>
              <a:t>de gasto </a:t>
            </a:r>
            <a:r>
              <a:rPr sz="1600" spc="-5" dirty="0">
                <a:latin typeface="Georgia"/>
                <a:cs typeface="Georgia"/>
              </a:rPr>
              <a:t>público </a:t>
            </a:r>
            <a:r>
              <a:rPr sz="1600" dirty="0">
                <a:latin typeface="Georgia"/>
                <a:cs typeface="Georgia"/>
              </a:rPr>
              <a:t>para atender las obligaciones </a:t>
            </a:r>
            <a:r>
              <a:rPr sz="1600" spc="-5" dirty="0">
                <a:latin typeface="Georgia"/>
                <a:cs typeface="Georgia"/>
              </a:rPr>
              <a:t>económicas </a:t>
            </a:r>
            <a:r>
              <a:rPr sz="1600" dirty="0">
                <a:latin typeface="Georgia"/>
                <a:cs typeface="Georgia"/>
              </a:rPr>
              <a:t>del  </a:t>
            </a:r>
            <a:r>
              <a:rPr sz="1600" spc="-5" dirty="0">
                <a:latin typeface="Georgia"/>
                <a:cs typeface="Georgia"/>
              </a:rPr>
              <a:t>Estado.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552" y="911478"/>
            <a:ext cx="1100836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Política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Gasto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El proceso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asignación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del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gasto público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a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través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del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Presupuesto de Egresos,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se vincula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directamente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a </a:t>
            </a:r>
            <a:r>
              <a:rPr sz="1750" spc="-10" dirty="0">
                <a:solidFill>
                  <a:srgbClr val="252525"/>
                </a:solidFill>
                <a:latin typeface="Georgia"/>
                <a:cs typeface="Georgia"/>
              </a:rPr>
              <a:t>los 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criterios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política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económica, incluyendo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las metas establecidas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en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la LIF y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en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las </a:t>
            </a:r>
            <a:r>
              <a:rPr sz="1750" spc="-10" dirty="0">
                <a:solidFill>
                  <a:srgbClr val="252525"/>
                </a:solidFill>
                <a:latin typeface="Georgia"/>
                <a:cs typeface="Georgia"/>
              </a:rPr>
              <a:t>reglas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y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criterios jurídicos 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que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permitan asignar -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la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manera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más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eficiente</a:t>
            </a:r>
            <a:r>
              <a:rPr sz="1750" spc="-30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y equitativa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posible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-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los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recursos públicos disponibles.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750" spc="-5" dirty="0">
                <a:latin typeface="Georgia"/>
                <a:cs typeface="Georgia"/>
              </a:rPr>
              <a:t>El </a:t>
            </a:r>
            <a:r>
              <a:rPr sz="1750" dirty="0">
                <a:latin typeface="Georgia"/>
                <a:cs typeface="Georgia"/>
              </a:rPr>
              <a:t>Artículo </a:t>
            </a:r>
            <a:r>
              <a:rPr sz="1750" spc="-10" dirty="0">
                <a:latin typeface="Georgia"/>
                <a:cs typeface="Georgia"/>
              </a:rPr>
              <a:t>74 </a:t>
            </a:r>
            <a:r>
              <a:rPr sz="1750" spc="-5" dirty="0">
                <a:latin typeface="Georgia"/>
                <a:cs typeface="Georgia"/>
              </a:rPr>
              <a:t>de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Constitución establece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aprobación </a:t>
            </a:r>
            <a:r>
              <a:rPr sz="1750" spc="5" dirty="0">
                <a:latin typeface="Georgia"/>
                <a:cs typeface="Georgia"/>
              </a:rPr>
              <a:t>del </a:t>
            </a:r>
            <a:r>
              <a:rPr sz="1750" spc="-5" dirty="0">
                <a:latin typeface="Georgia"/>
                <a:cs typeface="Georgia"/>
              </a:rPr>
              <a:t>PEF como facultad </a:t>
            </a:r>
            <a:r>
              <a:rPr sz="1750" dirty="0">
                <a:latin typeface="Georgia"/>
                <a:cs typeface="Georgia"/>
              </a:rPr>
              <a:t>exclusiva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dirty="0">
                <a:latin typeface="Georgia"/>
                <a:cs typeface="Georgia"/>
              </a:rPr>
              <a:t>la Cámara</a:t>
            </a:r>
            <a:r>
              <a:rPr sz="1750" spc="395" dirty="0">
                <a:latin typeface="Georgia"/>
                <a:cs typeface="Georgia"/>
              </a:rPr>
              <a:t> </a:t>
            </a:r>
            <a:r>
              <a:rPr sz="1750" spc="10" dirty="0">
                <a:latin typeface="Georgia"/>
                <a:cs typeface="Georgia"/>
              </a:rPr>
              <a:t>de</a:t>
            </a: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750" dirty="0">
                <a:latin typeface="Georgia"/>
                <a:cs typeface="Georgia"/>
              </a:rPr>
              <a:t>Diputados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452" y="5060315"/>
            <a:ext cx="11021060" cy="827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0" algn="just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La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administración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los recursos públicos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debe realizarse cuidando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el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cumplimiento de los principios que rigen  al gasto público.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Cada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año, los recursos </a:t>
            </a:r>
            <a:r>
              <a:rPr sz="1750" spc="-10" dirty="0">
                <a:solidFill>
                  <a:srgbClr val="252525"/>
                </a:solidFill>
                <a:latin typeface="Georgia"/>
                <a:cs typeface="Georgia"/>
              </a:rPr>
              <a:t>públicos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se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asignan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a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las entidades,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dependencias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y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órganos </a:t>
            </a:r>
            <a:r>
              <a:rPr sz="1750" spc="-10" dirty="0">
                <a:solidFill>
                  <a:srgbClr val="252525"/>
                </a:solidFill>
                <a:latin typeface="Georgia"/>
                <a:cs typeface="Georgia"/>
              </a:rPr>
              <a:t>autónomos 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federales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y </a:t>
            </a:r>
            <a:r>
              <a:rPr sz="1750" spc="-5" dirty="0">
                <a:solidFill>
                  <a:srgbClr val="252525"/>
                </a:solidFill>
                <a:latin typeface="Georgia"/>
                <a:cs typeface="Georgia"/>
              </a:rPr>
              <a:t>estatales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a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través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del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Presupuesto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Egresos </a:t>
            </a:r>
            <a:r>
              <a:rPr sz="1750" spc="5" dirty="0">
                <a:solidFill>
                  <a:srgbClr val="252525"/>
                </a:solidFill>
                <a:latin typeface="Georgia"/>
                <a:cs typeface="Georgia"/>
              </a:rPr>
              <a:t>de</a:t>
            </a:r>
            <a:r>
              <a:rPr sz="1750" spc="-29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1750" dirty="0">
                <a:solidFill>
                  <a:srgbClr val="252525"/>
                </a:solidFill>
                <a:latin typeface="Georgia"/>
                <a:cs typeface="Georgia"/>
              </a:rPr>
              <a:t>la Federación.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3" name="object 3"/>
          <p:cNvSpPr/>
          <p:nvPr/>
        </p:nvSpPr>
        <p:spPr>
          <a:xfrm>
            <a:off x="2712291" y="1304148"/>
            <a:ext cx="535305" cy="537210"/>
          </a:xfrm>
          <a:custGeom>
            <a:avLst/>
            <a:gdLst/>
            <a:ahLst/>
            <a:cxnLst/>
            <a:rect l="l" t="t" r="r" b="b"/>
            <a:pathLst>
              <a:path w="535305" h="537210">
                <a:moveTo>
                  <a:pt x="267800" y="0"/>
                </a:moveTo>
                <a:lnTo>
                  <a:pt x="267589" y="0"/>
                </a:lnTo>
                <a:lnTo>
                  <a:pt x="219490" y="4326"/>
                </a:lnTo>
                <a:lnTo>
                  <a:pt x="174219" y="16800"/>
                </a:lnTo>
                <a:lnTo>
                  <a:pt x="132478" y="36702"/>
                </a:lnTo>
                <a:lnTo>
                  <a:pt x="95147" y="63195"/>
                </a:lnTo>
                <a:lnTo>
                  <a:pt x="62910" y="95555"/>
                </a:lnTo>
                <a:lnTo>
                  <a:pt x="36523" y="133024"/>
                </a:lnTo>
                <a:lnTo>
                  <a:pt x="16738" y="174844"/>
                </a:lnTo>
                <a:lnTo>
                  <a:pt x="4311" y="220264"/>
                </a:lnTo>
                <a:lnTo>
                  <a:pt x="0" y="268531"/>
                </a:lnTo>
                <a:lnTo>
                  <a:pt x="4311" y="316799"/>
                </a:lnTo>
                <a:lnTo>
                  <a:pt x="16741" y="362228"/>
                </a:lnTo>
                <a:lnTo>
                  <a:pt x="36534" y="404061"/>
                </a:lnTo>
                <a:lnTo>
                  <a:pt x="62934" y="441539"/>
                </a:lnTo>
                <a:lnTo>
                  <a:pt x="95185" y="473904"/>
                </a:lnTo>
                <a:lnTo>
                  <a:pt x="132532" y="500396"/>
                </a:lnTo>
                <a:lnTo>
                  <a:pt x="174219" y="520259"/>
                </a:lnTo>
                <a:lnTo>
                  <a:pt x="219490" y="532732"/>
                </a:lnTo>
                <a:lnTo>
                  <a:pt x="267589" y="537059"/>
                </a:lnTo>
                <a:lnTo>
                  <a:pt x="315691" y="532732"/>
                </a:lnTo>
                <a:lnTo>
                  <a:pt x="360963" y="520259"/>
                </a:lnTo>
                <a:lnTo>
                  <a:pt x="402648" y="500396"/>
                </a:lnTo>
                <a:lnTo>
                  <a:pt x="439993" y="473904"/>
                </a:lnTo>
                <a:lnTo>
                  <a:pt x="472240" y="441539"/>
                </a:lnTo>
                <a:lnTo>
                  <a:pt x="498637" y="404061"/>
                </a:lnTo>
                <a:lnTo>
                  <a:pt x="508830" y="382513"/>
                </a:lnTo>
                <a:lnTo>
                  <a:pt x="256238" y="382513"/>
                </a:lnTo>
                <a:lnTo>
                  <a:pt x="256238" y="209284"/>
                </a:lnTo>
                <a:lnTo>
                  <a:pt x="203832" y="209284"/>
                </a:lnTo>
                <a:lnTo>
                  <a:pt x="203832" y="176654"/>
                </a:lnTo>
                <a:lnTo>
                  <a:pt x="207732" y="175523"/>
                </a:lnTo>
                <a:lnTo>
                  <a:pt x="211279" y="174427"/>
                </a:lnTo>
                <a:lnTo>
                  <a:pt x="214471" y="173366"/>
                </a:lnTo>
                <a:lnTo>
                  <a:pt x="223955" y="170079"/>
                </a:lnTo>
                <a:lnTo>
                  <a:pt x="230190" y="167533"/>
                </a:lnTo>
                <a:lnTo>
                  <a:pt x="236433" y="164847"/>
                </a:lnTo>
                <a:lnTo>
                  <a:pt x="242668" y="162301"/>
                </a:lnTo>
                <a:lnTo>
                  <a:pt x="254706" y="156044"/>
                </a:lnTo>
                <a:lnTo>
                  <a:pt x="257711" y="154418"/>
                </a:lnTo>
                <a:lnTo>
                  <a:pt x="260684" y="152685"/>
                </a:lnTo>
                <a:lnTo>
                  <a:pt x="263974" y="150953"/>
                </a:lnTo>
                <a:lnTo>
                  <a:pt x="267208" y="149079"/>
                </a:lnTo>
                <a:lnTo>
                  <a:pt x="270386" y="147029"/>
                </a:lnTo>
                <a:lnTo>
                  <a:pt x="273567" y="144943"/>
                </a:lnTo>
                <a:lnTo>
                  <a:pt x="276805" y="143070"/>
                </a:lnTo>
                <a:lnTo>
                  <a:pt x="280109" y="141373"/>
                </a:lnTo>
                <a:lnTo>
                  <a:pt x="502653" y="141373"/>
                </a:lnTo>
                <a:lnTo>
                  <a:pt x="498691" y="133001"/>
                </a:lnTo>
                <a:lnTo>
                  <a:pt x="472301" y="95522"/>
                </a:lnTo>
                <a:lnTo>
                  <a:pt x="440056" y="63157"/>
                </a:lnTo>
                <a:lnTo>
                  <a:pt x="402789" y="36702"/>
                </a:lnTo>
                <a:lnTo>
                  <a:pt x="361127" y="16833"/>
                </a:lnTo>
                <a:lnTo>
                  <a:pt x="315879" y="4346"/>
                </a:lnTo>
                <a:lnTo>
                  <a:pt x="267800" y="0"/>
                </a:lnTo>
                <a:close/>
              </a:path>
              <a:path w="535305" h="537210">
                <a:moveTo>
                  <a:pt x="502653" y="141373"/>
                </a:moveTo>
                <a:lnTo>
                  <a:pt x="296948" y="141373"/>
                </a:lnTo>
                <a:lnTo>
                  <a:pt x="296948" y="382513"/>
                </a:lnTo>
                <a:lnTo>
                  <a:pt x="508830" y="382513"/>
                </a:lnTo>
                <a:lnTo>
                  <a:pt x="518426" y="362228"/>
                </a:lnTo>
                <a:lnTo>
                  <a:pt x="530854" y="316799"/>
                </a:lnTo>
                <a:lnTo>
                  <a:pt x="535164" y="268531"/>
                </a:lnTo>
                <a:lnTo>
                  <a:pt x="530877" y="220256"/>
                </a:lnTo>
                <a:lnTo>
                  <a:pt x="518469" y="174834"/>
                </a:lnTo>
                <a:lnTo>
                  <a:pt x="502653" y="141373"/>
                </a:lnTo>
                <a:close/>
              </a:path>
              <a:path w="535305" h="537210">
                <a:moveTo>
                  <a:pt x="256238" y="187437"/>
                </a:moveTo>
                <a:lnTo>
                  <a:pt x="214919" y="206421"/>
                </a:lnTo>
                <a:lnTo>
                  <a:pt x="203832" y="209284"/>
                </a:lnTo>
                <a:lnTo>
                  <a:pt x="256238" y="209284"/>
                </a:lnTo>
                <a:lnTo>
                  <a:pt x="256238" y="187437"/>
                </a:lnTo>
                <a:close/>
              </a:path>
            </a:pathLst>
          </a:custGeom>
          <a:solidFill>
            <a:srgbClr val="F6C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29535" y="1278255"/>
          <a:ext cx="4216400" cy="1756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ts val="1140"/>
                        </a:lnSpc>
                      </a:pPr>
                      <a:r>
                        <a:rPr sz="1250" b="1" dirty="0">
                          <a:latin typeface="Georgia"/>
                          <a:cs typeface="Georgia"/>
                        </a:rPr>
                        <a:t>Ingresos </a:t>
                      </a:r>
                      <a:r>
                        <a:rPr sz="1250" b="1" spc="-5" dirty="0">
                          <a:latin typeface="Georgia"/>
                          <a:cs typeface="Georgia"/>
                        </a:rPr>
                        <a:t>excedentes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: recursos que</a:t>
                      </a:r>
                      <a:r>
                        <a:rPr sz="1250" spc="-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durante</a:t>
                      </a:r>
                      <a:endParaRPr sz="125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 gridSpan="2">
                  <a:txBody>
                    <a:bodyPr/>
                    <a:lstStyle/>
                    <a:p>
                      <a:pPr marL="892810" marR="38100" algn="just">
                        <a:lnSpc>
                          <a:spcPct val="85400"/>
                        </a:lnSpc>
                        <a:spcBef>
                          <a:spcPts val="254"/>
                        </a:spcBef>
                      </a:pPr>
                      <a:r>
                        <a:rPr sz="1250" spc="-5" dirty="0">
                          <a:latin typeface="Georgia"/>
                          <a:cs typeface="Georgia"/>
                        </a:rPr>
                        <a:t>el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ejercicio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fiscal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se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obtienen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en 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exceso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los 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aprobados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en 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la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Ley de Ingresos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o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respecto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  los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ingresos propios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las entidades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  control</a:t>
                      </a:r>
                      <a:r>
                        <a:rPr sz="125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indirecto;</a:t>
                      </a:r>
                      <a:endParaRPr sz="1250">
                        <a:latin typeface="Georgia"/>
                        <a:cs typeface="Georgia"/>
                      </a:endParaRPr>
                    </a:p>
                  </a:txBody>
                  <a:tcPr marL="0" marR="0" marT="32384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169991" y="1304148"/>
            <a:ext cx="535305" cy="537210"/>
          </a:xfrm>
          <a:custGeom>
            <a:avLst/>
            <a:gdLst/>
            <a:ahLst/>
            <a:cxnLst/>
            <a:rect l="l" t="t" r="r" b="b"/>
            <a:pathLst>
              <a:path w="535304" h="537210">
                <a:moveTo>
                  <a:pt x="267793" y="0"/>
                </a:moveTo>
                <a:lnTo>
                  <a:pt x="267589" y="0"/>
                </a:lnTo>
                <a:lnTo>
                  <a:pt x="219489" y="4326"/>
                </a:lnTo>
                <a:lnTo>
                  <a:pt x="174219" y="16800"/>
                </a:lnTo>
                <a:lnTo>
                  <a:pt x="132478" y="36702"/>
                </a:lnTo>
                <a:lnTo>
                  <a:pt x="95146" y="63196"/>
                </a:lnTo>
                <a:lnTo>
                  <a:pt x="62909" y="95557"/>
                </a:lnTo>
                <a:lnTo>
                  <a:pt x="36522" y="133026"/>
                </a:lnTo>
                <a:lnTo>
                  <a:pt x="16737" y="174847"/>
                </a:lnTo>
                <a:lnTo>
                  <a:pt x="4311" y="220264"/>
                </a:lnTo>
                <a:lnTo>
                  <a:pt x="0" y="268531"/>
                </a:lnTo>
                <a:lnTo>
                  <a:pt x="4311" y="316799"/>
                </a:lnTo>
                <a:lnTo>
                  <a:pt x="16741" y="362228"/>
                </a:lnTo>
                <a:lnTo>
                  <a:pt x="36534" y="404061"/>
                </a:lnTo>
                <a:lnTo>
                  <a:pt x="62934" y="441539"/>
                </a:lnTo>
                <a:lnTo>
                  <a:pt x="95185" y="473904"/>
                </a:lnTo>
                <a:lnTo>
                  <a:pt x="132532" y="500396"/>
                </a:lnTo>
                <a:lnTo>
                  <a:pt x="174219" y="520259"/>
                </a:lnTo>
                <a:lnTo>
                  <a:pt x="219490" y="532732"/>
                </a:lnTo>
                <a:lnTo>
                  <a:pt x="267589" y="537059"/>
                </a:lnTo>
                <a:lnTo>
                  <a:pt x="315691" y="532732"/>
                </a:lnTo>
                <a:lnTo>
                  <a:pt x="360963" y="520259"/>
                </a:lnTo>
                <a:lnTo>
                  <a:pt x="402648" y="500396"/>
                </a:lnTo>
                <a:lnTo>
                  <a:pt x="439993" y="473904"/>
                </a:lnTo>
                <a:lnTo>
                  <a:pt x="472241" y="441539"/>
                </a:lnTo>
                <a:lnTo>
                  <a:pt x="498637" y="404061"/>
                </a:lnTo>
                <a:lnTo>
                  <a:pt x="505790" y="388940"/>
                </a:lnTo>
                <a:lnTo>
                  <a:pt x="191094" y="388940"/>
                </a:lnTo>
                <a:lnTo>
                  <a:pt x="191094" y="366407"/>
                </a:lnTo>
                <a:lnTo>
                  <a:pt x="202395" y="326943"/>
                </a:lnTo>
                <a:lnTo>
                  <a:pt x="231332" y="296961"/>
                </a:lnTo>
                <a:lnTo>
                  <a:pt x="262763" y="276000"/>
                </a:lnTo>
                <a:lnTo>
                  <a:pt x="268309" y="272178"/>
                </a:lnTo>
                <a:lnTo>
                  <a:pt x="295680" y="244283"/>
                </a:lnTo>
                <a:lnTo>
                  <a:pt x="301317" y="222506"/>
                </a:lnTo>
                <a:lnTo>
                  <a:pt x="301281" y="211900"/>
                </a:lnTo>
                <a:lnTo>
                  <a:pt x="300506" y="206986"/>
                </a:lnTo>
                <a:lnTo>
                  <a:pt x="300173" y="205996"/>
                </a:lnTo>
                <a:lnTo>
                  <a:pt x="203726" y="205996"/>
                </a:lnTo>
                <a:lnTo>
                  <a:pt x="203726" y="169372"/>
                </a:lnTo>
                <a:lnTo>
                  <a:pt x="240792" y="150728"/>
                </a:lnTo>
                <a:lnTo>
                  <a:pt x="267370" y="148019"/>
                </a:lnTo>
                <a:lnTo>
                  <a:pt x="505793" y="148019"/>
                </a:lnTo>
                <a:lnTo>
                  <a:pt x="498689" y="133001"/>
                </a:lnTo>
                <a:lnTo>
                  <a:pt x="472300" y="95522"/>
                </a:lnTo>
                <a:lnTo>
                  <a:pt x="440054" y="63157"/>
                </a:lnTo>
                <a:lnTo>
                  <a:pt x="402787" y="36702"/>
                </a:lnTo>
                <a:lnTo>
                  <a:pt x="361124" y="16833"/>
                </a:lnTo>
                <a:lnTo>
                  <a:pt x="315874" y="4346"/>
                </a:lnTo>
                <a:lnTo>
                  <a:pt x="267793" y="0"/>
                </a:lnTo>
                <a:close/>
              </a:path>
              <a:path w="535304" h="537210">
                <a:moveTo>
                  <a:pt x="505793" y="148019"/>
                </a:moveTo>
                <a:lnTo>
                  <a:pt x="267370" y="148019"/>
                </a:lnTo>
                <a:lnTo>
                  <a:pt x="274554" y="148250"/>
                </a:lnTo>
                <a:lnTo>
                  <a:pt x="281578" y="149026"/>
                </a:lnTo>
                <a:lnTo>
                  <a:pt x="318367" y="164564"/>
                </a:lnTo>
                <a:lnTo>
                  <a:pt x="338135" y="198232"/>
                </a:lnTo>
                <a:lnTo>
                  <a:pt x="339309" y="218731"/>
                </a:lnTo>
                <a:lnTo>
                  <a:pt x="338778" y="225104"/>
                </a:lnTo>
                <a:lnTo>
                  <a:pt x="323024" y="265007"/>
                </a:lnTo>
                <a:lnTo>
                  <a:pt x="290079" y="294552"/>
                </a:lnTo>
                <a:lnTo>
                  <a:pt x="277105" y="302946"/>
                </a:lnTo>
                <a:lnTo>
                  <a:pt x="271316" y="306718"/>
                </a:lnTo>
                <a:lnTo>
                  <a:pt x="239822" y="331299"/>
                </a:lnTo>
                <a:lnTo>
                  <a:pt x="230070" y="351531"/>
                </a:lnTo>
                <a:lnTo>
                  <a:pt x="230134" y="357017"/>
                </a:lnTo>
                <a:lnTo>
                  <a:pt x="344049" y="357017"/>
                </a:lnTo>
                <a:lnTo>
                  <a:pt x="344084" y="388940"/>
                </a:lnTo>
                <a:lnTo>
                  <a:pt x="505790" y="388940"/>
                </a:lnTo>
                <a:lnTo>
                  <a:pt x="518426" y="362228"/>
                </a:lnTo>
                <a:lnTo>
                  <a:pt x="530854" y="316799"/>
                </a:lnTo>
                <a:lnTo>
                  <a:pt x="535164" y="268531"/>
                </a:lnTo>
                <a:lnTo>
                  <a:pt x="530877" y="220261"/>
                </a:lnTo>
                <a:lnTo>
                  <a:pt x="518467" y="174834"/>
                </a:lnTo>
                <a:lnTo>
                  <a:pt x="505793" y="148019"/>
                </a:lnTo>
                <a:close/>
              </a:path>
              <a:path w="535304" h="537210">
                <a:moveTo>
                  <a:pt x="269505" y="178174"/>
                </a:moveTo>
                <a:lnTo>
                  <a:pt x="232029" y="185810"/>
                </a:lnTo>
                <a:lnTo>
                  <a:pt x="203726" y="205996"/>
                </a:lnTo>
                <a:lnTo>
                  <a:pt x="300173" y="205996"/>
                </a:lnTo>
                <a:lnTo>
                  <a:pt x="298921" y="202284"/>
                </a:lnTo>
                <a:lnTo>
                  <a:pt x="297477" y="197759"/>
                </a:lnTo>
                <a:lnTo>
                  <a:pt x="275121" y="179270"/>
                </a:lnTo>
                <a:lnTo>
                  <a:pt x="269505" y="178174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087234" y="1278255"/>
          <a:ext cx="4216400" cy="1755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  <a:spcBef>
                          <a:spcPts val="1210"/>
                        </a:spcBef>
                        <a:tabLst>
                          <a:tab pos="1114425" algn="l"/>
                          <a:tab pos="1993900" algn="l"/>
                          <a:tab pos="2783840" algn="l"/>
                          <a:tab pos="3238500" algn="l"/>
                        </a:tabLst>
                      </a:pPr>
                      <a:r>
                        <a:rPr sz="1250" b="1" dirty="0">
                          <a:latin typeface="Georgia"/>
                          <a:cs typeface="Georgia"/>
                        </a:rPr>
                        <a:t>Ingresos	</a:t>
                      </a:r>
                      <a:r>
                        <a:rPr sz="1250" b="1" spc="-5" dirty="0">
                          <a:latin typeface="Georgia"/>
                          <a:cs typeface="Georgia"/>
                        </a:rPr>
                        <a:t>propios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:	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recursos	que	por</a:t>
                      </a:r>
                      <a:endParaRPr sz="125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 gridSpan="2">
                  <a:txBody>
                    <a:bodyPr/>
                    <a:lstStyle/>
                    <a:p>
                      <a:pPr marL="893444" algn="just">
                        <a:lnSpc>
                          <a:spcPts val="790"/>
                        </a:lnSpc>
                      </a:pPr>
                      <a:r>
                        <a:rPr sz="1250" spc="-5" dirty="0">
                          <a:latin typeface="Georgia"/>
                          <a:cs typeface="Georgia"/>
                        </a:rPr>
                        <a:t>cualquier concepto obtengan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las</a:t>
                      </a:r>
                      <a:r>
                        <a:rPr sz="1250" spc="2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entidades,</a:t>
                      </a:r>
                      <a:endParaRPr sz="1250">
                        <a:latin typeface="Georgia"/>
                        <a:cs typeface="Georgia"/>
                      </a:endParaRPr>
                    </a:p>
                    <a:p>
                      <a:pPr marL="893444" marR="36830" algn="just">
                        <a:lnSpc>
                          <a:spcPts val="1280"/>
                        </a:lnSpc>
                        <a:spcBef>
                          <a:spcPts val="114"/>
                        </a:spcBef>
                      </a:pPr>
                      <a:r>
                        <a:rPr sz="1250" spc="-5" dirty="0">
                          <a:latin typeface="Georgia"/>
                          <a:cs typeface="Georgia"/>
                        </a:rPr>
                        <a:t>distintos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a 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los recursos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por</a:t>
                      </a:r>
                      <a:r>
                        <a:rPr sz="1250" spc="3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concepto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 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subsidios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y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transferencias, conforme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a 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lo  dispuesto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en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el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artículo 52 de la Ley Federal de  las Entidades</a:t>
                      </a:r>
                      <a:r>
                        <a:rPr sz="125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Paraestatales;</a:t>
                      </a:r>
                      <a:endParaRPr sz="125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712278" y="3211688"/>
            <a:ext cx="535305" cy="537210"/>
          </a:xfrm>
          <a:custGeom>
            <a:avLst/>
            <a:gdLst/>
            <a:ahLst/>
            <a:cxnLst/>
            <a:rect l="l" t="t" r="r" b="b"/>
            <a:pathLst>
              <a:path w="535305" h="537210">
                <a:moveTo>
                  <a:pt x="267813" y="0"/>
                </a:moveTo>
                <a:lnTo>
                  <a:pt x="219501" y="4326"/>
                </a:lnTo>
                <a:lnTo>
                  <a:pt x="174229" y="16800"/>
                </a:lnTo>
                <a:lnTo>
                  <a:pt x="132486" y="36702"/>
                </a:lnTo>
                <a:lnTo>
                  <a:pt x="95152" y="63196"/>
                </a:lnTo>
                <a:lnTo>
                  <a:pt x="62914" y="95558"/>
                </a:lnTo>
                <a:lnTo>
                  <a:pt x="36524" y="133028"/>
                </a:lnTo>
                <a:lnTo>
                  <a:pt x="16738" y="174850"/>
                </a:lnTo>
                <a:lnTo>
                  <a:pt x="4311" y="220265"/>
                </a:lnTo>
                <a:lnTo>
                  <a:pt x="0" y="268545"/>
                </a:lnTo>
                <a:lnTo>
                  <a:pt x="4312" y="316815"/>
                </a:lnTo>
                <a:lnTo>
                  <a:pt x="16738" y="362232"/>
                </a:lnTo>
                <a:lnTo>
                  <a:pt x="36539" y="404079"/>
                </a:lnTo>
                <a:lnTo>
                  <a:pt x="62940" y="441557"/>
                </a:lnTo>
                <a:lnTo>
                  <a:pt x="95194" y="473922"/>
                </a:lnTo>
                <a:lnTo>
                  <a:pt x="132543" y="500414"/>
                </a:lnTo>
                <a:lnTo>
                  <a:pt x="174233" y="520275"/>
                </a:lnTo>
                <a:lnTo>
                  <a:pt x="219514" y="532748"/>
                </a:lnTo>
                <a:lnTo>
                  <a:pt x="267588" y="537073"/>
                </a:lnTo>
                <a:lnTo>
                  <a:pt x="315693" y="532745"/>
                </a:lnTo>
                <a:lnTo>
                  <a:pt x="360964" y="520270"/>
                </a:lnTo>
                <a:lnTo>
                  <a:pt x="402651" y="500407"/>
                </a:lnTo>
                <a:lnTo>
                  <a:pt x="439997" y="473913"/>
                </a:lnTo>
                <a:lnTo>
                  <a:pt x="472248" y="441547"/>
                </a:lnTo>
                <a:lnTo>
                  <a:pt x="498647" y="404067"/>
                </a:lnTo>
                <a:lnTo>
                  <a:pt x="505132" y="390362"/>
                </a:lnTo>
                <a:lnTo>
                  <a:pt x="253806" y="390361"/>
                </a:lnTo>
                <a:lnTo>
                  <a:pt x="244811" y="390186"/>
                </a:lnTo>
                <a:lnTo>
                  <a:pt x="203477" y="383597"/>
                </a:lnTo>
                <a:lnTo>
                  <a:pt x="189711" y="341505"/>
                </a:lnTo>
                <a:lnTo>
                  <a:pt x="300421" y="341505"/>
                </a:lnTo>
                <a:lnTo>
                  <a:pt x="300731" y="341038"/>
                </a:lnTo>
                <a:lnTo>
                  <a:pt x="304253" y="335346"/>
                </a:lnTo>
                <a:lnTo>
                  <a:pt x="306015" y="328725"/>
                </a:lnTo>
                <a:lnTo>
                  <a:pt x="305733" y="322026"/>
                </a:lnTo>
                <a:lnTo>
                  <a:pt x="305944" y="315174"/>
                </a:lnTo>
                <a:lnTo>
                  <a:pt x="281355" y="285705"/>
                </a:lnTo>
                <a:lnTo>
                  <a:pt x="220600" y="279532"/>
                </a:lnTo>
                <a:lnTo>
                  <a:pt x="220600" y="249480"/>
                </a:lnTo>
                <a:lnTo>
                  <a:pt x="249440" y="249480"/>
                </a:lnTo>
                <a:lnTo>
                  <a:pt x="256177" y="248843"/>
                </a:lnTo>
                <a:lnTo>
                  <a:pt x="263536" y="247358"/>
                </a:lnTo>
                <a:lnTo>
                  <a:pt x="269765" y="246192"/>
                </a:lnTo>
                <a:lnTo>
                  <a:pt x="296820" y="216143"/>
                </a:lnTo>
                <a:lnTo>
                  <a:pt x="296644" y="209814"/>
                </a:lnTo>
                <a:lnTo>
                  <a:pt x="296855" y="204052"/>
                </a:lnTo>
                <a:lnTo>
                  <a:pt x="295552" y="198325"/>
                </a:lnTo>
                <a:lnTo>
                  <a:pt x="292964" y="193623"/>
                </a:lnTo>
                <a:lnTo>
                  <a:pt x="199744" y="193623"/>
                </a:lnTo>
                <a:lnTo>
                  <a:pt x="199744" y="160286"/>
                </a:lnTo>
                <a:lnTo>
                  <a:pt x="243524" y="147484"/>
                </a:lnTo>
                <a:lnTo>
                  <a:pt x="259696" y="146676"/>
                </a:lnTo>
                <a:lnTo>
                  <a:pt x="505170" y="146676"/>
                </a:lnTo>
                <a:lnTo>
                  <a:pt x="498701" y="133001"/>
                </a:lnTo>
                <a:lnTo>
                  <a:pt x="472312" y="95523"/>
                </a:lnTo>
                <a:lnTo>
                  <a:pt x="440067" y="63157"/>
                </a:lnTo>
                <a:lnTo>
                  <a:pt x="402802" y="36702"/>
                </a:lnTo>
                <a:lnTo>
                  <a:pt x="361140" y="16833"/>
                </a:lnTo>
                <a:lnTo>
                  <a:pt x="315892" y="4346"/>
                </a:lnTo>
                <a:lnTo>
                  <a:pt x="267813" y="0"/>
                </a:lnTo>
                <a:close/>
              </a:path>
              <a:path w="535305" h="537210">
                <a:moveTo>
                  <a:pt x="505170" y="146676"/>
                </a:moveTo>
                <a:lnTo>
                  <a:pt x="259696" y="146676"/>
                </a:lnTo>
                <a:lnTo>
                  <a:pt x="266933" y="146888"/>
                </a:lnTo>
                <a:lnTo>
                  <a:pt x="274139" y="147524"/>
                </a:lnTo>
                <a:lnTo>
                  <a:pt x="313025" y="160534"/>
                </a:lnTo>
                <a:lnTo>
                  <a:pt x="336370" y="197273"/>
                </a:lnTo>
                <a:lnTo>
                  <a:pt x="336658" y="204052"/>
                </a:lnTo>
                <a:lnTo>
                  <a:pt x="336077" y="214416"/>
                </a:lnTo>
                <a:lnTo>
                  <a:pt x="315289" y="249709"/>
                </a:lnTo>
                <a:lnTo>
                  <a:pt x="286357" y="262882"/>
                </a:lnTo>
                <a:lnTo>
                  <a:pt x="294002" y="263673"/>
                </a:lnTo>
                <a:lnTo>
                  <a:pt x="301470" y="265579"/>
                </a:lnTo>
                <a:lnTo>
                  <a:pt x="308604" y="268545"/>
                </a:lnTo>
                <a:lnTo>
                  <a:pt x="315562" y="271394"/>
                </a:lnTo>
                <a:lnTo>
                  <a:pt x="344203" y="304601"/>
                </a:lnTo>
                <a:lnTo>
                  <a:pt x="345858" y="312117"/>
                </a:lnTo>
                <a:lnTo>
                  <a:pt x="345788" y="319721"/>
                </a:lnTo>
                <a:lnTo>
                  <a:pt x="334342" y="356559"/>
                </a:lnTo>
                <a:lnTo>
                  <a:pt x="304302" y="380320"/>
                </a:lnTo>
                <a:lnTo>
                  <a:pt x="262713" y="390105"/>
                </a:lnTo>
                <a:lnTo>
                  <a:pt x="253806" y="390361"/>
                </a:lnTo>
                <a:lnTo>
                  <a:pt x="505132" y="390362"/>
                </a:lnTo>
                <a:lnTo>
                  <a:pt x="518438" y="362233"/>
                </a:lnTo>
                <a:lnTo>
                  <a:pt x="530867" y="316801"/>
                </a:lnTo>
                <a:lnTo>
                  <a:pt x="535176" y="268531"/>
                </a:lnTo>
                <a:lnTo>
                  <a:pt x="530890" y="220264"/>
                </a:lnTo>
                <a:lnTo>
                  <a:pt x="518479" y="174835"/>
                </a:lnTo>
                <a:lnTo>
                  <a:pt x="505170" y="146676"/>
                </a:lnTo>
                <a:close/>
              </a:path>
              <a:path w="535305" h="537210">
                <a:moveTo>
                  <a:pt x="300421" y="341505"/>
                </a:moveTo>
                <a:lnTo>
                  <a:pt x="189711" y="341505"/>
                </a:lnTo>
                <a:lnTo>
                  <a:pt x="196961" y="346115"/>
                </a:lnTo>
                <a:lnTo>
                  <a:pt x="204575" y="350054"/>
                </a:lnTo>
                <a:lnTo>
                  <a:pt x="246309" y="360203"/>
                </a:lnTo>
                <a:lnTo>
                  <a:pt x="254976" y="360524"/>
                </a:lnTo>
                <a:lnTo>
                  <a:pt x="260552" y="360485"/>
                </a:lnTo>
                <a:lnTo>
                  <a:pt x="266115" y="359934"/>
                </a:lnTo>
                <a:lnTo>
                  <a:pt x="271590" y="358877"/>
                </a:lnTo>
                <a:lnTo>
                  <a:pt x="277388" y="357830"/>
                </a:lnTo>
                <a:lnTo>
                  <a:pt x="282975" y="355808"/>
                </a:lnTo>
                <a:lnTo>
                  <a:pt x="293156" y="349989"/>
                </a:lnTo>
                <a:lnTo>
                  <a:pt x="297490" y="345927"/>
                </a:lnTo>
                <a:lnTo>
                  <a:pt x="300421" y="341505"/>
                </a:lnTo>
                <a:close/>
              </a:path>
              <a:path w="535305" h="537210">
                <a:moveTo>
                  <a:pt x="250787" y="279476"/>
                </a:moveTo>
                <a:lnTo>
                  <a:pt x="242343" y="279532"/>
                </a:lnTo>
                <a:lnTo>
                  <a:pt x="251394" y="279532"/>
                </a:lnTo>
                <a:lnTo>
                  <a:pt x="250787" y="279476"/>
                </a:lnTo>
                <a:close/>
              </a:path>
              <a:path w="535305" h="537210">
                <a:moveTo>
                  <a:pt x="249440" y="249480"/>
                </a:moveTo>
                <a:lnTo>
                  <a:pt x="241187" y="249480"/>
                </a:lnTo>
                <a:lnTo>
                  <a:pt x="248691" y="249550"/>
                </a:lnTo>
                <a:lnTo>
                  <a:pt x="249440" y="249480"/>
                </a:lnTo>
                <a:close/>
              </a:path>
              <a:path w="535305" h="537210">
                <a:moveTo>
                  <a:pt x="256364" y="176690"/>
                </a:moveTo>
                <a:lnTo>
                  <a:pt x="213028" y="186137"/>
                </a:lnTo>
                <a:lnTo>
                  <a:pt x="199744" y="193623"/>
                </a:lnTo>
                <a:lnTo>
                  <a:pt x="292964" y="193623"/>
                </a:lnTo>
                <a:lnTo>
                  <a:pt x="256364" y="176690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629535" y="3185795"/>
          <a:ext cx="4216400" cy="180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04470" marR="38100">
                        <a:lnSpc>
                          <a:spcPts val="1280"/>
                        </a:lnSpc>
                        <a:tabLst>
                          <a:tab pos="1309370" algn="l"/>
                          <a:tab pos="2459990" algn="l"/>
                          <a:tab pos="2886710" algn="l"/>
                        </a:tabLst>
                      </a:pPr>
                      <a:r>
                        <a:rPr sz="1250" b="1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250" b="1" spc="-1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250" b="1" spc="5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250" b="1" spc="-10" dirty="0">
                          <a:latin typeface="Georgia"/>
                          <a:cs typeface="Georgia"/>
                        </a:rPr>
                        <a:t>si</a:t>
                      </a:r>
                      <a:r>
                        <a:rPr sz="1250" b="1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250" b="1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250" b="1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250" b="1" spc="-25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:	a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g</a:t>
                      </a:r>
                      <a:r>
                        <a:rPr sz="1250" spc="-30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250" spc="-1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i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s	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d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e	r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c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250" spc="-25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os  federales</a:t>
                      </a:r>
                      <a:r>
                        <a:rPr sz="1250" spc="1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previstas</a:t>
                      </a:r>
                      <a:r>
                        <a:rPr sz="1250" spc="1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en</a:t>
                      </a:r>
                      <a:r>
                        <a:rPr sz="1250" spc="1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el</a:t>
                      </a:r>
                      <a:r>
                        <a:rPr sz="1250" spc="1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PEF</a:t>
                      </a:r>
                      <a:r>
                        <a:rPr sz="1250" spc="1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que,</a:t>
                      </a:r>
                      <a:r>
                        <a:rPr sz="1250" spc="1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50" spc="11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través</a:t>
                      </a:r>
                      <a:r>
                        <a:rPr sz="1250" spc="1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</a:t>
                      </a:r>
                      <a:endParaRPr sz="1250">
                        <a:latin typeface="Georgia"/>
                        <a:cs typeface="Georg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 gridSpan="2">
                  <a:txBody>
                    <a:bodyPr/>
                    <a:lstStyle/>
                    <a:p>
                      <a:pPr marL="892810" marR="38100" algn="just">
                        <a:lnSpc>
                          <a:spcPct val="85400"/>
                        </a:lnSpc>
                        <a:spcBef>
                          <a:spcPts val="265"/>
                        </a:spcBef>
                      </a:pPr>
                      <a:r>
                        <a:rPr sz="1250" dirty="0">
                          <a:latin typeface="Georgia"/>
                          <a:cs typeface="Georgia"/>
                        </a:rPr>
                        <a:t>las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dependencias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y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entidades,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se otorgan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los 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diferentes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sectores de la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sociedad,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a 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las 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entidades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federativas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o </a:t>
                      </a:r>
                      <a:r>
                        <a:rPr sz="1250" spc="-10" dirty="0">
                          <a:latin typeface="Georgia"/>
                          <a:cs typeface="Georgia"/>
                        </a:rPr>
                        <a:t>municipios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para  fomentar el desarrollo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250" spc="-5" dirty="0">
                          <a:latin typeface="Georgia"/>
                          <a:cs typeface="Georgia"/>
                        </a:rPr>
                        <a:t>actividades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sociales  </a:t>
                      </a:r>
                      <a:r>
                        <a:rPr sz="1250" spc="5" dirty="0">
                          <a:latin typeface="Georgia"/>
                          <a:cs typeface="Georgia"/>
                        </a:rPr>
                        <a:t>o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económicas prioritarias de interés</a:t>
                      </a:r>
                      <a:r>
                        <a:rPr sz="1250" spc="-1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50" dirty="0">
                          <a:latin typeface="Georgia"/>
                          <a:cs typeface="Georgia"/>
                        </a:rPr>
                        <a:t>general;</a:t>
                      </a:r>
                      <a:endParaRPr sz="125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169975" y="3211690"/>
            <a:ext cx="535305" cy="537210"/>
          </a:xfrm>
          <a:custGeom>
            <a:avLst/>
            <a:gdLst/>
            <a:ahLst/>
            <a:cxnLst/>
            <a:rect l="l" t="t" r="r" b="b"/>
            <a:pathLst>
              <a:path w="535304" h="537210">
                <a:moveTo>
                  <a:pt x="276669" y="193840"/>
                </a:moveTo>
                <a:lnTo>
                  <a:pt x="239242" y="254533"/>
                </a:lnTo>
                <a:lnTo>
                  <a:pt x="206489" y="296646"/>
                </a:lnTo>
                <a:lnTo>
                  <a:pt x="276669" y="296646"/>
                </a:lnTo>
                <a:lnTo>
                  <a:pt x="276669" y="193840"/>
                </a:lnTo>
                <a:close/>
              </a:path>
              <a:path w="535304" h="537210">
                <a:moveTo>
                  <a:pt x="535178" y="268541"/>
                </a:moveTo>
                <a:lnTo>
                  <a:pt x="530885" y="220268"/>
                </a:lnTo>
                <a:lnTo>
                  <a:pt x="518464" y="174840"/>
                </a:lnTo>
                <a:lnTo>
                  <a:pt x="498678" y="133007"/>
                </a:lnTo>
                <a:lnTo>
                  <a:pt x="472351" y="95580"/>
                </a:lnTo>
                <a:lnTo>
                  <a:pt x="440118" y="63220"/>
                </a:lnTo>
                <a:lnTo>
                  <a:pt x="402805" y="36715"/>
                </a:lnTo>
                <a:lnTo>
                  <a:pt x="361149" y="16840"/>
                </a:lnTo>
                <a:lnTo>
                  <a:pt x="349199" y="13550"/>
                </a:lnTo>
                <a:lnTo>
                  <a:pt x="349199" y="296672"/>
                </a:lnTo>
                <a:lnTo>
                  <a:pt x="349199" y="330708"/>
                </a:lnTo>
                <a:lnTo>
                  <a:pt x="317144" y="330708"/>
                </a:lnTo>
                <a:lnTo>
                  <a:pt x="317144" y="381190"/>
                </a:lnTo>
                <a:lnTo>
                  <a:pt x="276669" y="381190"/>
                </a:lnTo>
                <a:lnTo>
                  <a:pt x="276669" y="330708"/>
                </a:lnTo>
                <a:lnTo>
                  <a:pt x="166484" y="330708"/>
                </a:lnTo>
                <a:lnTo>
                  <a:pt x="166484" y="298551"/>
                </a:lnTo>
                <a:lnTo>
                  <a:pt x="198539" y="260985"/>
                </a:lnTo>
                <a:lnTo>
                  <a:pt x="228473" y="220268"/>
                </a:lnTo>
                <a:lnTo>
                  <a:pt x="253644" y="180581"/>
                </a:lnTo>
                <a:lnTo>
                  <a:pt x="274561" y="141732"/>
                </a:lnTo>
                <a:lnTo>
                  <a:pt x="317144" y="141732"/>
                </a:lnTo>
                <a:lnTo>
                  <a:pt x="317144" y="296672"/>
                </a:lnTo>
                <a:lnTo>
                  <a:pt x="349199" y="13550"/>
                </a:lnTo>
                <a:lnTo>
                  <a:pt x="267830" y="0"/>
                </a:lnTo>
                <a:lnTo>
                  <a:pt x="267601" y="0"/>
                </a:lnTo>
                <a:lnTo>
                  <a:pt x="219494" y="4330"/>
                </a:lnTo>
                <a:lnTo>
                  <a:pt x="174231" y="16802"/>
                </a:lnTo>
                <a:lnTo>
                  <a:pt x="132537" y="36664"/>
                </a:lnTo>
                <a:lnTo>
                  <a:pt x="95135" y="63220"/>
                </a:lnTo>
                <a:lnTo>
                  <a:pt x="62903" y="95580"/>
                </a:lnTo>
                <a:lnTo>
                  <a:pt x="36512" y="133057"/>
                </a:lnTo>
                <a:lnTo>
                  <a:pt x="16725" y="174879"/>
                </a:lnTo>
                <a:lnTo>
                  <a:pt x="4305" y="220268"/>
                </a:lnTo>
                <a:lnTo>
                  <a:pt x="0" y="268554"/>
                </a:lnTo>
                <a:lnTo>
                  <a:pt x="4305" y="316814"/>
                </a:lnTo>
                <a:lnTo>
                  <a:pt x="16738" y="362254"/>
                </a:lnTo>
                <a:lnTo>
                  <a:pt x="36537" y="404088"/>
                </a:lnTo>
                <a:lnTo>
                  <a:pt x="62941" y="441566"/>
                </a:lnTo>
                <a:lnTo>
                  <a:pt x="95186" y="473925"/>
                </a:lnTo>
                <a:lnTo>
                  <a:pt x="132537" y="500418"/>
                </a:lnTo>
                <a:lnTo>
                  <a:pt x="174231" y="520280"/>
                </a:lnTo>
                <a:lnTo>
                  <a:pt x="219506" y="532752"/>
                </a:lnTo>
                <a:lnTo>
                  <a:pt x="267589" y="537083"/>
                </a:lnTo>
                <a:lnTo>
                  <a:pt x="315696" y="532752"/>
                </a:lnTo>
                <a:lnTo>
                  <a:pt x="360959" y="520280"/>
                </a:lnTo>
                <a:lnTo>
                  <a:pt x="402653" y="500405"/>
                </a:lnTo>
                <a:lnTo>
                  <a:pt x="439991" y="473913"/>
                </a:lnTo>
                <a:lnTo>
                  <a:pt x="472249" y="441553"/>
                </a:lnTo>
                <a:lnTo>
                  <a:pt x="498640" y="404075"/>
                </a:lnTo>
                <a:lnTo>
                  <a:pt x="518439" y="362242"/>
                </a:lnTo>
                <a:lnTo>
                  <a:pt x="530860" y="316801"/>
                </a:lnTo>
                <a:lnTo>
                  <a:pt x="535178" y="268541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087234" y="3185795"/>
          <a:ext cx="4216400" cy="1755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marR="35560" algn="just">
                        <a:lnSpc>
                          <a:spcPct val="85400"/>
                        </a:lnSpc>
                        <a:spcBef>
                          <a:spcPts val="745"/>
                        </a:spcBef>
                      </a:pPr>
                      <a:r>
                        <a:rPr sz="1200" b="1" spc="-5" dirty="0">
                          <a:latin typeface="Georgia"/>
                          <a:cs typeface="Georgia"/>
                        </a:rPr>
                        <a:t>Transferencias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: asignaciones de recursos  federales previstas en </a:t>
                      </a:r>
                      <a:r>
                        <a:rPr sz="1200" spc="5" dirty="0">
                          <a:latin typeface="Georgia"/>
                          <a:cs typeface="Georgia"/>
                        </a:rPr>
                        <a:t>el 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presupuesto para  sufragar los gastos de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operación y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de</a:t>
                      </a:r>
                      <a:r>
                        <a:rPr sz="1200" spc="2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capital,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 gridSpan="2">
                  <a:txBody>
                    <a:bodyPr/>
                    <a:lstStyle/>
                    <a:p>
                      <a:pPr marL="893444" algn="just">
                        <a:lnSpc>
                          <a:spcPts val="855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incluyendo el déficit de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operación y los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gastos</a:t>
                      </a:r>
                      <a:r>
                        <a:rPr sz="1200" spc="1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de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893444" marR="33655" algn="just">
                        <a:lnSpc>
                          <a:spcPct val="85000"/>
                        </a:lnSpc>
                        <a:spcBef>
                          <a:spcPts val="114"/>
                        </a:spcBef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administración asociados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subsidios, así como  las asignaciones para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el apoyo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de programas  vinculados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con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operaciones de inversión  financiera, pago de intereses,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comisiones y 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gastos, derivados de créditos contratados </a:t>
                      </a:r>
                      <a:r>
                        <a:rPr sz="1200" spc="15" dirty="0">
                          <a:latin typeface="Georgia"/>
                          <a:cs typeface="Georgia"/>
                        </a:rPr>
                        <a:t>en 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moneda nacional 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200" spc="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extranjera;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834890" y="5096509"/>
            <a:ext cx="4213860" cy="1315720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891540" marR="36195" algn="just">
              <a:lnSpc>
                <a:spcPct val="85400"/>
              </a:lnSpc>
              <a:spcBef>
                <a:spcPts val="680"/>
              </a:spcBef>
            </a:pPr>
            <a:r>
              <a:rPr sz="1250" b="1" dirty="0">
                <a:latin typeface="Georgia"/>
                <a:cs typeface="Georgia"/>
              </a:rPr>
              <a:t>Gasto </a:t>
            </a:r>
            <a:r>
              <a:rPr sz="1250" b="1" spc="-5" dirty="0">
                <a:latin typeface="Georgia"/>
                <a:cs typeface="Georgia"/>
              </a:rPr>
              <a:t>neto total. </a:t>
            </a:r>
            <a:r>
              <a:rPr sz="1250" dirty="0">
                <a:latin typeface="Georgia"/>
                <a:cs typeface="Georgia"/>
              </a:rPr>
              <a:t>La </a:t>
            </a:r>
            <a:r>
              <a:rPr sz="1250" spc="-5" dirty="0">
                <a:latin typeface="Georgia"/>
                <a:cs typeface="Georgia"/>
              </a:rPr>
              <a:t>totalidad </a:t>
            </a:r>
            <a:r>
              <a:rPr sz="1250" dirty="0">
                <a:latin typeface="Georgia"/>
                <a:cs typeface="Georgia"/>
              </a:rPr>
              <a:t>de las  </a:t>
            </a:r>
            <a:r>
              <a:rPr sz="1250" spc="-5" dirty="0">
                <a:latin typeface="Georgia"/>
                <a:cs typeface="Georgia"/>
              </a:rPr>
              <a:t>erogaciones aprobadas </a:t>
            </a:r>
            <a:r>
              <a:rPr sz="1250" dirty="0">
                <a:latin typeface="Georgia"/>
                <a:cs typeface="Georgia"/>
              </a:rPr>
              <a:t>en </a:t>
            </a:r>
            <a:r>
              <a:rPr sz="1250" spc="-5" dirty="0">
                <a:latin typeface="Georgia"/>
                <a:cs typeface="Georgia"/>
              </a:rPr>
              <a:t>el </a:t>
            </a:r>
            <a:r>
              <a:rPr sz="1250" spc="-10" dirty="0">
                <a:latin typeface="Georgia"/>
                <a:cs typeface="Georgia"/>
              </a:rPr>
              <a:t>PEF con </a:t>
            </a:r>
            <a:r>
              <a:rPr sz="1250" dirty="0">
                <a:latin typeface="Georgia"/>
                <a:cs typeface="Georgia"/>
              </a:rPr>
              <a:t>cargo </a:t>
            </a:r>
            <a:r>
              <a:rPr sz="1250" spc="5" dirty="0">
                <a:latin typeface="Georgia"/>
                <a:cs typeface="Georgia"/>
              </a:rPr>
              <a:t>a  </a:t>
            </a:r>
            <a:r>
              <a:rPr sz="1250" dirty="0">
                <a:latin typeface="Georgia"/>
                <a:cs typeface="Georgia"/>
              </a:rPr>
              <a:t>los </a:t>
            </a:r>
            <a:r>
              <a:rPr sz="1250" spc="-5" dirty="0">
                <a:latin typeface="Georgia"/>
                <a:cs typeface="Georgia"/>
              </a:rPr>
              <a:t>ingresos previstos </a:t>
            </a:r>
            <a:r>
              <a:rPr sz="1250" dirty="0">
                <a:latin typeface="Georgia"/>
                <a:cs typeface="Georgia"/>
              </a:rPr>
              <a:t>en la </a:t>
            </a:r>
            <a:r>
              <a:rPr sz="1250" spc="-5" dirty="0">
                <a:latin typeface="Georgia"/>
                <a:cs typeface="Georgia"/>
              </a:rPr>
              <a:t>LIF (no incluyen  </a:t>
            </a:r>
            <a:r>
              <a:rPr sz="1250" dirty="0">
                <a:latin typeface="Georgia"/>
                <a:cs typeface="Georgia"/>
              </a:rPr>
              <a:t>las </a:t>
            </a:r>
            <a:r>
              <a:rPr sz="1250" spc="-5" dirty="0">
                <a:latin typeface="Georgia"/>
                <a:cs typeface="Georgia"/>
              </a:rPr>
              <a:t>amortizaciones </a:t>
            </a:r>
            <a:r>
              <a:rPr sz="1250" dirty="0">
                <a:latin typeface="Georgia"/>
                <a:cs typeface="Georgia"/>
              </a:rPr>
              <a:t>de la </a:t>
            </a:r>
            <a:r>
              <a:rPr sz="1250" spc="-5" dirty="0">
                <a:latin typeface="Georgia"/>
                <a:cs typeface="Georgia"/>
              </a:rPr>
              <a:t>deuda pública </a:t>
            </a:r>
            <a:r>
              <a:rPr sz="1250" dirty="0">
                <a:latin typeface="Georgia"/>
                <a:cs typeface="Georgia"/>
              </a:rPr>
              <a:t>y las  </a:t>
            </a:r>
            <a:r>
              <a:rPr sz="1250" spc="-5" dirty="0">
                <a:latin typeface="Georgia"/>
                <a:cs typeface="Georgia"/>
              </a:rPr>
              <a:t>operaciones </a:t>
            </a:r>
            <a:r>
              <a:rPr sz="1250" dirty="0">
                <a:latin typeface="Georgia"/>
                <a:cs typeface="Georgia"/>
              </a:rPr>
              <a:t>que </a:t>
            </a:r>
            <a:r>
              <a:rPr sz="1250" spc="-5" dirty="0">
                <a:latin typeface="Georgia"/>
                <a:cs typeface="Georgia"/>
              </a:rPr>
              <a:t>darían lugar </a:t>
            </a:r>
            <a:r>
              <a:rPr sz="1250" spc="5" dirty="0">
                <a:latin typeface="Georgia"/>
                <a:cs typeface="Georgia"/>
              </a:rPr>
              <a:t>a </a:t>
            </a:r>
            <a:r>
              <a:rPr sz="1250" dirty="0">
                <a:latin typeface="Georgia"/>
                <a:cs typeface="Georgia"/>
              </a:rPr>
              <a:t>la </a:t>
            </a:r>
            <a:r>
              <a:rPr sz="1250" spc="-5" dirty="0">
                <a:latin typeface="Georgia"/>
                <a:cs typeface="Georgia"/>
              </a:rPr>
              <a:t>duplicidad  en el </a:t>
            </a:r>
            <a:r>
              <a:rPr sz="1250" dirty="0">
                <a:latin typeface="Georgia"/>
                <a:cs typeface="Georgia"/>
              </a:rPr>
              <a:t>registro </a:t>
            </a:r>
            <a:r>
              <a:rPr sz="1250" spc="-5" dirty="0">
                <a:latin typeface="Georgia"/>
                <a:cs typeface="Georgia"/>
              </a:rPr>
              <a:t>del </a:t>
            </a:r>
            <a:r>
              <a:rPr sz="1250" dirty="0">
                <a:latin typeface="Georgia"/>
                <a:cs typeface="Georgia"/>
              </a:rPr>
              <a:t>gasto). Se </a:t>
            </a:r>
            <a:r>
              <a:rPr sz="1250" spc="-5" dirty="0">
                <a:latin typeface="Georgia"/>
                <a:cs typeface="Georgia"/>
              </a:rPr>
              <a:t>divide en </a:t>
            </a:r>
            <a:r>
              <a:rPr sz="1250" dirty="0">
                <a:latin typeface="Georgia"/>
                <a:cs typeface="Georgia"/>
              </a:rPr>
              <a:t>gasto  programable y gasto no</a:t>
            </a:r>
            <a:r>
              <a:rPr sz="1250" spc="-105" dirty="0">
                <a:latin typeface="Georgia"/>
                <a:cs typeface="Georgia"/>
              </a:rPr>
              <a:t> </a:t>
            </a:r>
            <a:r>
              <a:rPr sz="1250" dirty="0">
                <a:latin typeface="Georgia"/>
                <a:cs typeface="Georgia"/>
              </a:rPr>
              <a:t>programable</a:t>
            </a:r>
            <a:endParaRPr sz="125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70779" y="5173638"/>
            <a:ext cx="434340" cy="527685"/>
          </a:xfrm>
          <a:custGeom>
            <a:avLst/>
            <a:gdLst/>
            <a:ahLst/>
            <a:cxnLst/>
            <a:rect l="l" t="t" r="r" b="b"/>
            <a:pathLst>
              <a:path w="434339" h="527685">
                <a:moveTo>
                  <a:pt x="217872" y="0"/>
                </a:moveTo>
                <a:lnTo>
                  <a:pt x="217624" y="0"/>
                </a:lnTo>
                <a:lnTo>
                  <a:pt x="170537" y="4247"/>
                </a:lnTo>
                <a:lnTo>
                  <a:pt x="126218" y="16494"/>
                </a:lnTo>
                <a:lnTo>
                  <a:pt x="85409" y="35995"/>
                </a:lnTo>
                <a:lnTo>
                  <a:pt x="48796" y="62057"/>
                </a:lnTo>
                <a:lnTo>
                  <a:pt x="17238" y="93832"/>
                </a:lnTo>
                <a:lnTo>
                  <a:pt x="0" y="118375"/>
                </a:lnTo>
                <a:lnTo>
                  <a:pt x="0" y="408895"/>
                </a:lnTo>
                <a:lnTo>
                  <a:pt x="48848" y="465264"/>
                </a:lnTo>
                <a:lnTo>
                  <a:pt x="85409" y="491273"/>
                </a:lnTo>
                <a:lnTo>
                  <a:pt x="126219" y="510773"/>
                </a:lnTo>
                <a:lnTo>
                  <a:pt x="170537" y="523019"/>
                </a:lnTo>
                <a:lnTo>
                  <a:pt x="217624" y="527267"/>
                </a:lnTo>
                <a:lnTo>
                  <a:pt x="264710" y="523019"/>
                </a:lnTo>
                <a:lnTo>
                  <a:pt x="309027" y="510773"/>
                </a:lnTo>
                <a:lnTo>
                  <a:pt x="349837" y="491273"/>
                </a:lnTo>
                <a:lnTo>
                  <a:pt x="386398" y="465264"/>
                </a:lnTo>
                <a:lnTo>
                  <a:pt x="417972" y="433489"/>
                </a:lnTo>
                <a:lnTo>
                  <a:pt x="434339" y="410187"/>
                </a:lnTo>
                <a:lnTo>
                  <a:pt x="434339" y="377059"/>
                </a:lnTo>
                <a:lnTo>
                  <a:pt x="206588" y="377059"/>
                </a:lnTo>
                <a:lnTo>
                  <a:pt x="188884" y="376455"/>
                </a:lnTo>
                <a:lnTo>
                  <a:pt x="173557" y="374641"/>
                </a:lnTo>
                <a:lnTo>
                  <a:pt x="160605" y="371617"/>
                </a:lnTo>
                <a:lnTo>
                  <a:pt x="150029" y="367383"/>
                </a:lnTo>
                <a:lnTo>
                  <a:pt x="150029" y="332585"/>
                </a:lnTo>
                <a:lnTo>
                  <a:pt x="252689" y="332585"/>
                </a:lnTo>
                <a:lnTo>
                  <a:pt x="255233" y="330284"/>
                </a:lnTo>
                <a:lnTo>
                  <a:pt x="260455" y="322427"/>
                </a:lnTo>
                <a:lnTo>
                  <a:pt x="263614" y="313525"/>
                </a:lnTo>
                <a:lnTo>
                  <a:pt x="264520" y="303972"/>
                </a:lnTo>
                <a:lnTo>
                  <a:pt x="264727" y="297329"/>
                </a:lnTo>
                <a:lnTo>
                  <a:pt x="262934" y="290783"/>
                </a:lnTo>
                <a:lnTo>
                  <a:pt x="232654" y="266342"/>
                </a:lnTo>
                <a:lnTo>
                  <a:pt x="224499" y="264801"/>
                </a:lnTo>
                <a:lnTo>
                  <a:pt x="158747" y="264801"/>
                </a:lnTo>
                <a:lnTo>
                  <a:pt x="170176" y="141745"/>
                </a:lnTo>
                <a:lnTo>
                  <a:pt x="434339" y="141745"/>
                </a:lnTo>
                <a:lnTo>
                  <a:pt x="434339" y="117005"/>
                </a:lnTo>
                <a:lnTo>
                  <a:pt x="386534" y="62057"/>
                </a:lnTo>
                <a:lnTo>
                  <a:pt x="350002" y="36041"/>
                </a:lnTo>
                <a:lnTo>
                  <a:pt x="309221" y="16530"/>
                </a:lnTo>
                <a:lnTo>
                  <a:pt x="264932" y="4268"/>
                </a:lnTo>
                <a:lnTo>
                  <a:pt x="217872" y="0"/>
                </a:lnTo>
                <a:close/>
              </a:path>
              <a:path w="434339" h="527685">
                <a:moveTo>
                  <a:pt x="434339" y="232783"/>
                </a:moveTo>
                <a:lnTo>
                  <a:pt x="211396" y="232783"/>
                </a:lnTo>
                <a:lnTo>
                  <a:pt x="220169" y="233004"/>
                </a:lnTo>
                <a:lnTo>
                  <a:pt x="228911" y="233716"/>
                </a:lnTo>
                <a:lnTo>
                  <a:pt x="268623" y="244674"/>
                </a:lnTo>
                <a:lnTo>
                  <a:pt x="299171" y="277850"/>
                </a:lnTo>
                <a:lnTo>
                  <a:pt x="303225" y="303972"/>
                </a:lnTo>
                <a:lnTo>
                  <a:pt x="302953" y="311222"/>
                </a:lnTo>
                <a:lnTo>
                  <a:pt x="285652" y="349093"/>
                </a:lnTo>
                <a:lnTo>
                  <a:pt x="250893" y="370509"/>
                </a:lnTo>
                <a:lnTo>
                  <a:pt x="206588" y="377059"/>
                </a:lnTo>
                <a:lnTo>
                  <a:pt x="434339" y="377059"/>
                </a:lnTo>
                <a:lnTo>
                  <a:pt x="434339" y="232783"/>
                </a:lnTo>
                <a:close/>
              </a:path>
              <a:path w="434339" h="527685">
                <a:moveTo>
                  <a:pt x="252689" y="332585"/>
                </a:moveTo>
                <a:lnTo>
                  <a:pt x="150029" y="332585"/>
                </a:lnTo>
                <a:lnTo>
                  <a:pt x="163486" y="339066"/>
                </a:lnTo>
                <a:lnTo>
                  <a:pt x="177587" y="343794"/>
                </a:lnTo>
                <a:lnTo>
                  <a:pt x="192162" y="346723"/>
                </a:lnTo>
                <a:lnTo>
                  <a:pt x="207043" y="347808"/>
                </a:lnTo>
                <a:lnTo>
                  <a:pt x="214765" y="347870"/>
                </a:lnTo>
                <a:lnTo>
                  <a:pt x="222463" y="346937"/>
                </a:lnTo>
                <a:lnTo>
                  <a:pt x="236482" y="343407"/>
                </a:lnTo>
                <a:lnTo>
                  <a:pt x="242655" y="340582"/>
                </a:lnTo>
                <a:lnTo>
                  <a:pt x="248139" y="336701"/>
                </a:lnTo>
                <a:lnTo>
                  <a:pt x="252689" y="332585"/>
                </a:lnTo>
                <a:close/>
              </a:path>
              <a:path w="434339" h="527685">
                <a:moveTo>
                  <a:pt x="209647" y="262687"/>
                </a:moveTo>
                <a:lnTo>
                  <a:pt x="201574" y="262719"/>
                </a:lnTo>
                <a:lnTo>
                  <a:pt x="194521" y="262849"/>
                </a:lnTo>
                <a:lnTo>
                  <a:pt x="185032" y="263239"/>
                </a:lnTo>
                <a:lnTo>
                  <a:pt x="158747" y="264801"/>
                </a:lnTo>
                <a:lnTo>
                  <a:pt x="224499" y="264801"/>
                </a:lnTo>
                <a:lnTo>
                  <a:pt x="217703" y="263461"/>
                </a:lnTo>
                <a:lnTo>
                  <a:pt x="209647" y="262687"/>
                </a:lnTo>
                <a:close/>
              </a:path>
              <a:path w="434339" h="527685">
                <a:moveTo>
                  <a:pt x="434339" y="141745"/>
                </a:moveTo>
                <a:lnTo>
                  <a:pt x="290869" y="141745"/>
                </a:lnTo>
                <a:lnTo>
                  <a:pt x="290869" y="172635"/>
                </a:lnTo>
                <a:lnTo>
                  <a:pt x="204298" y="172635"/>
                </a:lnTo>
                <a:lnTo>
                  <a:pt x="198346" y="233478"/>
                </a:lnTo>
                <a:lnTo>
                  <a:pt x="200470" y="233339"/>
                </a:lnTo>
                <a:lnTo>
                  <a:pt x="205319" y="232922"/>
                </a:lnTo>
                <a:lnTo>
                  <a:pt x="206047" y="232818"/>
                </a:lnTo>
                <a:lnTo>
                  <a:pt x="206774" y="232783"/>
                </a:lnTo>
                <a:lnTo>
                  <a:pt x="434339" y="232783"/>
                </a:lnTo>
                <a:lnTo>
                  <a:pt x="434339" y="141745"/>
                </a:lnTo>
                <a:close/>
              </a:path>
            </a:pathLst>
          </a:custGeom>
          <a:solidFill>
            <a:srgbClr val="C8D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16704" y="914400"/>
            <a:ext cx="4624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Conceptos generales </a:t>
            </a:r>
            <a:r>
              <a:rPr sz="1800" b="1" dirty="0">
                <a:latin typeface="Georgia"/>
                <a:cs typeface="Georgia"/>
              </a:rPr>
              <a:t>de </a:t>
            </a:r>
            <a:r>
              <a:rPr sz="1800" b="1" spc="-5" dirty="0">
                <a:latin typeface="Georgia"/>
                <a:cs typeface="Georgia"/>
              </a:rPr>
              <a:t>Ingreso </a:t>
            </a:r>
            <a:r>
              <a:rPr sz="1800" b="1" dirty="0">
                <a:latin typeface="Georgia"/>
                <a:cs typeface="Georgia"/>
              </a:rPr>
              <a:t>-</a:t>
            </a:r>
            <a:r>
              <a:rPr sz="1800" b="1" spc="4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Gasto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779" y="1496060"/>
            <a:ext cx="2042160" cy="230632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209550">
              <a:lnSpc>
                <a:spcPct val="100000"/>
              </a:lnSpc>
              <a:spcBef>
                <a:spcPts val="295"/>
              </a:spcBef>
            </a:pPr>
            <a:r>
              <a:rPr sz="1600" b="1" dirty="0">
                <a:solidFill>
                  <a:srgbClr val="515151"/>
                </a:solidFill>
                <a:latin typeface="Georgia"/>
                <a:cs typeface="Georgia"/>
              </a:rPr>
              <a:t>Ingresos. </a:t>
            </a:r>
            <a:r>
              <a:rPr sz="1600" spc="-10" dirty="0">
                <a:solidFill>
                  <a:srgbClr val="515151"/>
                </a:solidFill>
                <a:latin typeface="Georgia"/>
                <a:cs typeface="Georgia"/>
              </a:rPr>
              <a:t>Los  </a:t>
            </a:r>
            <a:r>
              <a:rPr sz="1600" spc="-5" dirty="0">
                <a:solidFill>
                  <a:srgbClr val="515151"/>
                </a:solidFill>
                <a:latin typeface="Georgia"/>
                <a:cs typeface="Georgia"/>
              </a:rPr>
              <a:t>conceptos </a:t>
            </a:r>
            <a:r>
              <a:rPr sz="1600" spc="-10" dirty="0">
                <a:solidFill>
                  <a:srgbClr val="515151"/>
                </a:solidFill>
                <a:latin typeface="Georgia"/>
                <a:cs typeface="Georgia"/>
              </a:rPr>
              <a:t>bajo </a:t>
            </a:r>
            <a:r>
              <a:rPr sz="1600" spc="-5" dirty="0">
                <a:solidFill>
                  <a:srgbClr val="515151"/>
                </a:solidFill>
                <a:latin typeface="Georgia"/>
                <a:cs typeface="Georgia"/>
              </a:rPr>
              <a:t>los  cuales </a:t>
            </a:r>
            <a:r>
              <a:rPr sz="1600" dirty="0">
                <a:solidFill>
                  <a:srgbClr val="515151"/>
                </a:solidFill>
                <a:latin typeface="Georgia"/>
                <a:cs typeface="Georgia"/>
              </a:rPr>
              <a:t>se </a:t>
            </a:r>
            <a:r>
              <a:rPr sz="1600" spc="-5" dirty="0">
                <a:solidFill>
                  <a:srgbClr val="515151"/>
                </a:solidFill>
                <a:latin typeface="Georgia"/>
                <a:cs typeface="Georgia"/>
              </a:rPr>
              <a:t>podrán  captar los recursos  financieros </a:t>
            </a:r>
            <a:r>
              <a:rPr sz="1600" dirty="0">
                <a:solidFill>
                  <a:srgbClr val="515151"/>
                </a:solidFill>
                <a:latin typeface="Georgia"/>
                <a:cs typeface="Georgia"/>
              </a:rPr>
              <a:t>que  </a:t>
            </a:r>
            <a:r>
              <a:rPr sz="1600" spc="-5" dirty="0">
                <a:solidFill>
                  <a:srgbClr val="515151"/>
                </a:solidFill>
                <a:latin typeface="Georgia"/>
                <a:cs typeface="Georgia"/>
              </a:rPr>
              <a:t>permitan cubrir los  gastos de la  federación durante  un ejercicio</a:t>
            </a:r>
            <a:r>
              <a:rPr sz="1600" spc="10" dirty="0">
                <a:solidFill>
                  <a:srgbClr val="515151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15151"/>
                </a:solidFill>
                <a:latin typeface="Georgia"/>
                <a:cs typeface="Georgia"/>
              </a:rPr>
              <a:t>fiscal.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779" y="3929379"/>
            <a:ext cx="2141220" cy="230886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179070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latin typeface="Georgia"/>
                <a:cs typeface="Georgia"/>
              </a:rPr>
              <a:t>Gasto Total.  </a:t>
            </a:r>
            <a:r>
              <a:rPr sz="1600" spc="-10" dirty="0">
                <a:latin typeface="Georgia"/>
                <a:cs typeface="Georgia"/>
              </a:rPr>
              <a:t>Totalidad </a:t>
            </a:r>
            <a:r>
              <a:rPr sz="1600" spc="-5" dirty="0">
                <a:latin typeface="Georgia"/>
                <a:cs typeface="Georgia"/>
              </a:rPr>
              <a:t>de las  erogaciones  aprobadas </a:t>
            </a:r>
            <a:r>
              <a:rPr sz="1600" dirty="0">
                <a:latin typeface="Georgia"/>
                <a:cs typeface="Georgia"/>
              </a:rPr>
              <a:t>en el </a:t>
            </a:r>
            <a:r>
              <a:rPr sz="1600" spc="-5" dirty="0">
                <a:latin typeface="Georgia"/>
                <a:cs typeface="Georgia"/>
              </a:rPr>
              <a:t>PEF  con cargo </a:t>
            </a:r>
            <a:r>
              <a:rPr sz="1600" dirty="0">
                <a:latin typeface="Georgia"/>
                <a:cs typeface="Georgia"/>
              </a:rPr>
              <a:t>a </a:t>
            </a:r>
            <a:r>
              <a:rPr sz="1600" spc="-5" dirty="0">
                <a:latin typeface="Georgia"/>
                <a:cs typeface="Georgia"/>
              </a:rPr>
              <a:t>los  ingresos dela LIF,  otras </a:t>
            </a:r>
            <a:r>
              <a:rPr sz="1600" spc="-10" dirty="0">
                <a:latin typeface="Georgia"/>
                <a:cs typeface="Georgia"/>
              </a:rPr>
              <a:t>amortizaciones  </a:t>
            </a:r>
            <a:r>
              <a:rPr sz="1600" spc="-5" dirty="0">
                <a:latin typeface="Georgia"/>
                <a:cs typeface="Georgia"/>
              </a:rPr>
              <a:t>de deuda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otras  operaciones.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3" name="object 3"/>
          <p:cNvSpPr/>
          <p:nvPr/>
        </p:nvSpPr>
        <p:spPr>
          <a:xfrm>
            <a:off x="422070" y="2664384"/>
            <a:ext cx="706755" cy="702945"/>
          </a:xfrm>
          <a:custGeom>
            <a:avLst/>
            <a:gdLst/>
            <a:ahLst/>
            <a:cxnLst/>
            <a:rect l="l" t="t" r="r" b="b"/>
            <a:pathLst>
              <a:path w="706755" h="702945">
                <a:moveTo>
                  <a:pt x="353518" y="0"/>
                </a:moveTo>
                <a:lnTo>
                  <a:pt x="353239" y="0"/>
                </a:lnTo>
                <a:lnTo>
                  <a:pt x="305307" y="3206"/>
                </a:lnTo>
                <a:lnTo>
                  <a:pt x="259334" y="12545"/>
                </a:lnTo>
                <a:lnTo>
                  <a:pt x="215743" y="27598"/>
                </a:lnTo>
                <a:lnTo>
                  <a:pt x="174879" y="47998"/>
                </a:lnTo>
                <a:lnTo>
                  <a:pt x="137328" y="73226"/>
                </a:lnTo>
                <a:lnTo>
                  <a:pt x="103420" y="102909"/>
                </a:lnTo>
                <a:lnTo>
                  <a:pt x="73575" y="136629"/>
                </a:lnTo>
                <a:lnTo>
                  <a:pt x="48212" y="173967"/>
                </a:lnTo>
                <a:lnTo>
                  <a:pt x="27753" y="214506"/>
                </a:lnTo>
                <a:lnTo>
                  <a:pt x="12617" y="257827"/>
                </a:lnTo>
                <a:lnTo>
                  <a:pt x="3224" y="303529"/>
                </a:lnTo>
                <a:lnTo>
                  <a:pt x="0" y="351180"/>
                </a:lnTo>
                <a:lnTo>
                  <a:pt x="3224" y="398832"/>
                </a:lnTo>
                <a:lnTo>
                  <a:pt x="12618" y="444536"/>
                </a:lnTo>
                <a:lnTo>
                  <a:pt x="27759" y="487873"/>
                </a:lnTo>
                <a:lnTo>
                  <a:pt x="48227" y="528425"/>
                </a:lnTo>
                <a:lnTo>
                  <a:pt x="73602" y="565773"/>
                </a:lnTo>
                <a:lnTo>
                  <a:pt x="103462" y="599499"/>
                </a:lnTo>
                <a:lnTo>
                  <a:pt x="137386" y="629184"/>
                </a:lnTo>
                <a:lnTo>
                  <a:pt x="174953" y="654410"/>
                </a:lnTo>
                <a:lnTo>
                  <a:pt x="215743" y="674759"/>
                </a:lnTo>
                <a:lnTo>
                  <a:pt x="259334" y="689812"/>
                </a:lnTo>
                <a:lnTo>
                  <a:pt x="305307" y="699151"/>
                </a:lnTo>
                <a:lnTo>
                  <a:pt x="353239" y="702357"/>
                </a:lnTo>
                <a:lnTo>
                  <a:pt x="401174" y="699151"/>
                </a:lnTo>
                <a:lnTo>
                  <a:pt x="447148" y="689812"/>
                </a:lnTo>
                <a:lnTo>
                  <a:pt x="490739" y="674759"/>
                </a:lnTo>
                <a:lnTo>
                  <a:pt x="531528" y="654410"/>
                </a:lnTo>
                <a:lnTo>
                  <a:pt x="569093" y="629184"/>
                </a:lnTo>
                <a:lnTo>
                  <a:pt x="603014" y="599499"/>
                </a:lnTo>
                <a:lnTo>
                  <a:pt x="632870" y="565773"/>
                </a:lnTo>
                <a:lnTo>
                  <a:pt x="658240" y="528425"/>
                </a:lnTo>
                <a:lnTo>
                  <a:pt x="672462" y="500245"/>
                </a:lnTo>
                <a:lnTo>
                  <a:pt x="338255" y="500245"/>
                </a:lnTo>
                <a:lnTo>
                  <a:pt x="338255" y="273699"/>
                </a:lnTo>
                <a:lnTo>
                  <a:pt x="269075" y="273699"/>
                </a:lnTo>
                <a:lnTo>
                  <a:pt x="269075" y="231026"/>
                </a:lnTo>
                <a:lnTo>
                  <a:pt x="274223" y="229546"/>
                </a:lnTo>
                <a:lnTo>
                  <a:pt x="278906" y="228113"/>
                </a:lnTo>
                <a:lnTo>
                  <a:pt x="283119" y="226726"/>
                </a:lnTo>
                <a:lnTo>
                  <a:pt x="295638" y="222426"/>
                </a:lnTo>
                <a:lnTo>
                  <a:pt x="303870" y="219097"/>
                </a:lnTo>
                <a:lnTo>
                  <a:pt x="312110" y="215584"/>
                </a:lnTo>
                <a:lnTo>
                  <a:pt x="320341" y="212255"/>
                </a:lnTo>
                <a:lnTo>
                  <a:pt x="324248" y="210221"/>
                </a:lnTo>
                <a:lnTo>
                  <a:pt x="336232" y="204072"/>
                </a:lnTo>
                <a:lnTo>
                  <a:pt x="340199" y="201945"/>
                </a:lnTo>
                <a:lnTo>
                  <a:pt x="344124" y="199680"/>
                </a:lnTo>
                <a:lnTo>
                  <a:pt x="348467" y="197414"/>
                </a:lnTo>
                <a:lnTo>
                  <a:pt x="352737" y="194964"/>
                </a:lnTo>
                <a:lnTo>
                  <a:pt x="356931" y="192282"/>
                </a:lnTo>
                <a:lnTo>
                  <a:pt x="361131" y="189555"/>
                </a:lnTo>
                <a:lnTo>
                  <a:pt x="365404" y="187104"/>
                </a:lnTo>
                <a:lnTo>
                  <a:pt x="369766" y="184885"/>
                </a:lnTo>
                <a:lnTo>
                  <a:pt x="663839" y="184885"/>
                </a:lnTo>
                <a:lnTo>
                  <a:pt x="658313" y="173937"/>
                </a:lnTo>
                <a:lnTo>
                  <a:pt x="632950" y="136588"/>
                </a:lnTo>
                <a:lnTo>
                  <a:pt x="603099" y="102861"/>
                </a:lnTo>
                <a:lnTo>
                  <a:pt x="569180" y="73175"/>
                </a:lnTo>
                <a:lnTo>
                  <a:pt x="531714" y="47998"/>
                </a:lnTo>
                <a:lnTo>
                  <a:pt x="490949" y="27643"/>
                </a:lnTo>
                <a:lnTo>
                  <a:pt x="447381" y="12580"/>
                </a:lnTo>
                <a:lnTo>
                  <a:pt x="401430" y="3226"/>
                </a:lnTo>
                <a:lnTo>
                  <a:pt x="353518" y="0"/>
                </a:lnTo>
                <a:close/>
              </a:path>
              <a:path w="706755" h="702945">
                <a:moveTo>
                  <a:pt x="663839" y="184885"/>
                </a:moveTo>
                <a:lnTo>
                  <a:pt x="391996" y="184885"/>
                </a:lnTo>
                <a:lnTo>
                  <a:pt x="391996" y="500245"/>
                </a:lnTo>
                <a:lnTo>
                  <a:pt x="672462" y="500245"/>
                </a:lnTo>
                <a:lnTo>
                  <a:pt x="678705" y="487873"/>
                </a:lnTo>
                <a:lnTo>
                  <a:pt x="693844" y="444536"/>
                </a:lnTo>
                <a:lnTo>
                  <a:pt x="703235" y="398832"/>
                </a:lnTo>
                <a:lnTo>
                  <a:pt x="706459" y="351180"/>
                </a:lnTo>
                <a:lnTo>
                  <a:pt x="703259" y="303512"/>
                </a:lnTo>
                <a:lnTo>
                  <a:pt x="693890" y="257826"/>
                </a:lnTo>
                <a:lnTo>
                  <a:pt x="678767" y="214489"/>
                </a:lnTo>
                <a:lnTo>
                  <a:pt x="663839" y="184885"/>
                </a:lnTo>
                <a:close/>
              </a:path>
              <a:path w="706755" h="702945">
                <a:moveTo>
                  <a:pt x="338255" y="245127"/>
                </a:moveTo>
                <a:lnTo>
                  <a:pt x="302521" y="263943"/>
                </a:lnTo>
                <a:lnTo>
                  <a:pt x="269075" y="273699"/>
                </a:lnTo>
                <a:lnTo>
                  <a:pt x="338255" y="273699"/>
                </a:lnTo>
                <a:lnTo>
                  <a:pt x="338255" y="245127"/>
                </a:lnTo>
                <a:close/>
              </a:path>
            </a:pathLst>
          </a:custGeom>
          <a:solidFill>
            <a:srgbClr val="F6C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8775" y="2588895"/>
          <a:ext cx="5525768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1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28930" marR="52069" algn="just">
                        <a:lnSpc>
                          <a:spcPts val="1639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Gasto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programable.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Las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erogaciones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que la 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Federación realiza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en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cumplimiento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sus  atribuciones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conforme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 los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programas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para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 gridSpan="2">
                  <a:txBody>
                    <a:bodyPr/>
                    <a:lstStyle/>
                    <a:p>
                      <a:pPr marL="1167130">
                        <a:lnSpc>
                          <a:spcPts val="1770"/>
                        </a:lnSpc>
                        <a:spcBef>
                          <a:spcPts val="440"/>
                        </a:spcBef>
                        <a:tabLst>
                          <a:tab pos="2045970" algn="l"/>
                        </a:tabLst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proveer	bienes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1167130">
                        <a:lnSpc>
                          <a:spcPts val="1770"/>
                        </a:lnSpc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población;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5880" marB="0">
                    <a:lnL w="635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5880" marB="0"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servicios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5880" marB="0"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públicos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5880" marB="0"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5880" marB="0"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la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5880" marB="0">
                    <a:lnR w="6350">
                      <a:solidFill>
                        <a:srgbClr val="5B9BD4"/>
                      </a:solidFill>
                      <a:prstDash val="solid"/>
                    </a:lnR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22070" y="4589421"/>
            <a:ext cx="706755" cy="700405"/>
          </a:xfrm>
          <a:custGeom>
            <a:avLst/>
            <a:gdLst/>
            <a:ahLst/>
            <a:cxnLst/>
            <a:rect l="l" t="t" r="r" b="b"/>
            <a:pathLst>
              <a:path w="706755" h="700404">
                <a:moveTo>
                  <a:pt x="353508" y="0"/>
                </a:moveTo>
                <a:lnTo>
                  <a:pt x="305307" y="3196"/>
                </a:lnTo>
                <a:lnTo>
                  <a:pt x="259334" y="12509"/>
                </a:lnTo>
                <a:lnTo>
                  <a:pt x="215743" y="27520"/>
                </a:lnTo>
                <a:lnTo>
                  <a:pt x="174878" y="47863"/>
                </a:lnTo>
                <a:lnTo>
                  <a:pt x="137327" y="73020"/>
                </a:lnTo>
                <a:lnTo>
                  <a:pt x="103419" y="102619"/>
                </a:lnTo>
                <a:lnTo>
                  <a:pt x="73573" y="136244"/>
                </a:lnTo>
                <a:lnTo>
                  <a:pt x="48211" y="173478"/>
                </a:lnTo>
                <a:lnTo>
                  <a:pt x="27732" y="213961"/>
                </a:lnTo>
                <a:lnTo>
                  <a:pt x="12616" y="257104"/>
                </a:lnTo>
                <a:lnTo>
                  <a:pt x="3224" y="302672"/>
                </a:lnTo>
                <a:lnTo>
                  <a:pt x="0" y="350188"/>
                </a:lnTo>
                <a:lnTo>
                  <a:pt x="3224" y="397706"/>
                </a:lnTo>
                <a:lnTo>
                  <a:pt x="12618" y="443280"/>
                </a:lnTo>
                <a:lnTo>
                  <a:pt x="27759" y="486495"/>
                </a:lnTo>
                <a:lnTo>
                  <a:pt x="48227" y="526932"/>
                </a:lnTo>
                <a:lnTo>
                  <a:pt x="73602" y="564174"/>
                </a:lnTo>
                <a:lnTo>
                  <a:pt x="103462" y="597805"/>
                </a:lnTo>
                <a:lnTo>
                  <a:pt x="137386" y="627407"/>
                </a:lnTo>
                <a:lnTo>
                  <a:pt x="174953" y="652562"/>
                </a:lnTo>
                <a:lnTo>
                  <a:pt x="215743" y="672853"/>
                </a:lnTo>
                <a:lnTo>
                  <a:pt x="259334" y="687863"/>
                </a:lnTo>
                <a:lnTo>
                  <a:pt x="305307" y="697176"/>
                </a:lnTo>
                <a:lnTo>
                  <a:pt x="353239" y="700372"/>
                </a:lnTo>
                <a:lnTo>
                  <a:pt x="401174" y="697176"/>
                </a:lnTo>
                <a:lnTo>
                  <a:pt x="447148" y="687863"/>
                </a:lnTo>
                <a:lnTo>
                  <a:pt x="490739" y="672853"/>
                </a:lnTo>
                <a:lnTo>
                  <a:pt x="531528" y="652562"/>
                </a:lnTo>
                <a:lnTo>
                  <a:pt x="569093" y="627407"/>
                </a:lnTo>
                <a:lnTo>
                  <a:pt x="603014" y="597805"/>
                </a:lnTo>
                <a:lnTo>
                  <a:pt x="632870" y="564175"/>
                </a:lnTo>
                <a:lnTo>
                  <a:pt x="658240" y="526932"/>
                </a:lnTo>
                <a:lnTo>
                  <a:pt x="668220" y="507213"/>
                </a:lnTo>
                <a:lnTo>
                  <a:pt x="252259" y="507213"/>
                </a:lnTo>
                <a:lnTo>
                  <a:pt x="252259" y="477827"/>
                </a:lnTo>
                <a:lnTo>
                  <a:pt x="262799" y="433945"/>
                </a:lnTo>
                <a:lnTo>
                  <a:pt x="290881" y="399088"/>
                </a:lnTo>
                <a:lnTo>
                  <a:pt x="321748" y="375788"/>
                </a:lnTo>
                <a:lnTo>
                  <a:pt x="346869" y="359929"/>
                </a:lnTo>
                <a:lnTo>
                  <a:pt x="354190" y="354944"/>
                </a:lnTo>
                <a:lnTo>
                  <a:pt x="386136" y="324560"/>
                </a:lnTo>
                <a:lnTo>
                  <a:pt x="397762" y="290168"/>
                </a:lnTo>
                <a:lnTo>
                  <a:pt x="397716" y="276337"/>
                </a:lnTo>
                <a:lnTo>
                  <a:pt x="396693" y="269929"/>
                </a:lnTo>
                <a:lnTo>
                  <a:pt x="396252" y="268638"/>
                </a:lnTo>
                <a:lnTo>
                  <a:pt x="268935" y="268638"/>
                </a:lnTo>
                <a:lnTo>
                  <a:pt x="268935" y="220876"/>
                </a:lnTo>
                <a:lnTo>
                  <a:pt x="306446" y="199484"/>
                </a:lnTo>
                <a:lnTo>
                  <a:pt x="352950" y="193030"/>
                </a:lnTo>
                <a:lnTo>
                  <a:pt x="668220" y="193030"/>
                </a:lnTo>
                <a:lnTo>
                  <a:pt x="658311" y="173445"/>
                </a:lnTo>
                <a:lnTo>
                  <a:pt x="632948" y="136202"/>
                </a:lnTo>
                <a:lnTo>
                  <a:pt x="603096" y="102571"/>
                </a:lnTo>
                <a:lnTo>
                  <a:pt x="569177" y="72969"/>
                </a:lnTo>
                <a:lnTo>
                  <a:pt x="531711" y="47863"/>
                </a:lnTo>
                <a:lnTo>
                  <a:pt x="490945" y="27565"/>
                </a:lnTo>
                <a:lnTo>
                  <a:pt x="447375" y="12544"/>
                </a:lnTo>
                <a:lnTo>
                  <a:pt x="401423" y="3217"/>
                </a:lnTo>
                <a:lnTo>
                  <a:pt x="353508" y="0"/>
                </a:lnTo>
                <a:close/>
              </a:path>
              <a:path w="706755" h="700404">
                <a:moveTo>
                  <a:pt x="668220" y="193030"/>
                </a:moveTo>
                <a:lnTo>
                  <a:pt x="352950" y="193030"/>
                </a:lnTo>
                <a:lnTo>
                  <a:pt x="362434" y="193332"/>
                </a:lnTo>
                <a:lnTo>
                  <a:pt x="371705" y="194344"/>
                </a:lnTo>
                <a:lnTo>
                  <a:pt x="413303" y="209538"/>
                </a:lnTo>
                <a:lnTo>
                  <a:pt x="440639" y="240930"/>
                </a:lnTo>
                <a:lnTo>
                  <a:pt x="448059" y="276337"/>
                </a:lnTo>
                <a:lnTo>
                  <a:pt x="447915" y="285245"/>
                </a:lnTo>
                <a:lnTo>
                  <a:pt x="439035" y="324755"/>
                </a:lnTo>
                <a:lnTo>
                  <a:pt x="414900" y="358629"/>
                </a:lnTo>
                <a:lnTo>
                  <a:pt x="382928" y="384122"/>
                </a:lnTo>
                <a:lnTo>
                  <a:pt x="365801" y="395069"/>
                </a:lnTo>
                <a:lnTo>
                  <a:pt x="358158" y="399988"/>
                </a:lnTo>
                <a:lnTo>
                  <a:pt x="322174" y="426847"/>
                </a:lnTo>
                <a:lnTo>
                  <a:pt x="303711" y="458427"/>
                </a:lnTo>
                <a:lnTo>
                  <a:pt x="303795" y="465582"/>
                </a:lnTo>
                <a:lnTo>
                  <a:pt x="454172" y="465582"/>
                </a:lnTo>
                <a:lnTo>
                  <a:pt x="454219" y="507213"/>
                </a:lnTo>
                <a:lnTo>
                  <a:pt x="668220" y="507213"/>
                </a:lnTo>
                <a:lnTo>
                  <a:pt x="693844" y="443280"/>
                </a:lnTo>
                <a:lnTo>
                  <a:pt x="703235" y="397706"/>
                </a:lnTo>
                <a:lnTo>
                  <a:pt x="706459" y="350188"/>
                </a:lnTo>
                <a:lnTo>
                  <a:pt x="703259" y="302662"/>
                </a:lnTo>
                <a:lnTo>
                  <a:pt x="693888" y="257098"/>
                </a:lnTo>
                <a:lnTo>
                  <a:pt x="678764" y="213883"/>
                </a:lnTo>
                <a:lnTo>
                  <a:pt x="668220" y="193030"/>
                </a:lnTo>
                <a:close/>
              </a:path>
              <a:path w="706755" h="700404">
                <a:moveTo>
                  <a:pt x="355769" y="232355"/>
                </a:moveTo>
                <a:lnTo>
                  <a:pt x="316306" y="238037"/>
                </a:lnTo>
                <a:lnTo>
                  <a:pt x="277518" y="261043"/>
                </a:lnTo>
                <a:lnTo>
                  <a:pt x="268935" y="268638"/>
                </a:lnTo>
                <a:lnTo>
                  <a:pt x="396252" y="268638"/>
                </a:lnTo>
                <a:lnTo>
                  <a:pt x="394600" y="263797"/>
                </a:lnTo>
                <a:lnTo>
                  <a:pt x="392693" y="257896"/>
                </a:lnTo>
                <a:lnTo>
                  <a:pt x="363181" y="233784"/>
                </a:lnTo>
                <a:lnTo>
                  <a:pt x="355769" y="232355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8775" y="4511675"/>
          <a:ext cx="5524500" cy="1801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 marR="50800" algn="just">
                        <a:lnSpc>
                          <a:spcPts val="1639"/>
                        </a:lnSpc>
                        <a:spcBef>
                          <a:spcPts val="1045"/>
                        </a:spcBef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Gasto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no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programable.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Las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erogaciones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 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cargo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de la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Federación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que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derivan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del 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cumplimiento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obligaciones legales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o del  Decreto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de Presupuesto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Egresos,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que</a:t>
                      </a:r>
                      <a:r>
                        <a:rPr sz="1600" spc="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no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980">
                <a:tc gridSpan="2">
                  <a:txBody>
                    <a:bodyPr/>
                    <a:lstStyle/>
                    <a:p>
                      <a:pPr marL="1167130" marR="54610" algn="just">
                        <a:lnSpc>
                          <a:spcPts val="1639"/>
                        </a:lnSpc>
                        <a:spcBef>
                          <a:spcPts val="73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corresponden directamente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los programas  para proveer bienes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y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servicios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públicos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 la 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población;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271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6403594" y="2558795"/>
            <a:ext cx="5316220" cy="1755775"/>
            <a:chOff x="6403594" y="2558795"/>
            <a:chExt cx="5316220" cy="1755775"/>
          </a:xfrm>
        </p:grpSpPr>
        <p:sp>
          <p:nvSpPr>
            <p:cNvPr id="8" name="object 8"/>
            <p:cNvSpPr/>
            <p:nvPr/>
          </p:nvSpPr>
          <p:spPr>
            <a:xfrm>
              <a:off x="6409944" y="2565145"/>
              <a:ext cx="375920" cy="1743075"/>
            </a:xfrm>
            <a:custGeom>
              <a:avLst/>
              <a:gdLst/>
              <a:ahLst/>
              <a:cxnLst/>
              <a:rect l="l" t="t" r="r" b="b"/>
              <a:pathLst>
                <a:path w="375920" h="1743075">
                  <a:moveTo>
                    <a:pt x="15239" y="0"/>
                  </a:moveTo>
                  <a:lnTo>
                    <a:pt x="48748" y="34889"/>
                  </a:lnTo>
                  <a:lnTo>
                    <a:pt x="80623" y="70746"/>
                  </a:lnTo>
                  <a:lnTo>
                    <a:pt x="110863" y="107521"/>
                  </a:lnTo>
                  <a:lnTo>
                    <a:pt x="139468" y="145167"/>
                  </a:lnTo>
                  <a:lnTo>
                    <a:pt x="166439" y="183636"/>
                  </a:lnTo>
                  <a:lnTo>
                    <a:pt x="191775" y="222877"/>
                  </a:lnTo>
                  <a:lnTo>
                    <a:pt x="215476" y="262845"/>
                  </a:lnTo>
                  <a:lnTo>
                    <a:pt x="237543" y="303489"/>
                  </a:lnTo>
                  <a:lnTo>
                    <a:pt x="257975" y="344762"/>
                  </a:lnTo>
                  <a:lnTo>
                    <a:pt x="276773" y="386616"/>
                  </a:lnTo>
                  <a:lnTo>
                    <a:pt x="293936" y="429001"/>
                  </a:lnTo>
                  <a:lnTo>
                    <a:pt x="309465" y="471870"/>
                  </a:lnTo>
                  <a:lnTo>
                    <a:pt x="323359" y="515174"/>
                  </a:lnTo>
                  <a:lnTo>
                    <a:pt x="335618" y="558865"/>
                  </a:lnTo>
                  <a:lnTo>
                    <a:pt x="346243" y="602895"/>
                  </a:lnTo>
                  <a:lnTo>
                    <a:pt x="355233" y="647215"/>
                  </a:lnTo>
                  <a:lnTo>
                    <a:pt x="362589" y="691776"/>
                  </a:lnTo>
                  <a:lnTo>
                    <a:pt x="368310" y="736531"/>
                  </a:lnTo>
                  <a:lnTo>
                    <a:pt x="372396" y="781431"/>
                  </a:lnTo>
                  <a:lnTo>
                    <a:pt x="374848" y="826428"/>
                  </a:lnTo>
                  <a:lnTo>
                    <a:pt x="375665" y="871474"/>
                  </a:lnTo>
                  <a:lnTo>
                    <a:pt x="374848" y="916519"/>
                  </a:lnTo>
                  <a:lnTo>
                    <a:pt x="372396" y="961516"/>
                  </a:lnTo>
                  <a:lnTo>
                    <a:pt x="368310" y="1006416"/>
                  </a:lnTo>
                  <a:lnTo>
                    <a:pt x="362589" y="1051171"/>
                  </a:lnTo>
                  <a:lnTo>
                    <a:pt x="355233" y="1095732"/>
                  </a:lnTo>
                  <a:lnTo>
                    <a:pt x="346243" y="1140052"/>
                  </a:lnTo>
                  <a:lnTo>
                    <a:pt x="335618" y="1184082"/>
                  </a:lnTo>
                  <a:lnTo>
                    <a:pt x="323359" y="1227773"/>
                  </a:lnTo>
                  <a:lnTo>
                    <a:pt x="309465" y="1271077"/>
                  </a:lnTo>
                  <a:lnTo>
                    <a:pt x="293936" y="1313946"/>
                  </a:lnTo>
                  <a:lnTo>
                    <a:pt x="276773" y="1356331"/>
                  </a:lnTo>
                  <a:lnTo>
                    <a:pt x="257975" y="1398185"/>
                  </a:lnTo>
                  <a:lnTo>
                    <a:pt x="237543" y="1439458"/>
                  </a:lnTo>
                  <a:lnTo>
                    <a:pt x="215476" y="1480102"/>
                  </a:lnTo>
                  <a:lnTo>
                    <a:pt x="191775" y="1520070"/>
                  </a:lnTo>
                  <a:lnTo>
                    <a:pt x="166439" y="1559311"/>
                  </a:lnTo>
                  <a:lnTo>
                    <a:pt x="139468" y="1597780"/>
                  </a:lnTo>
                  <a:lnTo>
                    <a:pt x="110863" y="1635426"/>
                  </a:lnTo>
                  <a:lnTo>
                    <a:pt x="80623" y="1672201"/>
                  </a:lnTo>
                  <a:lnTo>
                    <a:pt x="48748" y="1708058"/>
                  </a:lnTo>
                  <a:lnTo>
                    <a:pt x="15239" y="1742947"/>
                  </a:lnTo>
                  <a:lnTo>
                    <a:pt x="0" y="1727708"/>
                  </a:lnTo>
                  <a:lnTo>
                    <a:pt x="33698" y="1692577"/>
                  </a:lnTo>
                  <a:lnTo>
                    <a:pt x="65711" y="1656452"/>
                  </a:lnTo>
                  <a:lnTo>
                    <a:pt x="96040" y="1619381"/>
                  </a:lnTo>
                  <a:lnTo>
                    <a:pt x="124684" y="1581418"/>
                  </a:lnTo>
                  <a:lnTo>
                    <a:pt x="151642" y="1542612"/>
                  </a:lnTo>
                  <a:lnTo>
                    <a:pt x="176916" y="1503014"/>
                  </a:lnTo>
                  <a:lnTo>
                    <a:pt x="200505" y="1462676"/>
                  </a:lnTo>
                  <a:lnTo>
                    <a:pt x="222409" y="1421649"/>
                  </a:lnTo>
                  <a:lnTo>
                    <a:pt x="242628" y="1379983"/>
                  </a:lnTo>
                  <a:lnTo>
                    <a:pt x="261162" y="1337731"/>
                  </a:lnTo>
                  <a:lnTo>
                    <a:pt x="278012" y="1294942"/>
                  </a:lnTo>
                  <a:lnTo>
                    <a:pt x="293176" y="1251669"/>
                  </a:lnTo>
                  <a:lnTo>
                    <a:pt x="306655" y="1207961"/>
                  </a:lnTo>
                  <a:lnTo>
                    <a:pt x="318450" y="1163870"/>
                  </a:lnTo>
                  <a:lnTo>
                    <a:pt x="328559" y="1119448"/>
                  </a:lnTo>
                  <a:lnTo>
                    <a:pt x="336984" y="1074744"/>
                  </a:lnTo>
                  <a:lnTo>
                    <a:pt x="343724" y="1029811"/>
                  </a:lnTo>
                  <a:lnTo>
                    <a:pt x="348778" y="984700"/>
                  </a:lnTo>
                  <a:lnTo>
                    <a:pt x="352148" y="939460"/>
                  </a:lnTo>
                  <a:lnTo>
                    <a:pt x="353833" y="894144"/>
                  </a:lnTo>
                  <a:lnTo>
                    <a:pt x="353833" y="848803"/>
                  </a:lnTo>
                  <a:lnTo>
                    <a:pt x="352148" y="803487"/>
                  </a:lnTo>
                  <a:lnTo>
                    <a:pt x="348778" y="758247"/>
                  </a:lnTo>
                  <a:lnTo>
                    <a:pt x="343724" y="713136"/>
                  </a:lnTo>
                  <a:lnTo>
                    <a:pt x="336984" y="668203"/>
                  </a:lnTo>
                  <a:lnTo>
                    <a:pt x="328559" y="623499"/>
                  </a:lnTo>
                  <a:lnTo>
                    <a:pt x="318450" y="579077"/>
                  </a:lnTo>
                  <a:lnTo>
                    <a:pt x="306655" y="534986"/>
                  </a:lnTo>
                  <a:lnTo>
                    <a:pt x="293176" y="491278"/>
                  </a:lnTo>
                  <a:lnTo>
                    <a:pt x="278012" y="448005"/>
                  </a:lnTo>
                  <a:lnTo>
                    <a:pt x="261162" y="405216"/>
                  </a:lnTo>
                  <a:lnTo>
                    <a:pt x="242628" y="362964"/>
                  </a:lnTo>
                  <a:lnTo>
                    <a:pt x="222409" y="321298"/>
                  </a:lnTo>
                  <a:lnTo>
                    <a:pt x="200505" y="280271"/>
                  </a:lnTo>
                  <a:lnTo>
                    <a:pt x="176916" y="239933"/>
                  </a:lnTo>
                  <a:lnTo>
                    <a:pt x="151642" y="200335"/>
                  </a:lnTo>
                  <a:lnTo>
                    <a:pt x="124684" y="161529"/>
                  </a:lnTo>
                  <a:lnTo>
                    <a:pt x="96040" y="123566"/>
                  </a:lnTo>
                  <a:lnTo>
                    <a:pt x="65711" y="86495"/>
                  </a:lnTo>
                  <a:lnTo>
                    <a:pt x="33698" y="50370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95110" y="2663189"/>
              <a:ext cx="5118100" cy="281940"/>
            </a:xfrm>
            <a:custGeom>
              <a:avLst/>
              <a:gdLst/>
              <a:ahLst/>
              <a:cxnLst/>
              <a:rect l="l" t="t" r="r" b="b"/>
              <a:pathLst>
                <a:path w="5118100" h="281939">
                  <a:moveTo>
                    <a:pt x="0" y="281939"/>
                  </a:moveTo>
                  <a:lnTo>
                    <a:pt x="5118100" y="281939"/>
                  </a:lnTo>
                  <a:lnTo>
                    <a:pt x="5118100" y="0"/>
                  </a:lnTo>
                  <a:lnTo>
                    <a:pt x="0" y="0"/>
                  </a:lnTo>
                  <a:lnTo>
                    <a:pt x="0" y="281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9850" y="2627629"/>
              <a:ext cx="350520" cy="353060"/>
            </a:xfrm>
            <a:custGeom>
              <a:avLst/>
              <a:gdLst/>
              <a:ahLst/>
              <a:cxnLst/>
              <a:rect l="l" t="t" r="r" b="b"/>
              <a:pathLst>
                <a:path w="350520" h="353060">
                  <a:moveTo>
                    <a:pt x="175259" y="0"/>
                  </a:moveTo>
                  <a:lnTo>
                    <a:pt x="128675" y="6302"/>
                  </a:lnTo>
                  <a:lnTo>
                    <a:pt x="86811" y="24092"/>
                  </a:lnTo>
                  <a:lnTo>
                    <a:pt x="51339" y="51689"/>
                  </a:lnTo>
                  <a:lnTo>
                    <a:pt x="23932" y="87413"/>
                  </a:lnTo>
                  <a:lnTo>
                    <a:pt x="6261" y="129587"/>
                  </a:lnTo>
                  <a:lnTo>
                    <a:pt x="0" y="176530"/>
                  </a:lnTo>
                  <a:lnTo>
                    <a:pt x="6261" y="223472"/>
                  </a:lnTo>
                  <a:lnTo>
                    <a:pt x="23932" y="265646"/>
                  </a:lnTo>
                  <a:lnTo>
                    <a:pt x="51339" y="301371"/>
                  </a:lnTo>
                  <a:lnTo>
                    <a:pt x="86811" y="328967"/>
                  </a:lnTo>
                  <a:lnTo>
                    <a:pt x="128675" y="346757"/>
                  </a:lnTo>
                  <a:lnTo>
                    <a:pt x="175259" y="353060"/>
                  </a:lnTo>
                  <a:lnTo>
                    <a:pt x="221844" y="346757"/>
                  </a:lnTo>
                  <a:lnTo>
                    <a:pt x="263708" y="328967"/>
                  </a:lnTo>
                  <a:lnTo>
                    <a:pt x="299180" y="301371"/>
                  </a:lnTo>
                  <a:lnTo>
                    <a:pt x="326587" y="265646"/>
                  </a:lnTo>
                  <a:lnTo>
                    <a:pt x="344258" y="223472"/>
                  </a:lnTo>
                  <a:lnTo>
                    <a:pt x="350520" y="176530"/>
                  </a:lnTo>
                  <a:lnTo>
                    <a:pt x="344258" y="129587"/>
                  </a:lnTo>
                  <a:lnTo>
                    <a:pt x="326587" y="87413"/>
                  </a:lnTo>
                  <a:lnTo>
                    <a:pt x="299180" y="51688"/>
                  </a:lnTo>
                  <a:lnTo>
                    <a:pt x="263708" y="24092"/>
                  </a:lnTo>
                  <a:lnTo>
                    <a:pt x="221844" y="6302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9850" y="2627629"/>
              <a:ext cx="350520" cy="353060"/>
            </a:xfrm>
            <a:custGeom>
              <a:avLst/>
              <a:gdLst/>
              <a:ahLst/>
              <a:cxnLst/>
              <a:rect l="l" t="t" r="r" b="b"/>
              <a:pathLst>
                <a:path w="350520" h="353060">
                  <a:moveTo>
                    <a:pt x="0" y="176530"/>
                  </a:moveTo>
                  <a:lnTo>
                    <a:pt x="6261" y="129587"/>
                  </a:lnTo>
                  <a:lnTo>
                    <a:pt x="23932" y="87413"/>
                  </a:lnTo>
                  <a:lnTo>
                    <a:pt x="51339" y="51689"/>
                  </a:lnTo>
                  <a:lnTo>
                    <a:pt x="86811" y="24092"/>
                  </a:lnTo>
                  <a:lnTo>
                    <a:pt x="128675" y="6302"/>
                  </a:lnTo>
                  <a:lnTo>
                    <a:pt x="175259" y="0"/>
                  </a:lnTo>
                  <a:lnTo>
                    <a:pt x="221844" y="6302"/>
                  </a:lnTo>
                  <a:lnTo>
                    <a:pt x="263708" y="24092"/>
                  </a:lnTo>
                  <a:lnTo>
                    <a:pt x="299180" y="51688"/>
                  </a:lnTo>
                  <a:lnTo>
                    <a:pt x="326587" y="87413"/>
                  </a:lnTo>
                  <a:lnTo>
                    <a:pt x="344258" y="129587"/>
                  </a:lnTo>
                  <a:lnTo>
                    <a:pt x="350520" y="176530"/>
                  </a:lnTo>
                  <a:lnTo>
                    <a:pt x="344258" y="223472"/>
                  </a:lnTo>
                  <a:lnTo>
                    <a:pt x="326587" y="265646"/>
                  </a:lnTo>
                  <a:lnTo>
                    <a:pt x="299180" y="301371"/>
                  </a:lnTo>
                  <a:lnTo>
                    <a:pt x="263708" y="328967"/>
                  </a:lnTo>
                  <a:lnTo>
                    <a:pt x="221844" y="346757"/>
                  </a:lnTo>
                  <a:lnTo>
                    <a:pt x="175259" y="353060"/>
                  </a:lnTo>
                  <a:lnTo>
                    <a:pt x="128675" y="346757"/>
                  </a:lnTo>
                  <a:lnTo>
                    <a:pt x="86811" y="328967"/>
                  </a:lnTo>
                  <a:lnTo>
                    <a:pt x="51339" y="301371"/>
                  </a:lnTo>
                  <a:lnTo>
                    <a:pt x="23932" y="265646"/>
                  </a:lnTo>
                  <a:lnTo>
                    <a:pt x="6261" y="223472"/>
                  </a:lnTo>
                  <a:lnTo>
                    <a:pt x="0" y="17653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55130" y="3084829"/>
              <a:ext cx="4958080" cy="281940"/>
            </a:xfrm>
            <a:custGeom>
              <a:avLst/>
              <a:gdLst/>
              <a:ahLst/>
              <a:cxnLst/>
              <a:rect l="l" t="t" r="r" b="b"/>
              <a:pathLst>
                <a:path w="4958080" h="281939">
                  <a:moveTo>
                    <a:pt x="0" y="281939"/>
                  </a:moveTo>
                  <a:lnTo>
                    <a:pt x="4958080" y="281939"/>
                  </a:lnTo>
                  <a:lnTo>
                    <a:pt x="4958080" y="0"/>
                  </a:lnTo>
                  <a:lnTo>
                    <a:pt x="0" y="0"/>
                  </a:lnTo>
                  <a:lnTo>
                    <a:pt x="0" y="281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79870" y="3049269"/>
              <a:ext cx="350520" cy="353060"/>
            </a:xfrm>
            <a:custGeom>
              <a:avLst/>
              <a:gdLst/>
              <a:ahLst/>
              <a:cxnLst/>
              <a:rect l="l" t="t" r="r" b="b"/>
              <a:pathLst>
                <a:path w="350520" h="353060">
                  <a:moveTo>
                    <a:pt x="175259" y="0"/>
                  </a:moveTo>
                  <a:lnTo>
                    <a:pt x="128675" y="6302"/>
                  </a:lnTo>
                  <a:lnTo>
                    <a:pt x="86811" y="24092"/>
                  </a:lnTo>
                  <a:lnTo>
                    <a:pt x="51339" y="51688"/>
                  </a:lnTo>
                  <a:lnTo>
                    <a:pt x="23932" y="87413"/>
                  </a:lnTo>
                  <a:lnTo>
                    <a:pt x="6261" y="129587"/>
                  </a:lnTo>
                  <a:lnTo>
                    <a:pt x="0" y="176529"/>
                  </a:lnTo>
                  <a:lnTo>
                    <a:pt x="6261" y="223472"/>
                  </a:lnTo>
                  <a:lnTo>
                    <a:pt x="23932" y="265646"/>
                  </a:lnTo>
                  <a:lnTo>
                    <a:pt x="51339" y="301370"/>
                  </a:lnTo>
                  <a:lnTo>
                    <a:pt x="86811" y="328967"/>
                  </a:lnTo>
                  <a:lnTo>
                    <a:pt x="128675" y="346757"/>
                  </a:lnTo>
                  <a:lnTo>
                    <a:pt x="175259" y="353059"/>
                  </a:lnTo>
                  <a:lnTo>
                    <a:pt x="221844" y="346757"/>
                  </a:lnTo>
                  <a:lnTo>
                    <a:pt x="263708" y="328967"/>
                  </a:lnTo>
                  <a:lnTo>
                    <a:pt x="299180" y="301370"/>
                  </a:lnTo>
                  <a:lnTo>
                    <a:pt x="326587" y="265646"/>
                  </a:lnTo>
                  <a:lnTo>
                    <a:pt x="344258" y="223472"/>
                  </a:lnTo>
                  <a:lnTo>
                    <a:pt x="350520" y="176529"/>
                  </a:lnTo>
                  <a:lnTo>
                    <a:pt x="344258" y="129587"/>
                  </a:lnTo>
                  <a:lnTo>
                    <a:pt x="326587" y="87413"/>
                  </a:lnTo>
                  <a:lnTo>
                    <a:pt x="299180" y="51688"/>
                  </a:lnTo>
                  <a:lnTo>
                    <a:pt x="263708" y="24092"/>
                  </a:lnTo>
                  <a:lnTo>
                    <a:pt x="221844" y="6302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79870" y="3049269"/>
              <a:ext cx="350520" cy="353060"/>
            </a:xfrm>
            <a:custGeom>
              <a:avLst/>
              <a:gdLst/>
              <a:ahLst/>
              <a:cxnLst/>
              <a:rect l="l" t="t" r="r" b="b"/>
              <a:pathLst>
                <a:path w="350520" h="353060">
                  <a:moveTo>
                    <a:pt x="0" y="176529"/>
                  </a:moveTo>
                  <a:lnTo>
                    <a:pt x="6261" y="129587"/>
                  </a:lnTo>
                  <a:lnTo>
                    <a:pt x="23932" y="87413"/>
                  </a:lnTo>
                  <a:lnTo>
                    <a:pt x="51339" y="51688"/>
                  </a:lnTo>
                  <a:lnTo>
                    <a:pt x="86811" y="24092"/>
                  </a:lnTo>
                  <a:lnTo>
                    <a:pt x="128675" y="6302"/>
                  </a:lnTo>
                  <a:lnTo>
                    <a:pt x="175259" y="0"/>
                  </a:lnTo>
                  <a:lnTo>
                    <a:pt x="221844" y="6302"/>
                  </a:lnTo>
                  <a:lnTo>
                    <a:pt x="263708" y="24092"/>
                  </a:lnTo>
                  <a:lnTo>
                    <a:pt x="299180" y="51688"/>
                  </a:lnTo>
                  <a:lnTo>
                    <a:pt x="326587" y="87413"/>
                  </a:lnTo>
                  <a:lnTo>
                    <a:pt x="344258" y="129587"/>
                  </a:lnTo>
                  <a:lnTo>
                    <a:pt x="350520" y="176529"/>
                  </a:lnTo>
                  <a:lnTo>
                    <a:pt x="344258" y="223472"/>
                  </a:lnTo>
                  <a:lnTo>
                    <a:pt x="326587" y="265646"/>
                  </a:lnTo>
                  <a:lnTo>
                    <a:pt x="299180" y="301370"/>
                  </a:lnTo>
                  <a:lnTo>
                    <a:pt x="263708" y="328967"/>
                  </a:lnTo>
                  <a:lnTo>
                    <a:pt x="221844" y="346757"/>
                  </a:lnTo>
                  <a:lnTo>
                    <a:pt x="175259" y="353059"/>
                  </a:lnTo>
                  <a:lnTo>
                    <a:pt x="128675" y="346757"/>
                  </a:lnTo>
                  <a:lnTo>
                    <a:pt x="86811" y="328967"/>
                  </a:lnTo>
                  <a:lnTo>
                    <a:pt x="51339" y="301370"/>
                  </a:lnTo>
                  <a:lnTo>
                    <a:pt x="23932" y="265646"/>
                  </a:lnTo>
                  <a:lnTo>
                    <a:pt x="6261" y="223472"/>
                  </a:lnTo>
                  <a:lnTo>
                    <a:pt x="0" y="17652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5130" y="3506469"/>
              <a:ext cx="4958080" cy="281940"/>
            </a:xfrm>
            <a:custGeom>
              <a:avLst/>
              <a:gdLst/>
              <a:ahLst/>
              <a:cxnLst/>
              <a:rect l="l" t="t" r="r" b="b"/>
              <a:pathLst>
                <a:path w="4958080" h="281939">
                  <a:moveTo>
                    <a:pt x="0" y="281939"/>
                  </a:moveTo>
                  <a:lnTo>
                    <a:pt x="4958080" y="281939"/>
                  </a:lnTo>
                  <a:lnTo>
                    <a:pt x="4958080" y="0"/>
                  </a:lnTo>
                  <a:lnTo>
                    <a:pt x="0" y="0"/>
                  </a:lnTo>
                  <a:lnTo>
                    <a:pt x="0" y="2819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79870" y="3470909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175259" y="0"/>
                  </a:moveTo>
                  <a:lnTo>
                    <a:pt x="128675" y="6261"/>
                  </a:lnTo>
                  <a:lnTo>
                    <a:pt x="86811" y="23932"/>
                  </a:lnTo>
                  <a:lnTo>
                    <a:pt x="51339" y="51339"/>
                  </a:lnTo>
                  <a:lnTo>
                    <a:pt x="23932" y="86811"/>
                  </a:lnTo>
                  <a:lnTo>
                    <a:pt x="6261" y="128675"/>
                  </a:lnTo>
                  <a:lnTo>
                    <a:pt x="0" y="175259"/>
                  </a:lnTo>
                  <a:lnTo>
                    <a:pt x="6261" y="221844"/>
                  </a:lnTo>
                  <a:lnTo>
                    <a:pt x="23932" y="263708"/>
                  </a:lnTo>
                  <a:lnTo>
                    <a:pt x="51339" y="299180"/>
                  </a:lnTo>
                  <a:lnTo>
                    <a:pt x="86811" y="326587"/>
                  </a:lnTo>
                  <a:lnTo>
                    <a:pt x="128675" y="344258"/>
                  </a:lnTo>
                  <a:lnTo>
                    <a:pt x="175259" y="350519"/>
                  </a:lnTo>
                  <a:lnTo>
                    <a:pt x="221844" y="344258"/>
                  </a:lnTo>
                  <a:lnTo>
                    <a:pt x="263708" y="326587"/>
                  </a:lnTo>
                  <a:lnTo>
                    <a:pt x="299180" y="299180"/>
                  </a:lnTo>
                  <a:lnTo>
                    <a:pt x="326587" y="263708"/>
                  </a:lnTo>
                  <a:lnTo>
                    <a:pt x="344258" y="221844"/>
                  </a:lnTo>
                  <a:lnTo>
                    <a:pt x="350520" y="175259"/>
                  </a:lnTo>
                  <a:lnTo>
                    <a:pt x="344258" y="128675"/>
                  </a:lnTo>
                  <a:lnTo>
                    <a:pt x="326587" y="86811"/>
                  </a:lnTo>
                  <a:lnTo>
                    <a:pt x="299180" y="51339"/>
                  </a:lnTo>
                  <a:lnTo>
                    <a:pt x="263708" y="23932"/>
                  </a:lnTo>
                  <a:lnTo>
                    <a:pt x="221844" y="6261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79870" y="3470909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0" y="175259"/>
                  </a:moveTo>
                  <a:lnTo>
                    <a:pt x="6261" y="128675"/>
                  </a:lnTo>
                  <a:lnTo>
                    <a:pt x="23932" y="86811"/>
                  </a:lnTo>
                  <a:lnTo>
                    <a:pt x="51339" y="51339"/>
                  </a:lnTo>
                  <a:lnTo>
                    <a:pt x="86811" y="23932"/>
                  </a:lnTo>
                  <a:lnTo>
                    <a:pt x="128675" y="6261"/>
                  </a:lnTo>
                  <a:lnTo>
                    <a:pt x="175259" y="0"/>
                  </a:lnTo>
                  <a:lnTo>
                    <a:pt x="221844" y="6261"/>
                  </a:lnTo>
                  <a:lnTo>
                    <a:pt x="263708" y="23932"/>
                  </a:lnTo>
                  <a:lnTo>
                    <a:pt x="299180" y="51339"/>
                  </a:lnTo>
                  <a:lnTo>
                    <a:pt x="326587" y="86811"/>
                  </a:lnTo>
                  <a:lnTo>
                    <a:pt x="344258" y="128675"/>
                  </a:lnTo>
                  <a:lnTo>
                    <a:pt x="350520" y="175259"/>
                  </a:lnTo>
                  <a:lnTo>
                    <a:pt x="344258" y="221844"/>
                  </a:lnTo>
                  <a:lnTo>
                    <a:pt x="326587" y="263708"/>
                  </a:lnTo>
                  <a:lnTo>
                    <a:pt x="299180" y="299180"/>
                  </a:lnTo>
                  <a:lnTo>
                    <a:pt x="263708" y="326587"/>
                  </a:lnTo>
                  <a:lnTo>
                    <a:pt x="221844" y="344258"/>
                  </a:lnTo>
                  <a:lnTo>
                    <a:pt x="175259" y="350519"/>
                  </a:lnTo>
                  <a:lnTo>
                    <a:pt x="128675" y="344258"/>
                  </a:lnTo>
                  <a:lnTo>
                    <a:pt x="86811" y="326587"/>
                  </a:lnTo>
                  <a:lnTo>
                    <a:pt x="51339" y="299180"/>
                  </a:lnTo>
                  <a:lnTo>
                    <a:pt x="23932" y="263708"/>
                  </a:lnTo>
                  <a:lnTo>
                    <a:pt x="6261" y="221844"/>
                  </a:lnTo>
                  <a:lnTo>
                    <a:pt x="0" y="17525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9850" y="3892549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175259" y="0"/>
                  </a:moveTo>
                  <a:lnTo>
                    <a:pt x="128675" y="6261"/>
                  </a:lnTo>
                  <a:lnTo>
                    <a:pt x="86811" y="23932"/>
                  </a:lnTo>
                  <a:lnTo>
                    <a:pt x="51339" y="51339"/>
                  </a:lnTo>
                  <a:lnTo>
                    <a:pt x="23932" y="86811"/>
                  </a:lnTo>
                  <a:lnTo>
                    <a:pt x="6261" y="128675"/>
                  </a:lnTo>
                  <a:lnTo>
                    <a:pt x="0" y="175260"/>
                  </a:lnTo>
                  <a:lnTo>
                    <a:pt x="6261" y="221844"/>
                  </a:lnTo>
                  <a:lnTo>
                    <a:pt x="23932" y="263708"/>
                  </a:lnTo>
                  <a:lnTo>
                    <a:pt x="51339" y="299180"/>
                  </a:lnTo>
                  <a:lnTo>
                    <a:pt x="86811" y="326587"/>
                  </a:lnTo>
                  <a:lnTo>
                    <a:pt x="128675" y="344258"/>
                  </a:lnTo>
                  <a:lnTo>
                    <a:pt x="175259" y="350519"/>
                  </a:lnTo>
                  <a:lnTo>
                    <a:pt x="221844" y="344258"/>
                  </a:lnTo>
                  <a:lnTo>
                    <a:pt x="263708" y="326587"/>
                  </a:lnTo>
                  <a:lnTo>
                    <a:pt x="299180" y="299180"/>
                  </a:lnTo>
                  <a:lnTo>
                    <a:pt x="326587" y="263708"/>
                  </a:lnTo>
                  <a:lnTo>
                    <a:pt x="344258" y="221844"/>
                  </a:lnTo>
                  <a:lnTo>
                    <a:pt x="350520" y="175260"/>
                  </a:lnTo>
                  <a:lnTo>
                    <a:pt x="344258" y="128675"/>
                  </a:lnTo>
                  <a:lnTo>
                    <a:pt x="326587" y="86811"/>
                  </a:lnTo>
                  <a:lnTo>
                    <a:pt x="299180" y="51339"/>
                  </a:lnTo>
                  <a:lnTo>
                    <a:pt x="263708" y="23932"/>
                  </a:lnTo>
                  <a:lnTo>
                    <a:pt x="221844" y="6261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9850" y="3892549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20">
                  <a:moveTo>
                    <a:pt x="0" y="175260"/>
                  </a:moveTo>
                  <a:lnTo>
                    <a:pt x="6261" y="128675"/>
                  </a:lnTo>
                  <a:lnTo>
                    <a:pt x="23932" y="86811"/>
                  </a:lnTo>
                  <a:lnTo>
                    <a:pt x="51339" y="51339"/>
                  </a:lnTo>
                  <a:lnTo>
                    <a:pt x="86811" y="23932"/>
                  </a:lnTo>
                  <a:lnTo>
                    <a:pt x="128675" y="6261"/>
                  </a:lnTo>
                  <a:lnTo>
                    <a:pt x="175259" y="0"/>
                  </a:lnTo>
                  <a:lnTo>
                    <a:pt x="221844" y="6261"/>
                  </a:lnTo>
                  <a:lnTo>
                    <a:pt x="263708" y="23932"/>
                  </a:lnTo>
                  <a:lnTo>
                    <a:pt x="299180" y="51339"/>
                  </a:lnTo>
                  <a:lnTo>
                    <a:pt x="326587" y="86811"/>
                  </a:lnTo>
                  <a:lnTo>
                    <a:pt x="344258" y="128675"/>
                  </a:lnTo>
                  <a:lnTo>
                    <a:pt x="350520" y="175260"/>
                  </a:lnTo>
                  <a:lnTo>
                    <a:pt x="344258" y="221844"/>
                  </a:lnTo>
                  <a:lnTo>
                    <a:pt x="326587" y="263708"/>
                  </a:lnTo>
                  <a:lnTo>
                    <a:pt x="299180" y="299180"/>
                  </a:lnTo>
                  <a:lnTo>
                    <a:pt x="263708" y="326587"/>
                  </a:lnTo>
                  <a:lnTo>
                    <a:pt x="221844" y="344258"/>
                  </a:lnTo>
                  <a:lnTo>
                    <a:pt x="175259" y="350519"/>
                  </a:lnTo>
                  <a:lnTo>
                    <a:pt x="128675" y="344258"/>
                  </a:lnTo>
                  <a:lnTo>
                    <a:pt x="86811" y="326587"/>
                  </a:lnTo>
                  <a:lnTo>
                    <a:pt x="51339" y="299180"/>
                  </a:lnTo>
                  <a:lnTo>
                    <a:pt x="23932" y="263708"/>
                  </a:lnTo>
                  <a:lnTo>
                    <a:pt x="6261" y="221844"/>
                  </a:lnTo>
                  <a:lnTo>
                    <a:pt x="0" y="17526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471792" y="4518786"/>
            <a:ext cx="5316855" cy="1755139"/>
            <a:chOff x="6471792" y="4518786"/>
            <a:chExt cx="5316855" cy="1755139"/>
          </a:xfrm>
        </p:grpSpPr>
        <p:sp>
          <p:nvSpPr>
            <p:cNvPr id="21" name="object 21"/>
            <p:cNvSpPr/>
            <p:nvPr/>
          </p:nvSpPr>
          <p:spPr>
            <a:xfrm>
              <a:off x="6478142" y="4525136"/>
              <a:ext cx="376555" cy="1742439"/>
            </a:xfrm>
            <a:custGeom>
              <a:avLst/>
              <a:gdLst/>
              <a:ahLst/>
              <a:cxnLst/>
              <a:rect l="l" t="t" r="r" b="b"/>
              <a:pathLst>
                <a:path w="376554" h="1742439">
                  <a:moveTo>
                    <a:pt x="15240" y="0"/>
                  </a:moveTo>
                  <a:lnTo>
                    <a:pt x="48784" y="34862"/>
                  </a:lnTo>
                  <a:lnTo>
                    <a:pt x="80692" y="70694"/>
                  </a:lnTo>
                  <a:lnTo>
                    <a:pt x="110964" y="107445"/>
                  </a:lnTo>
                  <a:lnTo>
                    <a:pt x="139599" y="145068"/>
                  </a:lnTo>
                  <a:lnTo>
                    <a:pt x="166598" y="183514"/>
                  </a:lnTo>
                  <a:lnTo>
                    <a:pt x="191961" y="222735"/>
                  </a:lnTo>
                  <a:lnTo>
                    <a:pt x="215688" y="262682"/>
                  </a:lnTo>
                  <a:lnTo>
                    <a:pt x="237778" y="303306"/>
                  </a:lnTo>
                  <a:lnTo>
                    <a:pt x="258232" y="344561"/>
                  </a:lnTo>
                  <a:lnTo>
                    <a:pt x="277050" y="386396"/>
                  </a:lnTo>
                  <a:lnTo>
                    <a:pt x="294231" y="428764"/>
                  </a:lnTo>
                  <a:lnTo>
                    <a:pt x="309776" y="471616"/>
                  </a:lnTo>
                  <a:lnTo>
                    <a:pt x="323684" y="514904"/>
                  </a:lnTo>
                  <a:lnTo>
                    <a:pt x="335957" y="558580"/>
                  </a:lnTo>
                  <a:lnTo>
                    <a:pt x="346593" y="602594"/>
                  </a:lnTo>
                  <a:lnTo>
                    <a:pt x="355593" y="646899"/>
                  </a:lnTo>
                  <a:lnTo>
                    <a:pt x="362956" y="691446"/>
                  </a:lnTo>
                  <a:lnTo>
                    <a:pt x="368683" y="736186"/>
                  </a:lnTo>
                  <a:lnTo>
                    <a:pt x="372774" y="781072"/>
                  </a:lnTo>
                  <a:lnTo>
                    <a:pt x="375228" y="826055"/>
                  </a:lnTo>
                  <a:lnTo>
                    <a:pt x="376046" y="871086"/>
                  </a:lnTo>
                  <a:lnTo>
                    <a:pt x="375228" y="916117"/>
                  </a:lnTo>
                  <a:lnTo>
                    <a:pt x="372774" y="961100"/>
                  </a:lnTo>
                  <a:lnTo>
                    <a:pt x="368683" y="1005986"/>
                  </a:lnTo>
                  <a:lnTo>
                    <a:pt x="362956" y="1050726"/>
                  </a:lnTo>
                  <a:lnTo>
                    <a:pt x="355593" y="1095273"/>
                  </a:lnTo>
                  <a:lnTo>
                    <a:pt x="346593" y="1139578"/>
                  </a:lnTo>
                  <a:lnTo>
                    <a:pt x="335957" y="1183592"/>
                  </a:lnTo>
                  <a:lnTo>
                    <a:pt x="323684" y="1227268"/>
                  </a:lnTo>
                  <a:lnTo>
                    <a:pt x="309776" y="1270556"/>
                  </a:lnTo>
                  <a:lnTo>
                    <a:pt x="294231" y="1313408"/>
                  </a:lnTo>
                  <a:lnTo>
                    <a:pt x="277050" y="1355776"/>
                  </a:lnTo>
                  <a:lnTo>
                    <a:pt x="258232" y="1397611"/>
                  </a:lnTo>
                  <a:lnTo>
                    <a:pt x="237778" y="1438866"/>
                  </a:lnTo>
                  <a:lnTo>
                    <a:pt x="215688" y="1479491"/>
                  </a:lnTo>
                  <a:lnTo>
                    <a:pt x="191961" y="1519438"/>
                  </a:lnTo>
                  <a:lnTo>
                    <a:pt x="166598" y="1558658"/>
                  </a:lnTo>
                  <a:lnTo>
                    <a:pt x="139599" y="1597104"/>
                  </a:lnTo>
                  <a:lnTo>
                    <a:pt x="110964" y="1634727"/>
                  </a:lnTo>
                  <a:lnTo>
                    <a:pt x="80692" y="1671479"/>
                  </a:lnTo>
                  <a:lnTo>
                    <a:pt x="48784" y="1707310"/>
                  </a:lnTo>
                  <a:lnTo>
                    <a:pt x="15240" y="1742173"/>
                  </a:lnTo>
                  <a:lnTo>
                    <a:pt x="0" y="1726895"/>
                  </a:lnTo>
                  <a:lnTo>
                    <a:pt x="33734" y="1691795"/>
                  </a:lnTo>
                  <a:lnTo>
                    <a:pt x="65782" y="1655699"/>
                  </a:lnTo>
                  <a:lnTo>
                    <a:pt x="96143" y="1618657"/>
                  </a:lnTo>
                  <a:lnTo>
                    <a:pt x="124818" y="1580720"/>
                  </a:lnTo>
                  <a:lnTo>
                    <a:pt x="151806" y="1541939"/>
                  </a:lnTo>
                  <a:lnTo>
                    <a:pt x="177107" y="1502366"/>
                  </a:lnTo>
                  <a:lnTo>
                    <a:pt x="200721" y="1462051"/>
                  </a:lnTo>
                  <a:lnTo>
                    <a:pt x="222649" y="1421046"/>
                  </a:lnTo>
                  <a:lnTo>
                    <a:pt x="242889" y="1379401"/>
                  </a:lnTo>
                  <a:lnTo>
                    <a:pt x="261443" y="1337169"/>
                  </a:lnTo>
                  <a:lnTo>
                    <a:pt x="278311" y="1294399"/>
                  </a:lnTo>
                  <a:lnTo>
                    <a:pt x="293491" y="1251144"/>
                  </a:lnTo>
                  <a:lnTo>
                    <a:pt x="306985" y="1207454"/>
                  </a:lnTo>
                  <a:lnTo>
                    <a:pt x="318792" y="1163381"/>
                  </a:lnTo>
                  <a:lnTo>
                    <a:pt x="328913" y="1118975"/>
                  </a:lnTo>
                  <a:lnTo>
                    <a:pt x="337347" y="1074288"/>
                  </a:lnTo>
                  <a:lnTo>
                    <a:pt x="344093" y="1029371"/>
                  </a:lnTo>
                  <a:lnTo>
                    <a:pt x="349154" y="984275"/>
                  </a:lnTo>
                  <a:lnTo>
                    <a:pt x="352527" y="939050"/>
                  </a:lnTo>
                  <a:lnTo>
                    <a:pt x="354214" y="893749"/>
                  </a:lnTo>
                  <a:lnTo>
                    <a:pt x="354214" y="848423"/>
                  </a:lnTo>
                  <a:lnTo>
                    <a:pt x="352527" y="803122"/>
                  </a:lnTo>
                  <a:lnTo>
                    <a:pt x="349154" y="757897"/>
                  </a:lnTo>
                  <a:lnTo>
                    <a:pt x="344093" y="712800"/>
                  </a:lnTo>
                  <a:lnTo>
                    <a:pt x="337347" y="667882"/>
                  </a:lnTo>
                  <a:lnTo>
                    <a:pt x="328913" y="623194"/>
                  </a:lnTo>
                  <a:lnTo>
                    <a:pt x="318792" y="578787"/>
                  </a:lnTo>
                  <a:lnTo>
                    <a:pt x="306985" y="534713"/>
                  </a:lnTo>
                  <a:lnTo>
                    <a:pt x="293491" y="491021"/>
                  </a:lnTo>
                  <a:lnTo>
                    <a:pt x="278311" y="447765"/>
                  </a:lnTo>
                  <a:lnTo>
                    <a:pt x="261443" y="404993"/>
                  </a:lnTo>
                  <a:lnTo>
                    <a:pt x="242889" y="362759"/>
                  </a:lnTo>
                  <a:lnTo>
                    <a:pt x="222649" y="321113"/>
                  </a:lnTo>
                  <a:lnTo>
                    <a:pt x="200721" y="280105"/>
                  </a:lnTo>
                  <a:lnTo>
                    <a:pt x="177107" y="239788"/>
                  </a:lnTo>
                  <a:lnTo>
                    <a:pt x="151806" y="200212"/>
                  </a:lnTo>
                  <a:lnTo>
                    <a:pt x="124818" y="161428"/>
                  </a:lnTo>
                  <a:lnTo>
                    <a:pt x="96143" y="123488"/>
                  </a:lnTo>
                  <a:lnTo>
                    <a:pt x="65782" y="86442"/>
                  </a:lnTo>
                  <a:lnTo>
                    <a:pt x="33734" y="50342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80809" y="4621529"/>
              <a:ext cx="457200" cy="454659"/>
            </a:xfrm>
            <a:custGeom>
              <a:avLst/>
              <a:gdLst/>
              <a:ahLst/>
              <a:cxnLst/>
              <a:rect l="l" t="t" r="r" b="b"/>
              <a:pathLst>
                <a:path w="457200" h="454660">
                  <a:moveTo>
                    <a:pt x="228599" y="0"/>
                  </a:moveTo>
                  <a:lnTo>
                    <a:pt x="182533" y="4616"/>
                  </a:lnTo>
                  <a:lnTo>
                    <a:pt x="139624" y="17857"/>
                  </a:lnTo>
                  <a:lnTo>
                    <a:pt x="100793" y="38810"/>
                  </a:lnTo>
                  <a:lnTo>
                    <a:pt x="66960" y="66563"/>
                  </a:lnTo>
                  <a:lnTo>
                    <a:pt x="39045" y="100204"/>
                  </a:lnTo>
                  <a:lnTo>
                    <a:pt x="17966" y="138820"/>
                  </a:lnTo>
                  <a:lnTo>
                    <a:pt x="4644" y="181500"/>
                  </a:lnTo>
                  <a:lnTo>
                    <a:pt x="0" y="227330"/>
                  </a:lnTo>
                  <a:lnTo>
                    <a:pt x="4644" y="273159"/>
                  </a:lnTo>
                  <a:lnTo>
                    <a:pt x="17966" y="315839"/>
                  </a:lnTo>
                  <a:lnTo>
                    <a:pt x="39045" y="354455"/>
                  </a:lnTo>
                  <a:lnTo>
                    <a:pt x="66960" y="388096"/>
                  </a:lnTo>
                  <a:lnTo>
                    <a:pt x="100793" y="415849"/>
                  </a:lnTo>
                  <a:lnTo>
                    <a:pt x="139624" y="436802"/>
                  </a:lnTo>
                  <a:lnTo>
                    <a:pt x="182533" y="450043"/>
                  </a:lnTo>
                  <a:lnTo>
                    <a:pt x="228599" y="454660"/>
                  </a:lnTo>
                  <a:lnTo>
                    <a:pt x="274666" y="450043"/>
                  </a:lnTo>
                  <a:lnTo>
                    <a:pt x="317575" y="436802"/>
                  </a:lnTo>
                  <a:lnTo>
                    <a:pt x="356406" y="415849"/>
                  </a:lnTo>
                  <a:lnTo>
                    <a:pt x="390239" y="388096"/>
                  </a:lnTo>
                  <a:lnTo>
                    <a:pt x="418154" y="354455"/>
                  </a:lnTo>
                  <a:lnTo>
                    <a:pt x="439233" y="315839"/>
                  </a:lnTo>
                  <a:lnTo>
                    <a:pt x="452555" y="273159"/>
                  </a:lnTo>
                  <a:lnTo>
                    <a:pt x="457199" y="227330"/>
                  </a:lnTo>
                  <a:lnTo>
                    <a:pt x="452555" y="181500"/>
                  </a:lnTo>
                  <a:lnTo>
                    <a:pt x="439233" y="138820"/>
                  </a:lnTo>
                  <a:lnTo>
                    <a:pt x="418154" y="100204"/>
                  </a:lnTo>
                  <a:lnTo>
                    <a:pt x="390239" y="66563"/>
                  </a:lnTo>
                  <a:lnTo>
                    <a:pt x="356406" y="38810"/>
                  </a:lnTo>
                  <a:lnTo>
                    <a:pt x="317575" y="17857"/>
                  </a:lnTo>
                  <a:lnTo>
                    <a:pt x="274666" y="4616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80809" y="4621529"/>
              <a:ext cx="457200" cy="454659"/>
            </a:xfrm>
            <a:custGeom>
              <a:avLst/>
              <a:gdLst/>
              <a:ahLst/>
              <a:cxnLst/>
              <a:rect l="l" t="t" r="r" b="b"/>
              <a:pathLst>
                <a:path w="457200" h="454660">
                  <a:moveTo>
                    <a:pt x="0" y="227330"/>
                  </a:moveTo>
                  <a:lnTo>
                    <a:pt x="4644" y="181500"/>
                  </a:lnTo>
                  <a:lnTo>
                    <a:pt x="17966" y="138820"/>
                  </a:lnTo>
                  <a:lnTo>
                    <a:pt x="39045" y="100204"/>
                  </a:lnTo>
                  <a:lnTo>
                    <a:pt x="66960" y="66563"/>
                  </a:lnTo>
                  <a:lnTo>
                    <a:pt x="100793" y="38810"/>
                  </a:lnTo>
                  <a:lnTo>
                    <a:pt x="139624" y="17857"/>
                  </a:lnTo>
                  <a:lnTo>
                    <a:pt x="182533" y="4616"/>
                  </a:lnTo>
                  <a:lnTo>
                    <a:pt x="228599" y="0"/>
                  </a:lnTo>
                  <a:lnTo>
                    <a:pt x="274666" y="4616"/>
                  </a:lnTo>
                  <a:lnTo>
                    <a:pt x="317575" y="17857"/>
                  </a:lnTo>
                  <a:lnTo>
                    <a:pt x="356406" y="38810"/>
                  </a:lnTo>
                  <a:lnTo>
                    <a:pt x="390239" y="66563"/>
                  </a:lnTo>
                  <a:lnTo>
                    <a:pt x="418154" y="100204"/>
                  </a:lnTo>
                  <a:lnTo>
                    <a:pt x="439233" y="138820"/>
                  </a:lnTo>
                  <a:lnTo>
                    <a:pt x="452555" y="181500"/>
                  </a:lnTo>
                  <a:lnTo>
                    <a:pt x="457199" y="227330"/>
                  </a:lnTo>
                  <a:lnTo>
                    <a:pt x="452555" y="273159"/>
                  </a:lnTo>
                  <a:lnTo>
                    <a:pt x="439233" y="315839"/>
                  </a:lnTo>
                  <a:lnTo>
                    <a:pt x="418154" y="354455"/>
                  </a:lnTo>
                  <a:lnTo>
                    <a:pt x="390239" y="388096"/>
                  </a:lnTo>
                  <a:lnTo>
                    <a:pt x="356406" y="415849"/>
                  </a:lnTo>
                  <a:lnTo>
                    <a:pt x="317575" y="436802"/>
                  </a:lnTo>
                  <a:lnTo>
                    <a:pt x="274666" y="450043"/>
                  </a:lnTo>
                  <a:lnTo>
                    <a:pt x="228599" y="454660"/>
                  </a:lnTo>
                  <a:lnTo>
                    <a:pt x="182533" y="450043"/>
                  </a:lnTo>
                  <a:lnTo>
                    <a:pt x="139624" y="436802"/>
                  </a:lnTo>
                  <a:lnTo>
                    <a:pt x="100793" y="415849"/>
                  </a:lnTo>
                  <a:lnTo>
                    <a:pt x="66960" y="388096"/>
                  </a:lnTo>
                  <a:lnTo>
                    <a:pt x="39045" y="354455"/>
                  </a:lnTo>
                  <a:lnTo>
                    <a:pt x="17966" y="315839"/>
                  </a:lnTo>
                  <a:lnTo>
                    <a:pt x="4644" y="273159"/>
                  </a:lnTo>
                  <a:lnTo>
                    <a:pt x="0" y="22733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15429" y="5167629"/>
              <a:ext cx="454659" cy="457200"/>
            </a:xfrm>
            <a:custGeom>
              <a:avLst/>
              <a:gdLst/>
              <a:ahLst/>
              <a:cxnLst/>
              <a:rect l="l" t="t" r="r" b="b"/>
              <a:pathLst>
                <a:path w="454659" h="457200">
                  <a:moveTo>
                    <a:pt x="227329" y="0"/>
                  </a:moveTo>
                  <a:lnTo>
                    <a:pt x="181500" y="4644"/>
                  </a:lnTo>
                  <a:lnTo>
                    <a:pt x="138820" y="17966"/>
                  </a:lnTo>
                  <a:lnTo>
                    <a:pt x="100204" y="39045"/>
                  </a:lnTo>
                  <a:lnTo>
                    <a:pt x="66563" y="66960"/>
                  </a:lnTo>
                  <a:lnTo>
                    <a:pt x="38810" y="100793"/>
                  </a:lnTo>
                  <a:lnTo>
                    <a:pt x="17857" y="139624"/>
                  </a:lnTo>
                  <a:lnTo>
                    <a:pt x="4616" y="182533"/>
                  </a:lnTo>
                  <a:lnTo>
                    <a:pt x="0" y="228600"/>
                  </a:lnTo>
                  <a:lnTo>
                    <a:pt x="4616" y="274666"/>
                  </a:lnTo>
                  <a:lnTo>
                    <a:pt x="17857" y="317575"/>
                  </a:lnTo>
                  <a:lnTo>
                    <a:pt x="38810" y="356406"/>
                  </a:lnTo>
                  <a:lnTo>
                    <a:pt x="66563" y="390239"/>
                  </a:lnTo>
                  <a:lnTo>
                    <a:pt x="100204" y="418154"/>
                  </a:lnTo>
                  <a:lnTo>
                    <a:pt x="138820" y="439233"/>
                  </a:lnTo>
                  <a:lnTo>
                    <a:pt x="181500" y="452555"/>
                  </a:lnTo>
                  <a:lnTo>
                    <a:pt x="227329" y="457200"/>
                  </a:lnTo>
                  <a:lnTo>
                    <a:pt x="273159" y="452555"/>
                  </a:lnTo>
                  <a:lnTo>
                    <a:pt x="315839" y="439233"/>
                  </a:lnTo>
                  <a:lnTo>
                    <a:pt x="354455" y="418154"/>
                  </a:lnTo>
                  <a:lnTo>
                    <a:pt x="388096" y="390239"/>
                  </a:lnTo>
                  <a:lnTo>
                    <a:pt x="415849" y="356406"/>
                  </a:lnTo>
                  <a:lnTo>
                    <a:pt x="436802" y="317575"/>
                  </a:lnTo>
                  <a:lnTo>
                    <a:pt x="450043" y="274666"/>
                  </a:lnTo>
                  <a:lnTo>
                    <a:pt x="454660" y="228600"/>
                  </a:lnTo>
                  <a:lnTo>
                    <a:pt x="450043" y="182533"/>
                  </a:lnTo>
                  <a:lnTo>
                    <a:pt x="436802" y="139624"/>
                  </a:lnTo>
                  <a:lnTo>
                    <a:pt x="415849" y="100793"/>
                  </a:lnTo>
                  <a:lnTo>
                    <a:pt x="388096" y="66960"/>
                  </a:lnTo>
                  <a:lnTo>
                    <a:pt x="354455" y="39045"/>
                  </a:lnTo>
                  <a:lnTo>
                    <a:pt x="315839" y="17966"/>
                  </a:lnTo>
                  <a:lnTo>
                    <a:pt x="273159" y="4644"/>
                  </a:lnTo>
                  <a:lnTo>
                    <a:pt x="227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15429" y="5167629"/>
              <a:ext cx="454659" cy="457200"/>
            </a:xfrm>
            <a:custGeom>
              <a:avLst/>
              <a:gdLst/>
              <a:ahLst/>
              <a:cxnLst/>
              <a:rect l="l" t="t" r="r" b="b"/>
              <a:pathLst>
                <a:path w="454659" h="457200">
                  <a:moveTo>
                    <a:pt x="0" y="228600"/>
                  </a:moveTo>
                  <a:lnTo>
                    <a:pt x="4616" y="182533"/>
                  </a:lnTo>
                  <a:lnTo>
                    <a:pt x="17857" y="139624"/>
                  </a:lnTo>
                  <a:lnTo>
                    <a:pt x="38810" y="100793"/>
                  </a:lnTo>
                  <a:lnTo>
                    <a:pt x="66563" y="66960"/>
                  </a:lnTo>
                  <a:lnTo>
                    <a:pt x="100204" y="39045"/>
                  </a:lnTo>
                  <a:lnTo>
                    <a:pt x="138820" y="17966"/>
                  </a:lnTo>
                  <a:lnTo>
                    <a:pt x="181500" y="4644"/>
                  </a:lnTo>
                  <a:lnTo>
                    <a:pt x="227329" y="0"/>
                  </a:lnTo>
                  <a:lnTo>
                    <a:pt x="273159" y="4644"/>
                  </a:lnTo>
                  <a:lnTo>
                    <a:pt x="315839" y="17966"/>
                  </a:lnTo>
                  <a:lnTo>
                    <a:pt x="354455" y="39045"/>
                  </a:lnTo>
                  <a:lnTo>
                    <a:pt x="388096" y="66960"/>
                  </a:lnTo>
                  <a:lnTo>
                    <a:pt x="415849" y="100793"/>
                  </a:lnTo>
                  <a:lnTo>
                    <a:pt x="436802" y="139624"/>
                  </a:lnTo>
                  <a:lnTo>
                    <a:pt x="450043" y="182533"/>
                  </a:lnTo>
                  <a:lnTo>
                    <a:pt x="454660" y="228600"/>
                  </a:lnTo>
                  <a:lnTo>
                    <a:pt x="450043" y="274666"/>
                  </a:lnTo>
                  <a:lnTo>
                    <a:pt x="436802" y="317575"/>
                  </a:lnTo>
                  <a:lnTo>
                    <a:pt x="415849" y="356406"/>
                  </a:lnTo>
                  <a:lnTo>
                    <a:pt x="388096" y="390239"/>
                  </a:lnTo>
                  <a:lnTo>
                    <a:pt x="354455" y="418154"/>
                  </a:lnTo>
                  <a:lnTo>
                    <a:pt x="315839" y="439233"/>
                  </a:lnTo>
                  <a:lnTo>
                    <a:pt x="273159" y="452555"/>
                  </a:lnTo>
                  <a:lnTo>
                    <a:pt x="227329" y="457200"/>
                  </a:lnTo>
                  <a:lnTo>
                    <a:pt x="181500" y="452555"/>
                  </a:lnTo>
                  <a:lnTo>
                    <a:pt x="138820" y="439233"/>
                  </a:lnTo>
                  <a:lnTo>
                    <a:pt x="100204" y="418154"/>
                  </a:lnTo>
                  <a:lnTo>
                    <a:pt x="66563" y="390239"/>
                  </a:lnTo>
                  <a:lnTo>
                    <a:pt x="38810" y="356406"/>
                  </a:lnTo>
                  <a:lnTo>
                    <a:pt x="17857" y="317575"/>
                  </a:lnTo>
                  <a:lnTo>
                    <a:pt x="4616" y="274666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09409" y="5761989"/>
              <a:ext cx="5072380" cy="365760"/>
            </a:xfrm>
            <a:custGeom>
              <a:avLst/>
              <a:gdLst/>
              <a:ahLst/>
              <a:cxnLst/>
              <a:rect l="l" t="t" r="r" b="b"/>
              <a:pathLst>
                <a:path w="5072380" h="365760">
                  <a:moveTo>
                    <a:pt x="0" y="365760"/>
                  </a:moveTo>
                  <a:lnTo>
                    <a:pt x="5072380" y="365760"/>
                  </a:lnTo>
                  <a:lnTo>
                    <a:pt x="5072380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1640" y="855718"/>
            <a:ext cx="11372850" cy="518668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707765">
              <a:lnSpc>
                <a:spcPct val="100000"/>
              </a:lnSpc>
              <a:spcBef>
                <a:spcPts val="1290"/>
              </a:spcBef>
            </a:pPr>
            <a:r>
              <a:rPr sz="1800" b="1" dirty="0">
                <a:latin typeface="Georgia"/>
                <a:cs typeface="Georgia"/>
              </a:rPr>
              <a:t>Gasto </a:t>
            </a:r>
            <a:r>
              <a:rPr sz="1800" b="1" spc="-5" dirty="0">
                <a:latin typeface="Georgia"/>
                <a:cs typeface="Georgia"/>
              </a:rPr>
              <a:t>Programable </a:t>
            </a:r>
            <a:r>
              <a:rPr sz="1800" b="1" dirty="0">
                <a:latin typeface="Georgia"/>
                <a:cs typeface="Georgia"/>
              </a:rPr>
              <a:t>y Gasto No</a:t>
            </a:r>
            <a:r>
              <a:rPr sz="1800" b="1" spc="-5" dirty="0">
                <a:latin typeface="Georgia"/>
                <a:cs typeface="Georgia"/>
              </a:rPr>
              <a:t> Programable</a:t>
            </a:r>
            <a:endParaRPr sz="1800">
              <a:latin typeface="Georgia"/>
              <a:cs typeface="Georgia"/>
            </a:endParaRPr>
          </a:p>
          <a:p>
            <a:pPr marL="12700" marR="76200" algn="just">
              <a:lnSpc>
                <a:spcPct val="100000"/>
              </a:lnSpc>
              <a:spcBef>
                <a:spcPts val="1120"/>
              </a:spcBef>
            </a:pP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El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gasto neto total </a:t>
            </a:r>
            <a:r>
              <a:rPr sz="1700" spc="5" dirty="0">
                <a:solidFill>
                  <a:srgbClr val="171717"/>
                </a:solidFill>
                <a:latin typeface="Georgia"/>
                <a:cs typeface="Georgia"/>
              </a:rPr>
              <a:t>del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sector público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presupuestario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comprende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el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realizado por el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gobierno federal, las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empresas  productivas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del estado </a:t>
            </a:r>
            <a:r>
              <a:rPr sz="1700" spc="-10" dirty="0">
                <a:solidFill>
                  <a:srgbClr val="171717"/>
                </a:solidFill>
                <a:latin typeface="Georgia"/>
                <a:cs typeface="Georgia"/>
              </a:rPr>
              <a:t>(Pemex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y CFE) y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entes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de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control directo (IMSS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e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ISSSTE),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y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puede ser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programable y </a:t>
            </a:r>
            <a:r>
              <a:rPr sz="1700" spc="-30" dirty="0">
                <a:solidFill>
                  <a:srgbClr val="171717"/>
                </a:solidFill>
                <a:latin typeface="Georgia"/>
                <a:cs typeface="Georgia"/>
              </a:rPr>
              <a:t>no 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programable, en función </a:t>
            </a:r>
            <a:r>
              <a:rPr sz="1700" spc="-10" dirty="0">
                <a:solidFill>
                  <a:srgbClr val="171717"/>
                </a:solidFill>
                <a:latin typeface="Georgia"/>
                <a:cs typeface="Georgia"/>
              </a:rPr>
              <a:t>de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si financia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la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operación </a:t>
            </a:r>
            <a:r>
              <a:rPr sz="1700" spc="-10" dirty="0">
                <a:solidFill>
                  <a:srgbClr val="171717"/>
                </a:solidFill>
                <a:latin typeface="Georgia"/>
                <a:cs typeface="Georgia"/>
              </a:rPr>
              <a:t>del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gobierno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o si se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destina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para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el cumplimiento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de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obligaciones  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(como </a:t>
            </a:r>
            <a:r>
              <a:rPr sz="1700" spc="-5" dirty="0">
                <a:solidFill>
                  <a:srgbClr val="171717"/>
                </a:solidFill>
                <a:latin typeface="Georgia"/>
                <a:cs typeface="Georgia"/>
              </a:rPr>
              <a:t>la deuda</a:t>
            </a:r>
            <a:r>
              <a:rPr sz="1700" dirty="0">
                <a:solidFill>
                  <a:srgbClr val="171717"/>
                </a:solidFill>
                <a:latin typeface="Georgia"/>
                <a:cs typeface="Georgia"/>
              </a:rPr>
              <a:t> pública).</a:t>
            </a:r>
            <a:endParaRPr sz="1700">
              <a:latin typeface="Georgia"/>
              <a:cs typeface="Georgia"/>
            </a:endParaRPr>
          </a:p>
          <a:p>
            <a:pPr marL="6556375" marR="2040889" indent="-161290">
              <a:lnSpc>
                <a:spcPts val="3320"/>
              </a:lnSpc>
              <a:spcBef>
                <a:spcPts val="360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Gasto de operación del sector público  Gasto en programas</a:t>
            </a:r>
            <a:r>
              <a:rPr sz="1400" spc="-3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sociales</a:t>
            </a:r>
            <a:endParaRPr sz="1400">
              <a:latin typeface="Georgia"/>
              <a:cs typeface="Georgia"/>
            </a:endParaRPr>
          </a:p>
          <a:p>
            <a:pPr marL="6556375">
              <a:lnSpc>
                <a:spcPct val="100000"/>
              </a:lnSpc>
              <a:spcBef>
                <a:spcPts val="1255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Gasto para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proveer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bienes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y</a:t>
            </a:r>
            <a:r>
              <a:rPr sz="1400" spc="-3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servicios</a:t>
            </a:r>
            <a:endParaRPr sz="1400">
              <a:latin typeface="Georgia"/>
              <a:cs typeface="Georgia"/>
            </a:endParaRPr>
          </a:p>
          <a:p>
            <a:pPr marL="6172835">
              <a:lnSpc>
                <a:spcPts val="1560"/>
              </a:lnSpc>
              <a:spcBef>
                <a:spcPts val="919"/>
              </a:spcBef>
              <a:tabLst>
                <a:tab pos="6395085" algn="l"/>
                <a:tab pos="11290935" algn="l"/>
              </a:tabLst>
            </a:pPr>
            <a:r>
              <a:rPr sz="1400" strike="sngStrike" dirty="0">
                <a:solidFill>
                  <a:srgbClr val="3A3838"/>
                </a:solidFill>
                <a:latin typeface="Georgia"/>
                <a:cs typeface="Georgia"/>
              </a:rPr>
              <a:t> 	</a:t>
            </a:r>
            <a:r>
              <a:rPr sz="1400" strike="sngStrike" spc="-5" dirty="0">
                <a:solidFill>
                  <a:srgbClr val="3A3838"/>
                </a:solidFill>
                <a:latin typeface="Georgia"/>
                <a:cs typeface="Georgia"/>
              </a:rPr>
              <a:t>UR: </a:t>
            </a:r>
            <a:r>
              <a:rPr sz="1400" strike="sngStrike" dirty="0">
                <a:solidFill>
                  <a:srgbClr val="3A3838"/>
                </a:solidFill>
                <a:latin typeface="Georgia"/>
                <a:cs typeface="Georgia"/>
              </a:rPr>
              <a:t>ramos y </a:t>
            </a:r>
            <a:r>
              <a:rPr sz="1400" strike="sngStrike" spc="-5" dirty="0">
                <a:solidFill>
                  <a:srgbClr val="3A3838"/>
                </a:solidFill>
                <a:latin typeface="Georgia"/>
                <a:cs typeface="Georgia"/>
              </a:rPr>
              <a:t>organismos autónomos, ramos</a:t>
            </a:r>
            <a:r>
              <a:rPr sz="1400" strike="sngStrike" spc="-2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trike="sngStrike" spc="-5" dirty="0">
                <a:solidFill>
                  <a:srgbClr val="3A3838"/>
                </a:solidFill>
                <a:latin typeface="Georgia"/>
                <a:cs typeface="Georgia"/>
              </a:rPr>
              <a:t>administrativos,	</a:t>
            </a:r>
            <a:endParaRPr sz="1400">
              <a:latin typeface="Georgia"/>
              <a:cs typeface="Georgia"/>
            </a:endParaRPr>
          </a:p>
          <a:p>
            <a:pPr marL="6172835">
              <a:lnSpc>
                <a:spcPts val="1560"/>
              </a:lnSpc>
              <a:tabLst>
                <a:tab pos="6395085" algn="l"/>
                <a:tab pos="11290935" algn="l"/>
              </a:tabLst>
            </a:pPr>
            <a:r>
              <a:rPr sz="1400" u="sng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	</a:t>
            </a:r>
            <a:r>
              <a:rPr sz="1400" u="sng" spc="-5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ramos generales, organismos </a:t>
            </a:r>
            <a:r>
              <a:rPr sz="1400" u="sng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y </a:t>
            </a:r>
            <a:r>
              <a:rPr sz="1400" u="sng" spc="-5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empresas del</a:t>
            </a:r>
            <a:r>
              <a:rPr sz="1400" u="sng" spc="-30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Estado	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Georgia"/>
              <a:cs typeface="Georgia"/>
            </a:endParaRPr>
          </a:p>
          <a:p>
            <a:pPr marL="6577330" marR="5080" indent="-290195">
              <a:lnSpc>
                <a:spcPct val="85200"/>
              </a:lnSpc>
              <a:tabLst>
                <a:tab pos="6577330" algn="l"/>
              </a:tabLst>
            </a:pPr>
            <a:r>
              <a:rPr sz="1350" strike="sngStrike" dirty="0">
                <a:solidFill>
                  <a:srgbClr val="3A3838"/>
                </a:solidFill>
                <a:latin typeface="Georgia"/>
                <a:cs typeface="Georgia"/>
              </a:rPr>
              <a:t> 	Costos Financieros (intereses, comisiones </a:t>
            </a:r>
            <a:r>
              <a:rPr sz="1350" strike="sngStrike" spc="5" dirty="0">
                <a:solidFill>
                  <a:srgbClr val="3A3838"/>
                </a:solidFill>
                <a:latin typeface="Georgia"/>
                <a:cs typeface="Georgia"/>
              </a:rPr>
              <a:t>y </a:t>
            </a:r>
            <a:r>
              <a:rPr sz="1350" strike="sngStrike" dirty="0">
                <a:solidFill>
                  <a:srgbClr val="3A3838"/>
                </a:solidFill>
                <a:latin typeface="Georgia"/>
                <a:cs typeface="Georgia"/>
              </a:rPr>
              <a:t>gastos de </a:t>
            </a:r>
            <a:r>
              <a:rPr sz="1350" strike="sngStrike" spc="-5" dirty="0">
                <a:solidFill>
                  <a:srgbClr val="3A3838"/>
                </a:solidFill>
                <a:latin typeface="Georgia"/>
                <a:cs typeface="Georgia"/>
              </a:rPr>
              <a:t>la </a:t>
            </a:r>
            <a:r>
              <a:rPr sz="1350" strike="sngStrike" dirty="0">
                <a:solidFill>
                  <a:srgbClr val="3A3838"/>
                </a:solidFill>
                <a:latin typeface="Georgia"/>
                <a:cs typeface="Georgia"/>
              </a:rPr>
              <a:t>deuda </a:t>
            </a:r>
            <a:r>
              <a:rPr sz="1350" strike="noStrike" dirty="0">
                <a:solidFill>
                  <a:srgbClr val="3A3838"/>
                </a:solidFill>
                <a:latin typeface="Georgia"/>
                <a:cs typeface="Georgia"/>
              </a:rPr>
              <a:t> pública, erogaciones para saneamiento financiero y de los  programas de apoyo </a:t>
            </a:r>
            <a:r>
              <a:rPr sz="1350" strike="noStrike" spc="5" dirty="0">
                <a:solidFill>
                  <a:srgbClr val="3A3838"/>
                </a:solidFill>
                <a:latin typeface="Georgia"/>
                <a:cs typeface="Georgia"/>
              </a:rPr>
              <a:t>a </a:t>
            </a:r>
            <a:r>
              <a:rPr sz="1350" strike="noStrike" dirty="0">
                <a:solidFill>
                  <a:srgbClr val="3A3838"/>
                </a:solidFill>
                <a:latin typeface="Georgia"/>
                <a:cs typeface="Georgia"/>
              </a:rPr>
              <a:t>ahorradores y deudores</a:t>
            </a:r>
            <a:r>
              <a:rPr sz="1350" strike="noStrike" spc="-24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350" strike="noStrike" dirty="0">
                <a:solidFill>
                  <a:srgbClr val="3A3838"/>
                </a:solidFill>
                <a:latin typeface="Georgia"/>
                <a:cs typeface="Georgia"/>
              </a:rPr>
              <a:t>de </a:t>
            </a:r>
            <a:r>
              <a:rPr sz="1350" strike="noStrike" spc="-5" dirty="0">
                <a:solidFill>
                  <a:srgbClr val="3A3838"/>
                </a:solidFill>
                <a:latin typeface="Georgia"/>
                <a:cs typeface="Georgia"/>
              </a:rPr>
              <a:t>la </a:t>
            </a:r>
            <a:r>
              <a:rPr sz="1350" strike="noStrike" dirty="0">
                <a:solidFill>
                  <a:srgbClr val="3A3838"/>
                </a:solidFill>
                <a:latin typeface="Georgia"/>
                <a:cs typeface="Georgia"/>
              </a:rPr>
              <a:t>banca)</a:t>
            </a:r>
            <a:endParaRPr sz="1350">
              <a:latin typeface="Georgia"/>
              <a:cs typeface="Georgia"/>
            </a:endParaRPr>
          </a:p>
          <a:p>
            <a:pPr marR="62230" algn="r">
              <a:lnSpc>
                <a:spcPts val="1500"/>
              </a:lnSpc>
              <a:spcBef>
                <a:spcPts val="625"/>
              </a:spcBef>
            </a:pPr>
            <a:r>
              <a:rPr sz="1350" dirty="0">
                <a:solidFill>
                  <a:srgbClr val="3A3838"/>
                </a:solidFill>
                <a:latin typeface="Georgia"/>
                <a:cs typeface="Georgia"/>
              </a:rPr>
              <a:t>Participaciones (transferencias </a:t>
            </a:r>
            <a:r>
              <a:rPr sz="1350" spc="-5" dirty="0">
                <a:solidFill>
                  <a:srgbClr val="3A3838"/>
                </a:solidFill>
                <a:latin typeface="Georgia"/>
                <a:cs typeface="Georgia"/>
              </a:rPr>
              <a:t>federales </a:t>
            </a:r>
            <a:r>
              <a:rPr sz="1350" spc="5" dirty="0">
                <a:solidFill>
                  <a:srgbClr val="3A3838"/>
                </a:solidFill>
                <a:latin typeface="Georgia"/>
                <a:cs typeface="Georgia"/>
              </a:rPr>
              <a:t>no </a:t>
            </a:r>
            <a:r>
              <a:rPr sz="1350" dirty="0">
                <a:solidFill>
                  <a:srgbClr val="3A3838"/>
                </a:solidFill>
                <a:latin typeface="Georgia"/>
                <a:cs typeface="Georgia"/>
              </a:rPr>
              <a:t>etiquetadas </a:t>
            </a:r>
            <a:r>
              <a:rPr sz="1350" spc="5" dirty="0">
                <a:solidFill>
                  <a:srgbClr val="3A3838"/>
                </a:solidFill>
                <a:latin typeface="Georgia"/>
                <a:cs typeface="Georgia"/>
              </a:rPr>
              <a:t>a</a:t>
            </a:r>
            <a:r>
              <a:rPr sz="1350" spc="-20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350" spc="-5" dirty="0">
                <a:solidFill>
                  <a:srgbClr val="3A3838"/>
                </a:solidFill>
                <a:latin typeface="Georgia"/>
                <a:cs typeface="Georgia"/>
              </a:rPr>
              <a:t>las</a:t>
            </a:r>
            <a:endParaRPr sz="1350">
              <a:latin typeface="Georgia"/>
              <a:cs typeface="Georgia"/>
            </a:endParaRPr>
          </a:p>
          <a:p>
            <a:pPr marR="5080" algn="r">
              <a:lnSpc>
                <a:spcPts val="1500"/>
              </a:lnSpc>
              <a:tabLst>
                <a:tab pos="290195" algn="l"/>
                <a:tab pos="4939665" algn="l"/>
              </a:tabLst>
            </a:pPr>
            <a:r>
              <a:rPr sz="1350" u="sng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	Entidades Federativas </a:t>
            </a:r>
            <a:r>
              <a:rPr sz="1350" u="sng" spc="5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y</a:t>
            </a:r>
            <a:r>
              <a:rPr sz="1350" u="sng" spc="-130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1350" u="sng" dirty="0">
                <a:solidFill>
                  <a:srgbClr val="3A3838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Municipios)	</a:t>
            </a:r>
            <a:endParaRPr sz="13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Georgia"/>
              <a:cs typeface="Georgia"/>
            </a:endParaRPr>
          </a:p>
          <a:p>
            <a:pPr marL="6577330">
              <a:lnSpc>
                <a:spcPct val="100000"/>
              </a:lnSpc>
            </a:pPr>
            <a:r>
              <a:rPr sz="1350" spc="5" dirty="0">
                <a:solidFill>
                  <a:srgbClr val="3A3838"/>
                </a:solidFill>
                <a:latin typeface="Georgia"/>
                <a:cs typeface="Georgia"/>
              </a:rPr>
              <a:t>ADEFAS </a:t>
            </a:r>
            <a:r>
              <a:rPr sz="1350" dirty="0">
                <a:solidFill>
                  <a:srgbClr val="3A3838"/>
                </a:solidFill>
                <a:latin typeface="Georgia"/>
                <a:cs typeface="Georgia"/>
              </a:rPr>
              <a:t>(Adeudos de Ejercicios </a:t>
            </a:r>
            <a:r>
              <a:rPr sz="1350" spc="-5" dirty="0">
                <a:solidFill>
                  <a:srgbClr val="3A3838"/>
                </a:solidFill>
                <a:latin typeface="Georgia"/>
                <a:cs typeface="Georgia"/>
              </a:rPr>
              <a:t>Fiscales</a:t>
            </a:r>
            <a:r>
              <a:rPr sz="1350" spc="-21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350" dirty="0">
                <a:solidFill>
                  <a:srgbClr val="3A3838"/>
                </a:solidFill>
                <a:latin typeface="Georgia"/>
                <a:cs typeface="Georgia"/>
              </a:rPr>
              <a:t>Anteriores)</a:t>
            </a:r>
            <a:endParaRPr sz="135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74459" y="5709920"/>
            <a:ext cx="469900" cy="469900"/>
            <a:chOff x="6474459" y="5709920"/>
            <a:chExt cx="469900" cy="469900"/>
          </a:xfrm>
        </p:grpSpPr>
        <p:sp>
          <p:nvSpPr>
            <p:cNvPr id="29" name="object 29"/>
            <p:cNvSpPr/>
            <p:nvPr/>
          </p:nvSpPr>
          <p:spPr>
            <a:xfrm>
              <a:off x="6480809" y="571627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33" y="4644"/>
                  </a:lnTo>
                  <a:lnTo>
                    <a:pt x="139624" y="17964"/>
                  </a:lnTo>
                  <a:lnTo>
                    <a:pt x="100793" y="39041"/>
                  </a:lnTo>
                  <a:lnTo>
                    <a:pt x="66960" y="66955"/>
                  </a:lnTo>
                  <a:lnTo>
                    <a:pt x="39045" y="100788"/>
                  </a:lnTo>
                  <a:lnTo>
                    <a:pt x="17966" y="139619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4644" y="274670"/>
                  </a:lnTo>
                  <a:lnTo>
                    <a:pt x="17966" y="317580"/>
                  </a:lnTo>
                  <a:lnTo>
                    <a:pt x="39045" y="356411"/>
                  </a:lnTo>
                  <a:lnTo>
                    <a:pt x="66960" y="390244"/>
                  </a:lnTo>
                  <a:lnTo>
                    <a:pt x="100793" y="418158"/>
                  </a:lnTo>
                  <a:lnTo>
                    <a:pt x="139624" y="439235"/>
                  </a:lnTo>
                  <a:lnTo>
                    <a:pt x="182533" y="452555"/>
                  </a:lnTo>
                  <a:lnTo>
                    <a:pt x="228599" y="457199"/>
                  </a:lnTo>
                  <a:lnTo>
                    <a:pt x="274666" y="452555"/>
                  </a:lnTo>
                  <a:lnTo>
                    <a:pt x="317575" y="439235"/>
                  </a:lnTo>
                  <a:lnTo>
                    <a:pt x="356406" y="418158"/>
                  </a:lnTo>
                  <a:lnTo>
                    <a:pt x="390239" y="390244"/>
                  </a:lnTo>
                  <a:lnTo>
                    <a:pt x="418154" y="356411"/>
                  </a:lnTo>
                  <a:lnTo>
                    <a:pt x="439233" y="317580"/>
                  </a:lnTo>
                  <a:lnTo>
                    <a:pt x="452555" y="274670"/>
                  </a:lnTo>
                  <a:lnTo>
                    <a:pt x="457199" y="228599"/>
                  </a:lnTo>
                  <a:lnTo>
                    <a:pt x="452555" y="182529"/>
                  </a:lnTo>
                  <a:lnTo>
                    <a:pt x="439233" y="139619"/>
                  </a:lnTo>
                  <a:lnTo>
                    <a:pt x="418154" y="100788"/>
                  </a:lnTo>
                  <a:lnTo>
                    <a:pt x="390239" y="66955"/>
                  </a:lnTo>
                  <a:lnTo>
                    <a:pt x="356406" y="39041"/>
                  </a:lnTo>
                  <a:lnTo>
                    <a:pt x="317575" y="17964"/>
                  </a:lnTo>
                  <a:lnTo>
                    <a:pt x="274666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80809" y="571627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6" y="139619"/>
                  </a:lnTo>
                  <a:lnTo>
                    <a:pt x="39045" y="100788"/>
                  </a:lnTo>
                  <a:lnTo>
                    <a:pt x="66960" y="66955"/>
                  </a:lnTo>
                  <a:lnTo>
                    <a:pt x="100793" y="39041"/>
                  </a:lnTo>
                  <a:lnTo>
                    <a:pt x="139624" y="17964"/>
                  </a:lnTo>
                  <a:lnTo>
                    <a:pt x="182533" y="4644"/>
                  </a:lnTo>
                  <a:lnTo>
                    <a:pt x="228599" y="0"/>
                  </a:lnTo>
                  <a:lnTo>
                    <a:pt x="274666" y="4644"/>
                  </a:lnTo>
                  <a:lnTo>
                    <a:pt x="317575" y="17964"/>
                  </a:lnTo>
                  <a:lnTo>
                    <a:pt x="356406" y="39041"/>
                  </a:lnTo>
                  <a:lnTo>
                    <a:pt x="390239" y="66955"/>
                  </a:lnTo>
                  <a:lnTo>
                    <a:pt x="418154" y="100788"/>
                  </a:lnTo>
                  <a:lnTo>
                    <a:pt x="439233" y="139619"/>
                  </a:lnTo>
                  <a:lnTo>
                    <a:pt x="452555" y="182529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3" y="317580"/>
                  </a:lnTo>
                  <a:lnTo>
                    <a:pt x="418154" y="356411"/>
                  </a:lnTo>
                  <a:lnTo>
                    <a:pt x="390239" y="390244"/>
                  </a:lnTo>
                  <a:lnTo>
                    <a:pt x="356406" y="418158"/>
                  </a:lnTo>
                  <a:lnTo>
                    <a:pt x="317575" y="439235"/>
                  </a:lnTo>
                  <a:lnTo>
                    <a:pt x="274666" y="452555"/>
                  </a:lnTo>
                  <a:lnTo>
                    <a:pt x="228599" y="457199"/>
                  </a:lnTo>
                  <a:lnTo>
                    <a:pt x="182533" y="452555"/>
                  </a:lnTo>
                  <a:lnTo>
                    <a:pt x="139624" y="439235"/>
                  </a:lnTo>
                  <a:lnTo>
                    <a:pt x="100793" y="418158"/>
                  </a:lnTo>
                  <a:lnTo>
                    <a:pt x="66960" y="390244"/>
                  </a:lnTo>
                  <a:lnTo>
                    <a:pt x="39045" y="356411"/>
                  </a:lnTo>
                  <a:lnTo>
                    <a:pt x="17966" y="317580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02" y="6166802"/>
            <a:ext cx="1066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https://www.diputados.gob.mx/sia/intranet/sia-dec-iss-07-05/anualizado/intro.htm#:~:text=Las%20participaciones%20federales%2C%20a%20diferencia,y%20servicios%20que%20consideren%20necesarios</a:t>
            </a:r>
            <a:r>
              <a:rPr sz="900" spc="-5" dirty="0">
                <a:latin typeface="Georgia"/>
                <a:cs typeface="Georgia"/>
              </a:rPr>
              <a:t>.  Ley </a:t>
            </a:r>
            <a:r>
              <a:rPr sz="900" dirty="0">
                <a:latin typeface="Georgia"/>
                <a:cs typeface="Georgia"/>
              </a:rPr>
              <a:t>de </a:t>
            </a:r>
            <a:r>
              <a:rPr sz="900" spc="-5" dirty="0">
                <a:latin typeface="Georgia"/>
                <a:cs typeface="Georgia"/>
              </a:rPr>
              <a:t>Coordinación Fiscal, disponible </a:t>
            </a:r>
            <a:r>
              <a:rPr sz="900" dirty="0">
                <a:latin typeface="Georgia"/>
                <a:cs typeface="Georgia"/>
              </a:rPr>
              <a:t>en:</a:t>
            </a:r>
            <a:r>
              <a:rPr sz="900" spc="10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https://www.coneval.org.mx/Evaluacion/NME/Documents/Ley_de_Coordinacion_Fiscal.pdf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580" y="1439731"/>
            <a:ext cx="4337685" cy="222758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5"/>
              </a:spcBef>
            </a:pPr>
            <a:r>
              <a:rPr sz="1800" b="1" dirty="0">
                <a:latin typeface="Georgia"/>
                <a:cs typeface="Georgia"/>
              </a:rPr>
              <a:t>Gasto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Federalizado</a:t>
            </a:r>
            <a:endParaRPr sz="18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1105"/>
              </a:spcBef>
            </a:pPr>
            <a:r>
              <a:rPr sz="1800" spc="-5" dirty="0">
                <a:latin typeface="Georgia"/>
                <a:cs typeface="Georgia"/>
              </a:rPr>
              <a:t>Se integra por </a:t>
            </a:r>
            <a:r>
              <a:rPr sz="1800" dirty="0">
                <a:latin typeface="Georgia"/>
                <a:cs typeface="Georgia"/>
              </a:rPr>
              <a:t>los recursos </a:t>
            </a:r>
            <a:r>
              <a:rPr sz="1800" spc="-5" dirty="0">
                <a:latin typeface="Georgia"/>
                <a:cs typeface="Georgia"/>
              </a:rPr>
              <a:t>que </a:t>
            </a:r>
            <a:r>
              <a:rPr sz="1800" spc="5" dirty="0">
                <a:latin typeface="Georgia"/>
                <a:cs typeface="Georgia"/>
              </a:rPr>
              <a:t>el  </a:t>
            </a:r>
            <a:r>
              <a:rPr sz="1800" spc="-5" dirty="0">
                <a:latin typeface="Georgia"/>
                <a:cs typeface="Georgia"/>
              </a:rPr>
              <a:t>Gobierno </a:t>
            </a:r>
            <a:r>
              <a:rPr sz="1800" dirty="0">
                <a:latin typeface="Georgia"/>
                <a:cs typeface="Georgia"/>
              </a:rPr>
              <a:t>Federal </a:t>
            </a:r>
            <a:r>
              <a:rPr sz="1800" spc="-5" dirty="0">
                <a:latin typeface="Georgia"/>
                <a:cs typeface="Georgia"/>
              </a:rPr>
              <a:t>transfiere </a:t>
            </a:r>
            <a:r>
              <a:rPr sz="1800" dirty="0">
                <a:latin typeface="Georgia"/>
                <a:cs typeface="Georgia"/>
              </a:rPr>
              <a:t>a los </a:t>
            </a:r>
            <a:r>
              <a:rPr sz="1800" spc="-5" dirty="0">
                <a:latin typeface="Georgia"/>
                <a:cs typeface="Georgia"/>
              </a:rPr>
              <a:t>estados </a:t>
            </a:r>
            <a:r>
              <a:rPr sz="1800" dirty="0">
                <a:latin typeface="Georgia"/>
                <a:cs typeface="Georgia"/>
              </a:rPr>
              <a:t>y  </a:t>
            </a:r>
            <a:r>
              <a:rPr sz="1800" spc="-5" dirty="0">
                <a:latin typeface="Georgia"/>
                <a:cs typeface="Georgia"/>
              </a:rPr>
              <a:t>municipios </a:t>
            </a:r>
            <a:r>
              <a:rPr sz="1800" dirty="0">
                <a:latin typeface="Georgia"/>
                <a:cs typeface="Georgia"/>
              </a:rPr>
              <a:t>a través de </a:t>
            </a:r>
            <a:r>
              <a:rPr sz="1800" spc="-5" dirty="0">
                <a:latin typeface="Georgia"/>
                <a:cs typeface="Georgia"/>
              </a:rPr>
              <a:t>las participaciones 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5" dirty="0">
                <a:latin typeface="Georgia"/>
                <a:cs typeface="Georgia"/>
              </a:rPr>
              <a:t>aportaciones </a:t>
            </a:r>
            <a:r>
              <a:rPr sz="1800" dirty="0">
                <a:latin typeface="Georgia"/>
                <a:cs typeface="Georgia"/>
              </a:rPr>
              <a:t>federales, los </a:t>
            </a:r>
            <a:r>
              <a:rPr sz="1800" spc="-5" dirty="0">
                <a:latin typeface="Georgia"/>
                <a:cs typeface="Georgia"/>
              </a:rPr>
              <a:t>apoyos para  entidades </a:t>
            </a:r>
            <a:r>
              <a:rPr sz="1800" dirty="0">
                <a:latin typeface="Georgia"/>
                <a:cs typeface="Georgia"/>
              </a:rPr>
              <a:t>federativas y los </a:t>
            </a:r>
            <a:r>
              <a:rPr sz="1800" spc="-5" dirty="0">
                <a:latin typeface="Georgia"/>
                <a:cs typeface="Georgia"/>
              </a:rPr>
              <a:t>convenios </a:t>
            </a:r>
            <a:r>
              <a:rPr sz="1800" spc="5" dirty="0">
                <a:latin typeface="Georgia"/>
                <a:cs typeface="Georgia"/>
              </a:rPr>
              <a:t>de  </a:t>
            </a:r>
            <a:r>
              <a:rPr sz="1800" spc="-5" dirty="0">
                <a:latin typeface="Georgia"/>
                <a:cs typeface="Georgia"/>
              </a:rPr>
              <a:t>descentralización.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580" y="3717925"/>
            <a:ext cx="4337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843280" algn="l"/>
                <a:tab pos="1991360" algn="l"/>
                <a:tab pos="3591560" algn="l"/>
                <a:tab pos="4128135" algn="l"/>
              </a:tabLst>
            </a:pPr>
            <a:r>
              <a:rPr sz="1800" spc="-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r>
              <a:rPr sz="1800" spc="-5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s	r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u</a:t>
            </a:r>
            <a:r>
              <a:rPr sz="1800" spc="-2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dirty="0">
                <a:latin typeface="Georgia"/>
                <a:cs typeface="Georgia"/>
              </a:rPr>
              <a:t>r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ve</a:t>
            </a:r>
            <a:r>
              <a:rPr sz="1800" spc="-10" dirty="0">
                <a:latin typeface="Georgia"/>
                <a:cs typeface="Georgia"/>
              </a:rPr>
              <a:t>ni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ntes	</a:t>
            </a:r>
            <a:r>
              <a:rPr sz="1800" spc="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e	</a:t>
            </a:r>
            <a:r>
              <a:rPr sz="1800" spc="5" dirty="0">
                <a:latin typeface="Georgia"/>
                <a:cs typeface="Georgia"/>
              </a:rPr>
              <a:t>la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los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3992245"/>
            <a:ext cx="1155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rac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ó</a:t>
            </a:r>
            <a:r>
              <a:rPr sz="1800" dirty="0">
                <a:latin typeface="Georgia"/>
                <a:cs typeface="Georgia"/>
              </a:rPr>
              <a:t>n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gobiernos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5360" y="3992245"/>
            <a:ext cx="2578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00"/>
              </a:spcBef>
              <a:tabLst>
                <a:tab pos="934085" algn="l"/>
                <a:tab pos="2217420" algn="l"/>
              </a:tabLst>
            </a:pP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n	</a:t>
            </a:r>
            <a:r>
              <a:rPr sz="1800" spc="-5" dirty="0">
                <a:latin typeface="Georgia"/>
                <a:cs typeface="Georgia"/>
              </a:rPr>
              <a:t>util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z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do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056005" algn="l"/>
              </a:tabLst>
            </a:pPr>
            <a:r>
              <a:rPr sz="1800" spc="-5" dirty="0">
                <a:latin typeface="Georgia"/>
                <a:cs typeface="Georgia"/>
              </a:rPr>
              <a:t>estatales	para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1854" y="4266247"/>
            <a:ext cx="149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complementar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580" y="4541266"/>
            <a:ext cx="43357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sus </a:t>
            </a:r>
            <a:r>
              <a:rPr sz="1800" spc="-5" dirty="0">
                <a:latin typeface="Georgia"/>
                <a:cs typeface="Georgia"/>
              </a:rPr>
              <a:t>presupuestos </a:t>
            </a:r>
            <a:r>
              <a:rPr sz="1800" dirty="0">
                <a:latin typeface="Georgia"/>
                <a:cs typeface="Georgia"/>
              </a:rPr>
              <a:t>en </a:t>
            </a:r>
            <a:r>
              <a:rPr sz="1800" spc="-5" dirty="0">
                <a:latin typeface="Georgia"/>
                <a:cs typeface="Georgia"/>
              </a:rPr>
              <a:t>educación, </a:t>
            </a:r>
            <a:r>
              <a:rPr sz="1800" dirty="0">
                <a:latin typeface="Georgia"/>
                <a:cs typeface="Georgia"/>
              </a:rPr>
              <a:t>salud,  </a:t>
            </a:r>
            <a:r>
              <a:rPr sz="1800" spc="-5" dirty="0">
                <a:latin typeface="Georgia"/>
                <a:cs typeface="Georgia"/>
              </a:rPr>
              <a:t>infraestructura social, </a:t>
            </a:r>
            <a:r>
              <a:rPr sz="1800" dirty="0">
                <a:latin typeface="Georgia"/>
                <a:cs typeface="Georgia"/>
              </a:rPr>
              <a:t>seguridad </a:t>
            </a:r>
            <a:r>
              <a:rPr sz="1800" spc="-10" dirty="0">
                <a:latin typeface="Georgia"/>
                <a:cs typeface="Georgia"/>
              </a:rPr>
              <a:t>pública,  </a:t>
            </a:r>
            <a:r>
              <a:rPr sz="1800" spc="-5" dirty="0">
                <a:latin typeface="Georgia"/>
                <a:cs typeface="Georgia"/>
              </a:rPr>
              <a:t>sistema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pensiones, </a:t>
            </a:r>
            <a:r>
              <a:rPr sz="1800" dirty="0">
                <a:latin typeface="Georgia"/>
                <a:cs typeface="Georgia"/>
              </a:rPr>
              <a:t>entre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otros.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2120" y="1836420"/>
            <a:ext cx="5913120" cy="92456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Georgia"/>
                <a:cs typeface="Georgia"/>
              </a:rPr>
              <a:t>Principales Ramos </a:t>
            </a:r>
            <a:r>
              <a:rPr sz="1600" dirty="0">
                <a:latin typeface="Georgia"/>
                <a:cs typeface="Georgia"/>
              </a:rPr>
              <a:t>Generales del PEF (gasto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federalizado)</a:t>
            </a:r>
            <a:endParaRPr sz="1600">
              <a:latin typeface="Georgia"/>
              <a:cs typeface="Georgia"/>
            </a:endParaRPr>
          </a:p>
          <a:p>
            <a:pPr marL="549275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latin typeface="Georgia"/>
                <a:cs typeface="Georgia"/>
              </a:rPr>
              <a:t>28. </a:t>
            </a:r>
            <a:r>
              <a:rPr sz="1400" spc="-5" dirty="0">
                <a:latin typeface="Georgia"/>
                <a:cs typeface="Georgia"/>
              </a:rPr>
              <a:t>Participaciones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Federales</a:t>
            </a:r>
            <a:endParaRPr sz="1400">
              <a:latin typeface="Georgia"/>
              <a:cs typeface="Georgia"/>
            </a:endParaRPr>
          </a:p>
          <a:p>
            <a:pPr marL="549275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latin typeface="Georgia"/>
                <a:cs typeface="Georgia"/>
              </a:rPr>
              <a:t>33. </a:t>
            </a:r>
            <a:r>
              <a:rPr sz="1400" spc="-5" dirty="0">
                <a:latin typeface="Georgia"/>
                <a:cs typeface="Georgia"/>
              </a:rPr>
              <a:t>Aportaciones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Federales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22595" y="2946400"/>
            <a:ext cx="6002020" cy="1433195"/>
            <a:chOff x="5522595" y="2946400"/>
            <a:chExt cx="6002020" cy="1433195"/>
          </a:xfrm>
        </p:grpSpPr>
        <p:sp>
          <p:nvSpPr>
            <p:cNvPr id="11" name="object 11"/>
            <p:cNvSpPr/>
            <p:nvPr/>
          </p:nvSpPr>
          <p:spPr>
            <a:xfrm>
              <a:off x="5600700" y="2946400"/>
              <a:ext cx="5923534" cy="1432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6100" y="2971800"/>
              <a:ext cx="5819140" cy="1328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2120" y="3327400"/>
              <a:ext cx="2313940" cy="243840"/>
            </a:xfrm>
            <a:custGeom>
              <a:avLst/>
              <a:gdLst/>
              <a:ahLst/>
              <a:cxnLst/>
              <a:rect l="l" t="t" r="r" b="b"/>
              <a:pathLst>
                <a:path w="2313940" h="243839">
                  <a:moveTo>
                    <a:pt x="0" y="121920"/>
                  </a:moveTo>
                  <a:lnTo>
                    <a:pt x="41330" y="89517"/>
                  </a:lnTo>
                  <a:lnTo>
                    <a:pt x="90926" y="74473"/>
                  </a:lnTo>
                  <a:lnTo>
                    <a:pt x="157969" y="60395"/>
                  </a:lnTo>
                  <a:lnTo>
                    <a:pt x="197602" y="53764"/>
                  </a:lnTo>
                  <a:lnTo>
                    <a:pt x="241081" y="47428"/>
                  </a:lnTo>
                  <a:lnTo>
                    <a:pt x="288232" y="41407"/>
                  </a:lnTo>
                  <a:lnTo>
                    <a:pt x="338883" y="35718"/>
                  </a:lnTo>
                  <a:lnTo>
                    <a:pt x="392862" y="30380"/>
                  </a:lnTo>
                  <a:lnTo>
                    <a:pt x="449997" y="25411"/>
                  </a:lnTo>
                  <a:lnTo>
                    <a:pt x="510114" y="20828"/>
                  </a:lnTo>
                  <a:lnTo>
                    <a:pt x="573042" y="16651"/>
                  </a:lnTo>
                  <a:lnTo>
                    <a:pt x="638609" y="12897"/>
                  </a:lnTo>
                  <a:lnTo>
                    <a:pt x="706641" y="9584"/>
                  </a:lnTo>
                  <a:lnTo>
                    <a:pt x="776968" y="6731"/>
                  </a:lnTo>
                  <a:lnTo>
                    <a:pt x="849415" y="4356"/>
                  </a:lnTo>
                  <a:lnTo>
                    <a:pt x="923811" y="2477"/>
                  </a:lnTo>
                  <a:lnTo>
                    <a:pt x="999984" y="1113"/>
                  </a:lnTo>
                  <a:lnTo>
                    <a:pt x="1077761" y="281"/>
                  </a:lnTo>
                  <a:lnTo>
                    <a:pt x="1156970" y="0"/>
                  </a:lnTo>
                  <a:lnTo>
                    <a:pt x="1236178" y="281"/>
                  </a:lnTo>
                  <a:lnTo>
                    <a:pt x="1313955" y="1113"/>
                  </a:lnTo>
                  <a:lnTo>
                    <a:pt x="1390128" y="2477"/>
                  </a:lnTo>
                  <a:lnTo>
                    <a:pt x="1464524" y="4356"/>
                  </a:lnTo>
                  <a:lnTo>
                    <a:pt x="1536971" y="6731"/>
                  </a:lnTo>
                  <a:lnTo>
                    <a:pt x="1607298" y="9584"/>
                  </a:lnTo>
                  <a:lnTo>
                    <a:pt x="1675330" y="12897"/>
                  </a:lnTo>
                  <a:lnTo>
                    <a:pt x="1740897" y="16651"/>
                  </a:lnTo>
                  <a:lnTo>
                    <a:pt x="1803825" y="20828"/>
                  </a:lnTo>
                  <a:lnTo>
                    <a:pt x="1863942" y="25411"/>
                  </a:lnTo>
                  <a:lnTo>
                    <a:pt x="1921077" y="30380"/>
                  </a:lnTo>
                  <a:lnTo>
                    <a:pt x="1975056" y="35718"/>
                  </a:lnTo>
                  <a:lnTo>
                    <a:pt x="2025707" y="41407"/>
                  </a:lnTo>
                  <a:lnTo>
                    <a:pt x="2072858" y="47428"/>
                  </a:lnTo>
                  <a:lnTo>
                    <a:pt x="2116337" y="53764"/>
                  </a:lnTo>
                  <a:lnTo>
                    <a:pt x="2155970" y="60395"/>
                  </a:lnTo>
                  <a:lnTo>
                    <a:pt x="2223013" y="74473"/>
                  </a:lnTo>
                  <a:lnTo>
                    <a:pt x="2272609" y="89517"/>
                  </a:lnTo>
                  <a:lnTo>
                    <a:pt x="2311270" y="113575"/>
                  </a:lnTo>
                  <a:lnTo>
                    <a:pt x="2313939" y="121920"/>
                  </a:lnTo>
                  <a:lnTo>
                    <a:pt x="2311270" y="130264"/>
                  </a:lnTo>
                  <a:lnTo>
                    <a:pt x="2272609" y="154322"/>
                  </a:lnTo>
                  <a:lnTo>
                    <a:pt x="2223013" y="169366"/>
                  </a:lnTo>
                  <a:lnTo>
                    <a:pt x="2155970" y="183444"/>
                  </a:lnTo>
                  <a:lnTo>
                    <a:pt x="2116337" y="190075"/>
                  </a:lnTo>
                  <a:lnTo>
                    <a:pt x="2072858" y="196411"/>
                  </a:lnTo>
                  <a:lnTo>
                    <a:pt x="2025707" y="202432"/>
                  </a:lnTo>
                  <a:lnTo>
                    <a:pt x="1975056" y="208121"/>
                  </a:lnTo>
                  <a:lnTo>
                    <a:pt x="1921077" y="213459"/>
                  </a:lnTo>
                  <a:lnTo>
                    <a:pt x="1863942" y="218428"/>
                  </a:lnTo>
                  <a:lnTo>
                    <a:pt x="1803825" y="223011"/>
                  </a:lnTo>
                  <a:lnTo>
                    <a:pt x="1740897" y="227188"/>
                  </a:lnTo>
                  <a:lnTo>
                    <a:pt x="1675330" y="230942"/>
                  </a:lnTo>
                  <a:lnTo>
                    <a:pt x="1607298" y="234255"/>
                  </a:lnTo>
                  <a:lnTo>
                    <a:pt x="1536971" y="237108"/>
                  </a:lnTo>
                  <a:lnTo>
                    <a:pt x="1464524" y="239483"/>
                  </a:lnTo>
                  <a:lnTo>
                    <a:pt x="1390128" y="241362"/>
                  </a:lnTo>
                  <a:lnTo>
                    <a:pt x="1313955" y="242726"/>
                  </a:lnTo>
                  <a:lnTo>
                    <a:pt x="1236178" y="243558"/>
                  </a:lnTo>
                  <a:lnTo>
                    <a:pt x="1156970" y="243839"/>
                  </a:lnTo>
                  <a:lnTo>
                    <a:pt x="1077761" y="243558"/>
                  </a:lnTo>
                  <a:lnTo>
                    <a:pt x="999984" y="242726"/>
                  </a:lnTo>
                  <a:lnTo>
                    <a:pt x="923811" y="241362"/>
                  </a:lnTo>
                  <a:lnTo>
                    <a:pt x="849415" y="239483"/>
                  </a:lnTo>
                  <a:lnTo>
                    <a:pt x="776968" y="237108"/>
                  </a:lnTo>
                  <a:lnTo>
                    <a:pt x="706641" y="234255"/>
                  </a:lnTo>
                  <a:lnTo>
                    <a:pt x="638609" y="230942"/>
                  </a:lnTo>
                  <a:lnTo>
                    <a:pt x="573042" y="227188"/>
                  </a:lnTo>
                  <a:lnTo>
                    <a:pt x="510114" y="223011"/>
                  </a:lnTo>
                  <a:lnTo>
                    <a:pt x="449997" y="218428"/>
                  </a:lnTo>
                  <a:lnTo>
                    <a:pt x="392862" y="213459"/>
                  </a:lnTo>
                  <a:lnTo>
                    <a:pt x="338883" y="208121"/>
                  </a:lnTo>
                  <a:lnTo>
                    <a:pt x="288232" y="202432"/>
                  </a:lnTo>
                  <a:lnTo>
                    <a:pt x="241081" y="196411"/>
                  </a:lnTo>
                  <a:lnTo>
                    <a:pt x="197602" y="190075"/>
                  </a:lnTo>
                  <a:lnTo>
                    <a:pt x="157969" y="183444"/>
                  </a:lnTo>
                  <a:lnTo>
                    <a:pt x="90926" y="169366"/>
                  </a:lnTo>
                  <a:lnTo>
                    <a:pt x="41330" y="154322"/>
                  </a:lnTo>
                  <a:lnTo>
                    <a:pt x="2669" y="130264"/>
                  </a:lnTo>
                  <a:lnTo>
                    <a:pt x="0" y="12192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522595" y="4467859"/>
            <a:ext cx="6002020" cy="1280795"/>
            <a:chOff x="5522595" y="4467859"/>
            <a:chExt cx="6002020" cy="1280795"/>
          </a:xfrm>
        </p:grpSpPr>
        <p:sp>
          <p:nvSpPr>
            <p:cNvPr id="15" name="object 15"/>
            <p:cNvSpPr/>
            <p:nvPr/>
          </p:nvSpPr>
          <p:spPr>
            <a:xfrm>
              <a:off x="5600700" y="4467859"/>
              <a:ext cx="5923534" cy="12804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6100" y="4493259"/>
              <a:ext cx="5819140" cy="11760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2120" y="4836159"/>
              <a:ext cx="2895600" cy="241300"/>
            </a:xfrm>
            <a:custGeom>
              <a:avLst/>
              <a:gdLst/>
              <a:ahLst/>
              <a:cxnLst/>
              <a:rect l="l" t="t" r="r" b="b"/>
              <a:pathLst>
                <a:path w="2895600" h="241300">
                  <a:moveTo>
                    <a:pt x="0" y="120650"/>
                  </a:moveTo>
                  <a:lnTo>
                    <a:pt x="33393" y="94755"/>
                  </a:lnTo>
                  <a:lnTo>
                    <a:pt x="73810" y="82499"/>
                  </a:lnTo>
                  <a:lnTo>
                    <a:pt x="128863" y="70802"/>
                  </a:lnTo>
                  <a:lnTo>
                    <a:pt x="197668" y="59737"/>
                  </a:lnTo>
                  <a:lnTo>
                    <a:pt x="236952" y="54464"/>
                  </a:lnTo>
                  <a:lnTo>
                    <a:pt x="279343" y="49377"/>
                  </a:lnTo>
                  <a:lnTo>
                    <a:pt x="324730" y="44485"/>
                  </a:lnTo>
                  <a:lnTo>
                    <a:pt x="373003" y="39797"/>
                  </a:lnTo>
                  <a:lnTo>
                    <a:pt x="424053" y="35321"/>
                  </a:lnTo>
                  <a:lnTo>
                    <a:pt x="477767" y="31068"/>
                  </a:lnTo>
                  <a:lnTo>
                    <a:pt x="534036" y="27047"/>
                  </a:lnTo>
                  <a:lnTo>
                    <a:pt x="592750" y="23266"/>
                  </a:lnTo>
                  <a:lnTo>
                    <a:pt x="653798" y="19735"/>
                  </a:lnTo>
                  <a:lnTo>
                    <a:pt x="717070" y="16462"/>
                  </a:lnTo>
                  <a:lnTo>
                    <a:pt x="782455" y="13458"/>
                  </a:lnTo>
                  <a:lnTo>
                    <a:pt x="849842" y="10731"/>
                  </a:lnTo>
                  <a:lnTo>
                    <a:pt x="919123" y="8291"/>
                  </a:lnTo>
                  <a:lnTo>
                    <a:pt x="990185" y="6146"/>
                  </a:lnTo>
                  <a:lnTo>
                    <a:pt x="1062919" y="4306"/>
                  </a:lnTo>
                  <a:lnTo>
                    <a:pt x="1137214" y="2780"/>
                  </a:lnTo>
                  <a:lnTo>
                    <a:pt x="1212960" y="1577"/>
                  </a:lnTo>
                  <a:lnTo>
                    <a:pt x="1290047" y="707"/>
                  </a:lnTo>
                  <a:lnTo>
                    <a:pt x="1368363" y="178"/>
                  </a:lnTo>
                  <a:lnTo>
                    <a:pt x="1447800" y="0"/>
                  </a:lnTo>
                  <a:lnTo>
                    <a:pt x="1527236" y="178"/>
                  </a:lnTo>
                  <a:lnTo>
                    <a:pt x="1605552" y="707"/>
                  </a:lnTo>
                  <a:lnTo>
                    <a:pt x="1682639" y="1577"/>
                  </a:lnTo>
                  <a:lnTo>
                    <a:pt x="1758385" y="2780"/>
                  </a:lnTo>
                  <a:lnTo>
                    <a:pt x="1832680" y="4306"/>
                  </a:lnTo>
                  <a:lnTo>
                    <a:pt x="1905414" y="6146"/>
                  </a:lnTo>
                  <a:lnTo>
                    <a:pt x="1976476" y="8291"/>
                  </a:lnTo>
                  <a:lnTo>
                    <a:pt x="2045757" y="10731"/>
                  </a:lnTo>
                  <a:lnTo>
                    <a:pt x="2113144" y="13458"/>
                  </a:lnTo>
                  <a:lnTo>
                    <a:pt x="2178529" y="16462"/>
                  </a:lnTo>
                  <a:lnTo>
                    <a:pt x="2241801" y="19735"/>
                  </a:lnTo>
                  <a:lnTo>
                    <a:pt x="2302849" y="23266"/>
                  </a:lnTo>
                  <a:lnTo>
                    <a:pt x="2361563" y="27047"/>
                  </a:lnTo>
                  <a:lnTo>
                    <a:pt x="2417832" y="31068"/>
                  </a:lnTo>
                  <a:lnTo>
                    <a:pt x="2471547" y="35321"/>
                  </a:lnTo>
                  <a:lnTo>
                    <a:pt x="2522596" y="39797"/>
                  </a:lnTo>
                  <a:lnTo>
                    <a:pt x="2570869" y="44485"/>
                  </a:lnTo>
                  <a:lnTo>
                    <a:pt x="2616256" y="49377"/>
                  </a:lnTo>
                  <a:lnTo>
                    <a:pt x="2658647" y="54464"/>
                  </a:lnTo>
                  <a:lnTo>
                    <a:pt x="2697931" y="59737"/>
                  </a:lnTo>
                  <a:lnTo>
                    <a:pt x="2766736" y="70802"/>
                  </a:lnTo>
                  <a:lnTo>
                    <a:pt x="2821789" y="82499"/>
                  </a:lnTo>
                  <a:lnTo>
                    <a:pt x="2862206" y="94755"/>
                  </a:lnTo>
                  <a:lnTo>
                    <a:pt x="2895600" y="120650"/>
                  </a:lnTo>
                  <a:lnTo>
                    <a:pt x="2893457" y="127273"/>
                  </a:lnTo>
                  <a:lnTo>
                    <a:pt x="2843882" y="152738"/>
                  </a:lnTo>
                  <a:lnTo>
                    <a:pt x="2796037" y="164723"/>
                  </a:lnTo>
                  <a:lnTo>
                    <a:pt x="2733998" y="176114"/>
                  </a:lnTo>
                  <a:lnTo>
                    <a:pt x="2658647" y="186835"/>
                  </a:lnTo>
                  <a:lnTo>
                    <a:pt x="2616256" y="191922"/>
                  </a:lnTo>
                  <a:lnTo>
                    <a:pt x="2570869" y="196814"/>
                  </a:lnTo>
                  <a:lnTo>
                    <a:pt x="2522596" y="201502"/>
                  </a:lnTo>
                  <a:lnTo>
                    <a:pt x="2471546" y="205978"/>
                  </a:lnTo>
                  <a:lnTo>
                    <a:pt x="2417832" y="210231"/>
                  </a:lnTo>
                  <a:lnTo>
                    <a:pt x="2361563" y="214252"/>
                  </a:lnTo>
                  <a:lnTo>
                    <a:pt x="2302849" y="218033"/>
                  </a:lnTo>
                  <a:lnTo>
                    <a:pt x="2241801" y="221564"/>
                  </a:lnTo>
                  <a:lnTo>
                    <a:pt x="2178529" y="224837"/>
                  </a:lnTo>
                  <a:lnTo>
                    <a:pt x="2113144" y="227841"/>
                  </a:lnTo>
                  <a:lnTo>
                    <a:pt x="2045757" y="230568"/>
                  </a:lnTo>
                  <a:lnTo>
                    <a:pt x="1976476" y="233008"/>
                  </a:lnTo>
                  <a:lnTo>
                    <a:pt x="1905414" y="235153"/>
                  </a:lnTo>
                  <a:lnTo>
                    <a:pt x="1832680" y="236993"/>
                  </a:lnTo>
                  <a:lnTo>
                    <a:pt x="1758385" y="238519"/>
                  </a:lnTo>
                  <a:lnTo>
                    <a:pt x="1682639" y="239722"/>
                  </a:lnTo>
                  <a:lnTo>
                    <a:pt x="1605552" y="240592"/>
                  </a:lnTo>
                  <a:lnTo>
                    <a:pt x="1527236" y="241121"/>
                  </a:lnTo>
                  <a:lnTo>
                    <a:pt x="1447800" y="241300"/>
                  </a:lnTo>
                  <a:lnTo>
                    <a:pt x="1368363" y="241121"/>
                  </a:lnTo>
                  <a:lnTo>
                    <a:pt x="1290047" y="240592"/>
                  </a:lnTo>
                  <a:lnTo>
                    <a:pt x="1212960" y="239722"/>
                  </a:lnTo>
                  <a:lnTo>
                    <a:pt x="1137214" y="238519"/>
                  </a:lnTo>
                  <a:lnTo>
                    <a:pt x="1062919" y="236993"/>
                  </a:lnTo>
                  <a:lnTo>
                    <a:pt x="990185" y="235153"/>
                  </a:lnTo>
                  <a:lnTo>
                    <a:pt x="919123" y="233008"/>
                  </a:lnTo>
                  <a:lnTo>
                    <a:pt x="849842" y="230568"/>
                  </a:lnTo>
                  <a:lnTo>
                    <a:pt x="782455" y="227841"/>
                  </a:lnTo>
                  <a:lnTo>
                    <a:pt x="717070" y="224837"/>
                  </a:lnTo>
                  <a:lnTo>
                    <a:pt x="653798" y="221564"/>
                  </a:lnTo>
                  <a:lnTo>
                    <a:pt x="592750" y="218033"/>
                  </a:lnTo>
                  <a:lnTo>
                    <a:pt x="534036" y="214252"/>
                  </a:lnTo>
                  <a:lnTo>
                    <a:pt x="477767" y="210231"/>
                  </a:lnTo>
                  <a:lnTo>
                    <a:pt x="424052" y="205978"/>
                  </a:lnTo>
                  <a:lnTo>
                    <a:pt x="373003" y="201502"/>
                  </a:lnTo>
                  <a:lnTo>
                    <a:pt x="324730" y="196814"/>
                  </a:lnTo>
                  <a:lnTo>
                    <a:pt x="279343" y="191922"/>
                  </a:lnTo>
                  <a:lnTo>
                    <a:pt x="236952" y="186835"/>
                  </a:lnTo>
                  <a:lnTo>
                    <a:pt x="197668" y="181562"/>
                  </a:lnTo>
                  <a:lnTo>
                    <a:pt x="128863" y="170497"/>
                  </a:lnTo>
                  <a:lnTo>
                    <a:pt x="73810" y="158800"/>
                  </a:lnTo>
                  <a:lnTo>
                    <a:pt x="33393" y="146544"/>
                  </a:lnTo>
                  <a:lnTo>
                    <a:pt x="0" y="1206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534" y="5923597"/>
            <a:ext cx="10660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https://www.diputados.gob.mx/sia/intranet/sia-dec-iss-07-05/anualizado/intro.htm#:~:text=Las%20participaciones%20federales%2C%20a%20diferencia,y%20servicios%20que%20consideren%20necesarios</a:t>
            </a:r>
            <a:r>
              <a:rPr sz="900" spc="-5" dirty="0">
                <a:latin typeface="Georgia"/>
                <a:cs typeface="Georgia"/>
              </a:rPr>
              <a:t>.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165" y="1022350"/>
            <a:ext cx="6527165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Gasto</a:t>
            </a:r>
            <a:r>
              <a:rPr sz="1800" b="1" spc="-5" dirty="0">
                <a:latin typeface="Georgia"/>
                <a:cs typeface="Georgia"/>
              </a:rPr>
              <a:t> Federalizado</a:t>
            </a:r>
            <a:endParaRPr sz="1800">
              <a:latin typeface="Georgia"/>
              <a:cs typeface="Georgia"/>
            </a:endParaRPr>
          </a:p>
          <a:p>
            <a:pPr marL="3202305">
              <a:lnSpc>
                <a:spcPct val="100000"/>
              </a:lnSpc>
              <a:spcBef>
                <a:spcPts val="1205"/>
              </a:spcBef>
              <a:tabLst>
                <a:tab pos="3564890" algn="l"/>
                <a:tab pos="4063365" algn="l"/>
                <a:tab pos="4451985" algn="l"/>
                <a:tab pos="5940425" algn="l"/>
              </a:tabLst>
            </a:pPr>
            <a:r>
              <a:rPr sz="1500" spc="-10" dirty="0">
                <a:latin typeface="Georgia"/>
                <a:cs typeface="Georgia"/>
              </a:rPr>
              <a:t>L</a:t>
            </a:r>
            <a:r>
              <a:rPr sz="1500" dirty="0">
                <a:latin typeface="Georgia"/>
                <a:cs typeface="Georgia"/>
              </a:rPr>
              <a:t>a	</a:t>
            </a:r>
            <a:r>
              <a:rPr sz="1500" b="1" spc="-10" dirty="0">
                <a:latin typeface="Georgia"/>
                <a:cs typeface="Georgia"/>
              </a:rPr>
              <a:t>L</a:t>
            </a:r>
            <a:r>
              <a:rPr sz="1500" b="1" dirty="0">
                <a:latin typeface="Georgia"/>
                <a:cs typeface="Georgia"/>
              </a:rPr>
              <a:t>ey	de	Co</a:t>
            </a:r>
            <a:r>
              <a:rPr sz="1500" b="1" spc="-15" dirty="0">
                <a:latin typeface="Georgia"/>
                <a:cs typeface="Georgia"/>
              </a:rPr>
              <a:t>o</a:t>
            </a:r>
            <a:r>
              <a:rPr sz="1500" b="1" dirty="0">
                <a:latin typeface="Georgia"/>
                <a:cs typeface="Georgia"/>
              </a:rPr>
              <a:t>rd</a:t>
            </a:r>
            <a:r>
              <a:rPr sz="1500" b="1" spc="5" dirty="0">
                <a:latin typeface="Georgia"/>
                <a:cs typeface="Georgia"/>
              </a:rPr>
              <a:t>i</a:t>
            </a:r>
            <a:r>
              <a:rPr sz="1500" b="1" spc="-20" dirty="0">
                <a:latin typeface="Georgia"/>
                <a:cs typeface="Georgia"/>
              </a:rPr>
              <a:t>n</a:t>
            </a:r>
            <a:r>
              <a:rPr sz="1500" b="1" dirty="0">
                <a:latin typeface="Georgia"/>
                <a:cs typeface="Georgia"/>
              </a:rPr>
              <a:t>a</a:t>
            </a:r>
            <a:r>
              <a:rPr sz="1500" b="1" spc="-20" dirty="0">
                <a:latin typeface="Georgia"/>
                <a:cs typeface="Georgia"/>
              </a:rPr>
              <a:t>c</a:t>
            </a:r>
            <a:r>
              <a:rPr sz="1500" b="1" spc="5" dirty="0">
                <a:latin typeface="Georgia"/>
                <a:cs typeface="Georgia"/>
              </a:rPr>
              <a:t>i</a:t>
            </a:r>
            <a:r>
              <a:rPr sz="1500" b="1" dirty="0">
                <a:latin typeface="Georgia"/>
                <a:cs typeface="Georgia"/>
              </a:rPr>
              <a:t>ón	</a:t>
            </a:r>
            <a:r>
              <a:rPr sz="1500" b="1" spc="-10" dirty="0">
                <a:latin typeface="Georgia"/>
                <a:cs typeface="Georgia"/>
              </a:rPr>
              <a:t>F</a:t>
            </a:r>
            <a:r>
              <a:rPr sz="1500" b="1" spc="5" dirty="0">
                <a:latin typeface="Georgia"/>
                <a:cs typeface="Georgia"/>
              </a:rPr>
              <a:t>i</a:t>
            </a:r>
            <a:r>
              <a:rPr sz="1500" b="1" spc="-15" dirty="0">
                <a:latin typeface="Georgia"/>
                <a:cs typeface="Georgia"/>
              </a:rPr>
              <a:t>s</a:t>
            </a:r>
            <a:r>
              <a:rPr sz="1500" b="1" spc="-5" dirty="0">
                <a:latin typeface="Georgia"/>
                <a:cs typeface="Georgia"/>
              </a:rPr>
              <a:t>c</a:t>
            </a:r>
            <a:r>
              <a:rPr sz="1500" b="1" dirty="0">
                <a:latin typeface="Georgia"/>
                <a:cs typeface="Georgia"/>
              </a:rPr>
              <a:t>al</a:t>
            </a:r>
            <a:endParaRPr sz="1500">
              <a:latin typeface="Georgia"/>
              <a:cs typeface="Georgia"/>
            </a:endParaRPr>
          </a:p>
          <a:p>
            <a:pPr marL="3202305">
              <a:lnSpc>
                <a:spcPct val="100000"/>
              </a:lnSpc>
            </a:pPr>
            <a:r>
              <a:rPr sz="1500" spc="-5" dirty="0">
                <a:latin typeface="Georgia"/>
                <a:cs typeface="Georgia"/>
              </a:rPr>
              <a:t>tiene por</a:t>
            </a:r>
            <a:r>
              <a:rPr sz="1500" spc="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objeto:</a:t>
            </a:r>
            <a:endParaRPr sz="1500">
              <a:latin typeface="Georgia"/>
              <a:cs typeface="Georgia"/>
            </a:endParaRPr>
          </a:p>
          <a:p>
            <a:pPr marL="3489325" indent="-287020">
              <a:lnSpc>
                <a:spcPct val="100000"/>
              </a:lnSpc>
              <a:buFont typeface="Arial"/>
              <a:buChar char="•"/>
              <a:tabLst>
                <a:tab pos="3488690" algn="l"/>
                <a:tab pos="3489325" algn="l"/>
              </a:tabLst>
            </a:pPr>
            <a:r>
              <a:rPr sz="1500" spc="-10" dirty="0">
                <a:latin typeface="Georgia"/>
                <a:cs typeface="Georgia"/>
              </a:rPr>
              <a:t>Coordinar </a:t>
            </a:r>
            <a:r>
              <a:rPr sz="1500" spc="-5" dirty="0">
                <a:latin typeface="Georgia"/>
                <a:cs typeface="Georgia"/>
              </a:rPr>
              <a:t>el sistema fiscal de</a:t>
            </a:r>
            <a:r>
              <a:rPr sz="1500" spc="30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la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6790" y="2135759"/>
            <a:ext cx="30492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742439" algn="l"/>
                <a:tab pos="2219960" algn="l"/>
              </a:tabLst>
            </a:pPr>
            <a:r>
              <a:rPr sz="1500" spc="-5" dirty="0">
                <a:latin typeface="Georgia"/>
                <a:cs typeface="Georgia"/>
              </a:rPr>
              <a:t>Federación	con	las	entidades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Georgia"/>
                <a:cs typeface="Georgia"/>
              </a:rPr>
              <a:t>federativas,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90531" y="2364041"/>
            <a:ext cx="9620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Georgia"/>
                <a:cs typeface="Georgia"/>
              </a:rPr>
              <a:t>municipios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6790" y="2593340"/>
            <a:ext cx="12820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Georgia"/>
                <a:cs typeface="Georgia"/>
              </a:rPr>
              <a:t>demarcaciones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1664" y="2364041"/>
            <a:ext cx="164655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654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Georgia"/>
                <a:cs typeface="Georgia"/>
              </a:rPr>
              <a:t>y  </a:t>
            </a:r>
            <a:r>
              <a:rPr sz="1500" spc="-5" dirty="0">
                <a:latin typeface="Georgia"/>
                <a:cs typeface="Georgia"/>
              </a:rPr>
              <a:t>territoriales, para  participación</a:t>
            </a:r>
            <a:r>
              <a:rPr sz="1500" spc="9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que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6790" y="2821940"/>
            <a:ext cx="1424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1720" algn="l"/>
                <a:tab pos="1315720" algn="l"/>
              </a:tabLst>
            </a:pPr>
            <a:r>
              <a:rPr sz="1500" spc="-10" dirty="0">
                <a:latin typeface="Georgia"/>
                <a:cs typeface="Georgia"/>
              </a:rPr>
              <a:t>establecer	la  </a:t>
            </a:r>
            <a:r>
              <a:rPr sz="1500" spc="-5" dirty="0">
                <a:latin typeface="Georgia"/>
                <a:cs typeface="Georgia"/>
              </a:rPr>
              <a:t>c</a:t>
            </a:r>
            <a:r>
              <a:rPr sz="1500" spc="-10" dirty="0">
                <a:latin typeface="Georgia"/>
                <a:cs typeface="Georgia"/>
              </a:rPr>
              <a:t>o</a:t>
            </a:r>
            <a:r>
              <a:rPr sz="1500" dirty="0">
                <a:latin typeface="Georgia"/>
                <a:cs typeface="Georgia"/>
              </a:rPr>
              <a:t>rr</a:t>
            </a:r>
            <a:r>
              <a:rPr sz="1500" spc="-5" dirty="0">
                <a:latin typeface="Georgia"/>
                <a:cs typeface="Georgia"/>
              </a:rPr>
              <a:t>e</a:t>
            </a:r>
            <a:r>
              <a:rPr sz="1500" spc="-15" dirty="0">
                <a:latin typeface="Georgia"/>
                <a:cs typeface="Georgia"/>
              </a:rPr>
              <a:t>s</a:t>
            </a:r>
            <a:r>
              <a:rPr sz="1500" spc="-5" dirty="0">
                <a:latin typeface="Georgia"/>
                <a:cs typeface="Georgia"/>
              </a:rPr>
              <a:t>p</a:t>
            </a:r>
            <a:r>
              <a:rPr sz="1500" spc="10" dirty="0">
                <a:latin typeface="Georgia"/>
                <a:cs typeface="Georgia"/>
              </a:rPr>
              <a:t>o</a:t>
            </a:r>
            <a:r>
              <a:rPr sz="1500" spc="-10" dirty="0">
                <a:latin typeface="Georgia"/>
                <a:cs typeface="Georgia"/>
              </a:rPr>
              <a:t>n</a:t>
            </a:r>
            <a:r>
              <a:rPr sz="1500" spc="-5" dirty="0">
                <a:latin typeface="Georgia"/>
                <a:cs typeface="Georgia"/>
              </a:rPr>
              <a:t>d</a:t>
            </a:r>
            <a:r>
              <a:rPr sz="1500" dirty="0">
                <a:latin typeface="Georgia"/>
                <a:cs typeface="Georgia"/>
              </a:rPr>
              <a:t>a		a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0583" y="3050540"/>
            <a:ext cx="1395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500" dirty="0">
                <a:latin typeface="Georgia"/>
                <a:cs typeface="Georgia"/>
              </a:rPr>
              <a:t>sus	</a:t>
            </a:r>
            <a:r>
              <a:rPr sz="1500" spc="-5" dirty="0">
                <a:latin typeface="Georgia"/>
                <a:cs typeface="Georgia"/>
              </a:rPr>
              <a:t>haciendas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6790" y="3278822"/>
            <a:ext cx="286956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Georgia"/>
                <a:cs typeface="Georgia"/>
              </a:rPr>
              <a:t>públicas en </a:t>
            </a:r>
            <a:r>
              <a:rPr sz="1500" spc="-10" dirty="0">
                <a:latin typeface="Georgia"/>
                <a:cs typeface="Georgia"/>
              </a:rPr>
              <a:t>los </a:t>
            </a:r>
            <a:r>
              <a:rPr sz="1500" spc="-5" dirty="0">
                <a:latin typeface="Georgia"/>
                <a:cs typeface="Georgia"/>
              </a:rPr>
              <a:t>ingresos</a:t>
            </a:r>
            <a:r>
              <a:rPr sz="150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federales;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6790" y="3736720"/>
            <a:ext cx="1368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Georgia"/>
                <a:cs typeface="Georgia"/>
              </a:rPr>
              <a:t>participaciones;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9769" y="3965003"/>
            <a:ext cx="1977389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982980" algn="l"/>
                <a:tab pos="1762760" algn="l"/>
              </a:tabLst>
            </a:pPr>
            <a:r>
              <a:rPr sz="1500" spc="-5" dirty="0">
                <a:latin typeface="Georgia"/>
                <a:cs typeface="Georgia"/>
              </a:rPr>
              <a:t>Fija</a:t>
            </a:r>
            <a:r>
              <a:rPr sz="1500" dirty="0">
                <a:latin typeface="Georgia"/>
                <a:cs typeface="Georgia"/>
              </a:rPr>
              <a:t>r	re</a:t>
            </a:r>
            <a:r>
              <a:rPr sz="1500" spc="-10" dirty="0">
                <a:latin typeface="Georgia"/>
                <a:cs typeface="Georgia"/>
              </a:rPr>
              <a:t>gl</a:t>
            </a:r>
            <a:r>
              <a:rPr sz="1500" dirty="0">
                <a:latin typeface="Georgia"/>
                <a:cs typeface="Georgia"/>
              </a:rPr>
              <a:t>as	</a:t>
            </a:r>
            <a:r>
              <a:rPr sz="1500" spc="-5" dirty="0">
                <a:latin typeface="Georgia"/>
                <a:cs typeface="Georgia"/>
              </a:rPr>
              <a:t>de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19769" y="3508120"/>
            <a:ext cx="3342004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1407160" algn="l"/>
                <a:tab pos="2123440" algn="l"/>
                <a:tab pos="2781300" algn="l"/>
              </a:tabLst>
            </a:pPr>
            <a:r>
              <a:rPr sz="1500" spc="-5" dirty="0">
                <a:latin typeface="Georgia"/>
                <a:cs typeface="Georgia"/>
              </a:rPr>
              <a:t>Distribuir	entre	</a:t>
            </a:r>
            <a:r>
              <a:rPr sz="1500" spc="-10" dirty="0">
                <a:latin typeface="Georgia"/>
                <a:cs typeface="Georgia"/>
              </a:rPr>
              <a:t>ellos	</a:t>
            </a:r>
            <a:r>
              <a:rPr sz="1500" dirty="0">
                <a:latin typeface="Georgia"/>
                <a:cs typeface="Georgia"/>
              </a:rPr>
              <a:t>dichas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</a:pPr>
            <a:r>
              <a:rPr sz="1500" spc="-5" dirty="0">
                <a:latin typeface="Georgia"/>
                <a:cs typeface="Georgia"/>
              </a:rPr>
              <a:t>c</a:t>
            </a:r>
            <a:r>
              <a:rPr sz="1500" spc="-10" dirty="0">
                <a:latin typeface="Georgia"/>
                <a:cs typeface="Georgia"/>
              </a:rPr>
              <a:t>ol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5" dirty="0">
                <a:latin typeface="Georgia"/>
                <a:cs typeface="Georgia"/>
              </a:rPr>
              <a:t>b</a:t>
            </a:r>
            <a:r>
              <a:rPr sz="1500" spc="-10" dirty="0">
                <a:latin typeface="Georgia"/>
                <a:cs typeface="Georgia"/>
              </a:rPr>
              <a:t>o</a:t>
            </a:r>
            <a:r>
              <a:rPr sz="1500" spc="25" dirty="0">
                <a:latin typeface="Georgia"/>
                <a:cs typeface="Georgia"/>
              </a:rPr>
              <a:t>r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5" dirty="0">
                <a:latin typeface="Georgia"/>
                <a:cs typeface="Georgia"/>
              </a:rPr>
              <a:t>ció</a:t>
            </a:r>
            <a:r>
              <a:rPr sz="1500" dirty="0">
                <a:latin typeface="Georgia"/>
                <a:cs typeface="Georgia"/>
              </a:rPr>
              <a:t>n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9769" y="4194175"/>
            <a:ext cx="33381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6350" algn="just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Georgia"/>
                <a:cs typeface="Georgia"/>
              </a:rPr>
              <a:t>administrativa entre </a:t>
            </a:r>
            <a:r>
              <a:rPr sz="1500" spc="-10" dirty="0">
                <a:latin typeface="Georgia"/>
                <a:cs typeface="Georgia"/>
              </a:rPr>
              <a:t>las </a:t>
            </a:r>
            <a:r>
              <a:rPr sz="1500" spc="-5" dirty="0">
                <a:latin typeface="Georgia"/>
                <a:cs typeface="Georgia"/>
              </a:rPr>
              <a:t>diversas  autoridades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fiscales;</a:t>
            </a:r>
            <a:endParaRPr sz="1500">
              <a:latin typeface="Georgia"/>
              <a:cs typeface="Georgia"/>
            </a:endParaRPr>
          </a:p>
          <a:p>
            <a:pPr marL="299720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500" spc="-5" dirty="0">
                <a:latin typeface="Georgia"/>
                <a:cs typeface="Georgia"/>
              </a:rPr>
              <a:t>Constituir </a:t>
            </a:r>
            <a:r>
              <a:rPr sz="1500" spc="-10" dirty="0">
                <a:latin typeface="Georgia"/>
                <a:cs typeface="Georgia"/>
              </a:rPr>
              <a:t>los </a:t>
            </a:r>
            <a:r>
              <a:rPr sz="1500" spc="-5" dirty="0">
                <a:latin typeface="Georgia"/>
                <a:cs typeface="Georgia"/>
              </a:rPr>
              <a:t>organismos </a:t>
            </a:r>
            <a:r>
              <a:rPr sz="1500" spc="-10" dirty="0">
                <a:latin typeface="Georgia"/>
                <a:cs typeface="Georgia"/>
              </a:rPr>
              <a:t>en  </a:t>
            </a:r>
            <a:r>
              <a:rPr sz="1500" dirty="0">
                <a:latin typeface="Georgia"/>
                <a:cs typeface="Georgia"/>
              </a:rPr>
              <a:t>materia </a:t>
            </a:r>
            <a:r>
              <a:rPr sz="1500" spc="-5" dirty="0">
                <a:latin typeface="Georgia"/>
                <a:cs typeface="Georgia"/>
              </a:rPr>
              <a:t>de coordinación fiscal </a:t>
            </a:r>
            <a:r>
              <a:rPr sz="1500" dirty="0">
                <a:latin typeface="Georgia"/>
                <a:cs typeface="Georgia"/>
              </a:rPr>
              <a:t>y </a:t>
            </a:r>
            <a:r>
              <a:rPr sz="1500" spc="-10" dirty="0">
                <a:latin typeface="Georgia"/>
                <a:cs typeface="Georgia"/>
              </a:rPr>
              <a:t>dar  </a:t>
            </a:r>
            <a:r>
              <a:rPr sz="1500" spc="-5" dirty="0">
                <a:latin typeface="Georgia"/>
                <a:cs typeface="Georgia"/>
              </a:rPr>
              <a:t>las bases de su </a:t>
            </a:r>
            <a:r>
              <a:rPr sz="1500" spc="-10" dirty="0">
                <a:latin typeface="Georgia"/>
                <a:cs typeface="Georgia"/>
              </a:rPr>
              <a:t>organización </a:t>
            </a:r>
            <a:r>
              <a:rPr sz="1500" dirty="0">
                <a:latin typeface="Georgia"/>
                <a:cs typeface="Georgia"/>
              </a:rPr>
              <a:t>y  </a:t>
            </a:r>
            <a:r>
              <a:rPr sz="1500" spc="-5" dirty="0">
                <a:latin typeface="Georgia"/>
                <a:cs typeface="Georgia"/>
              </a:rPr>
              <a:t>funcionamiento.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16" name="object 16"/>
          <p:cNvSpPr/>
          <p:nvPr/>
        </p:nvSpPr>
        <p:spPr>
          <a:xfrm>
            <a:off x="248750" y="1519676"/>
            <a:ext cx="799465" cy="800100"/>
          </a:xfrm>
          <a:custGeom>
            <a:avLst/>
            <a:gdLst/>
            <a:ahLst/>
            <a:cxnLst/>
            <a:rect l="l" t="t" r="r" b="b"/>
            <a:pathLst>
              <a:path w="799465" h="800100">
                <a:moveTo>
                  <a:pt x="399934" y="0"/>
                </a:moveTo>
                <a:lnTo>
                  <a:pt x="353014" y="2690"/>
                </a:lnTo>
                <a:lnTo>
                  <a:pt x="307990" y="10563"/>
                </a:lnTo>
                <a:lnTo>
                  <a:pt x="264844" y="23317"/>
                </a:lnTo>
                <a:lnTo>
                  <a:pt x="223780" y="40706"/>
                </a:lnTo>
                <a:lnTo>
                  <a:pt x="185308" y="62326"/>
                </a:lnTo>
                <a:lnTo>
                  <a:pt x="149614" y="87923"/>
                </a:lnTo>
                <a:lnTo>
                  <a:pt x="116998" y="117198"/>
                </a:lnTo>
                <a:lnTo>
                  <a:pt x="87758" y="149850"/>
                </a:lnTo>
                <a:lnTo>
                  <a:pt x="62195" y="185580"/>
                </a:lnTo>
                <a:lnTo>
                  <a:pt x="40607" y="224088"/>
                </a:lnTo>
                <a:lnTo>
                  <a:pt x="23293" y="265074"/>
                </a:lnTo>
                <a:lnTo>
                  <a:pt x="10554" y="308242"/>
                </a:lnTo>
                <a:lnTo>
                  <a:pt x="2688" y="353302"/>
                </a:lnTo>
                <a:lnTo>
                  <a:pt x="0" y="399942"/>
                </a:lnTo>
                <a:lnTo>
                  <a:pt x="2688" y="446583"/>
                </a:lnTo>
                <a:lnTo>
                  <a:pt x="10554" y="491643"/>
                </a:lnTo>
                <a:lnTo>
                  <a:pt x="23297" y="534823"/>
                </a:lnTo>
                <a:lnTo>
                  <a:pt x="40618" y="575823"/>
                </a:lnTo>
                <a:lnTo>
                  <a:pt x="62216" y="614343"/>
                </a:lnTo>
                <a:lnTo>
                  <a:pt x="87792" y="650081"/>
                </a:lnTo>
                <a:lnTo>
                  <a:pt x="117046" y="682739"/>
                </a:lnTo>
                <a:lnTo>
                  <a:pt x="149678" y="712017"/>
                </a:lnTo>
                <a:lnTo>
                  <a:pt x="185388" y="737613"/>
                </a:lnTo>
                <a:lnTo>
                  <a:pt x="223877" y="759229"/>
                </a:lnTo>
                <a:lnTo>
                  <a:pt x="264844" y="776563"/>
                </a:lnTo>
                <a:lnTo>
                  <a:pt x="307990" y="789317"/>
                </a:lnTo>
                <a:lnTo>
                  <a:pt x="353014" y="797189"/>
                </a:lnTo>
                <a:lnTo>
                  <a:pt x="399618" y="799879"/>
                </a:lnTo>
                <a:lnTo>
                  <a:pt x="446225" y="797189"/>
                </a:lnTo>
                <a:lnTo>
                  <a:pt x="491252" y="789317"/>
                </a:lnTo>
                <a:lnTo>
                  <a:pt x="534398" y="776563"/>
                </a:lnTo>
                <a:lnTo>
                  <a:pt x="575364" y="759229"/>
                </a:lnTo>
                <a:lnTo>
                  <a:pt x="613851" y="737613"/>
                </a:lnTo>
                <a:lnTo>
                  <a:pt x="649559" y="712017"/>
                </a:lnTo>
                <a:lnTo>
                  <a:pt x="682187" y="682740"/>
                </a:lnTo>
                <a:lnTo>
                  <a:pt x="711438" y="650082"/>
                </a:lnTo>
                <a:lnTo>
                  <a:pt x="737010" y="614343"/>
                </a:lnTo>
                <a:lnTo>
                  <a:pt x="758605" y="575823"/>
                </a:lnTo>
                <a:lnTo>
                  <a:pt x="761190" y="569704"/>
                </a:lnTo>
                <a:lnTo>
                  <a:pt x="382667" y="569704"/>
                </a:lnTo>
                <a:lnTo>
                  <a:pt x="382667" y="311702"/>
                </a:lnTo>
                <a:lnTo>
                  <a:pt x="304404" y="311702"/>
                </a:lnTo>
                <a:lnTo>
                  <a:pt x="304404" y="263104"/>
                </a:lnTo>
                <a:lnTo>
                  <a:pt x="310228" y="261419"/>
                </a:lnTo>
                <a:lnTo>
                  <a:pt x="315525" y="259787"/>
                </a:lnTo>
                <a:lnTo>
                  <a:pt x="320292" y="258207"/>
                </a:lnTo>
                <a:lnTo>
                  <a:pt x="334455" y="253310"/>
                </a:lnTo>
                <a:lnTo>
                  <a:pt x="343767" y="249519"/>
                </a:lnTo>
                <a:lnTo>
                  <a:pt x="353089" y="245518"/>
                </a:lnTo>
                <a:lnTo>
                  <a:pt x="362401" y="241727"/>
                </a:lnTo>
                <a:lnTo>
                  <a:pt x="366821" y="239410"/>
                </a:lnTo>
                <a:lnTo>
                  <a:pt x="380378" y="232407"/>
                </a:lnTo>
                <a:lnTo>
                  <a:pt x="384866" y="229985"/>
                </a:lnTo>
                <a:lnTo>
                  <a:pt x="389306" y="227405"/>
                </a:lnTo>
                <a:lnTo>
                  <a:pt x="394220" y="224825"/>
                </a:lnTo>
                <a:lnTo>
                  <a:pt x="399050" y="222035"/>
                </a:lnTo>
                <a:lnTo>
                  <a:pt x="403795" y="218981"/>
                </a:lnTo>
                <a:lnTo>
                  <a:pt x="408546" y="215874"/>
                </a:lnTo>
                <a:lnTo>
                  <a:pt x="413381" y="213084"/>
                </a:lnTo>
                <a:lnTo>
                  <a:pt x="418316" y="210557"/>
                </a:lnTo>
                <a:lnTo>
                  <a:pt x="751115" y="210557"/>
                </a:lnTo>
                <a:lnTo>
                  <a:pt x="737096" y="185542"/>
                </a:lnTo>
                <a:lnTo>
                  <a:pt x="711531" y="149803"/>
                </a:lnTo>
                <a:lnTo>
                  <a:pt x="682285" y="117144"/>
                </a:lnTo>
                <a:lnTo>
                  <a:pt x="649659" y="87866"/>
                </a:lnTo>
                <a:lnTo>
                  <a:pt x="614054" y="62326"/>
                </a:lnTo>
                <a:lnTo>
                  <a:pt x="575590" y="40706"/>
                </a:lnTo>
                <a:lnTo>
                  <a:pt x="534646" y="23364"/>
                </a:lnTo>
                <a:lnTo>
                  <a:pt x="491522" y="10599"/>
                </a:lnTo>
                <a:lnTo>
                  <a:pt x="446518" y="2711"/>
                </a:lnTo>
                <a:lnTo>
                  <a:pt x="399934" y="0"/>
                </a:lnTo>
                <a:close/>
              </a:path>
              <a:path w="799465" h="800100">
                <a:moveTo>
                  <a:pt x="751115" y="210557"/>
                </a:moveTo>
                <a:lnTo>
                  <a:pt x="443464" y="210557"/>
                </a:lnTo>
                <a:lnTo>
                  <a:pt x="443464" y="569704"/>
                </a:lnTo>
                <a:lnTo>
                  <a:pt x="761190" y="569704"/>
                </a:lnTo>
                <a:lnTo>
                  <a:pt x="775923" y="534824"/>
                </a:lnTo>
                <a:lnTo>
                  <a:pt x="788663" y="491643"/>
                </a:lnTo>
                <a:lnTo>
                  <a:pt x="796528" y="446583"/>
                </a:lnTo>
                <a:lnTo>
                  <a:pt x="799215" y="399942"/>
                </a:lnTo>
                <a:lnTo>
                  <a:pt x="796550" y="353280"/>
                </a:lnTo>
                <a:lnTo>
                  <a:pt x="788709" y="308238"/>
                </a:lnTo>
                <a:lnTo>
                  <a:pt x="775985" y="265062"/>
                </a:lnTo>
                <a:lnTo>
                  <a:pt x="758681" y="224062"/>
                </a:lnTo>
                <a:lnTo>
                  <a:pt x="751115" y="210557"/>
                </a:lnTo>
                <a:close/>
              </a:path>
              <a:path w="799465" h="800100">
                <a:moveTo>
                  <a:pt x="382667" y="279163"/>
                </a:moveTo>
                <a:lnTo>
                  <a:pt x="348775" y="298065"/>
                </a:lnTo>
                <a:lnTo>
                  <a:pt x="304404" y="311702"/>
                </a:lnTo>
                <a:lnTo>
                  <a:pt x="382667" y="311702"/>
                </a:lnTo>
                <a:lnTo>
                  <a:pt x="382667" y="279163"/>
                </a:lnTo>
                <a:close/>
              </a:path>
            </a:pathLst>
          </a:custGeom>
          <a:solidFill>
            <a:srgbClr val="F6C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7475" y="1435735"/>
          <a:ext cx="7889239" cy="2059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84810" marR="48260">
                        <a:lnSpc>
                          <a:spcPts val="1540"/>
                        </a:lnSpc>
                      </a:pPr>
                      <a:r>
                        <a:rPr sz="1500" b="1" spc="-5" dirty="0">
                          <a:latin typeface="Georgia"/>
                          <a:cs typeface="Georgia"/>
                        </a:rPr>
                        <a:t>Aportaciones.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Recursos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que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transfiere la Federación 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en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virtud de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la 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descentralización</a:t>
                      </a:r>
                      <a:r>
                        <a:rPr sz="1500" spc="1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de</a:t>
                      </a:r>
                      <a:r>
                        <a:rPr sz="1500" spc="1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funciones</a:t>
                      </a:r>
                      <a:r>
                        <a:rPr sz="1500" spc="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para</a:t>
                      </a:r>
                      <a:r>
                        <a:rPr sz="1500" spc="1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ofrecer</a:t>
                      </a:r>
                      <a:r>
                        <a:rPr sz="1500" spc="1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servicios</a:t>
                      </a:r>
                      <a:r>
                        <a:rPr sz="1500" spc="1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de</a:t>
                      </a:r>
                      <a:r>
                        <a:rPr sz="1500" spc="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educación</a:t>
                      </a:r>
                      <a:r>
                        <a:rPr sz="1500" spc="1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básica</a:t>
                      </a:r>
                      <a:r>
                        <a:rPr sz="1500" spc="1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y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339">
                <a:tc gridSpan="2">
                  <a:txBody>
                    <a:bodyPr/>
                    <a:lstStyle/>
                    <a:p>
                      <a:pPr marL="1393190">
                        <a:lnSpc>
                          <a:spcPts val="915"/>
                        </a:lnSpc>
                        <a:tabLst>
                          <a:tab pos="1761489" algn="l"/>
                          <a:tab pos="2602230" algn="l"/>
                          <a:tab pos="3272790" algn="l"/>
                          <a:tab pos="4522470" algn="l"/>
                          <a:tab pos="4893945" algn="l"/>
                          <a:tab pos="6331585" algn="l"/>
                          <a:tab pos="6976745" algn="l"/>
                          <a:tab pos="7352665" algn="l"/>
                        </a:tabLst>
                      </a:pPr>
                      <a:r>
                        <a:rPr sz="1500" spc="-5" dirty="0">
                          <a:latin typeface="Georgia"/>
                          <a:cs typeface="Georgia"/>
                        </a:rPr>
                        <a:t>de	adultos,	salud,	construcción	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de	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infraestructura	social	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en	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zonas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1393190" marR="51435">
                        <a:lnSpc>
                          <a:spcPts val="1540"/>
                        </a:lnSpc>
                        <a:spcBef>
                          <a:spcPts val="130"/>
                        </a:spcBef>
                      </a:pPr>
                      <a:r>
                        <a:rPr sz="1500" spc="-5" dirty="0">
                          <a:latin typeface="Georgia"/>
                          <a:cs typeface="Georgia"/>
                        </a:rPr>
                        <a:t>marginadas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y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coordinación intergubernamental en materia de seguridad  pública. Son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recursos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etiquetados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500" spc="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condicionados.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257465" y="3790436"/>
            <a:ext cx="795020" cy="800100"/>
          </a:xfrm>
          <a:custGeom>
            <a:avLst/>
            <a:gdLst/>
            <a:ahLst/>
            <a:cxnLst/>
            <a:rect l="l" t="t" r="r" b="b"/>
            <a:pathLst>
              <a:path w="795019" h="800100">
                <a:moveTo>
                  <a:pt x="397558" y="0"/>
                </a:moveTo>
                <a:lnTo>
                  <a:pt x="350927" y="2690"/>
                </a:lnTo>
                <a:lnTo>
                  <a:pt x="306168" y="10563"/>
                </a:lnTo>
                <a:lnTo>
                  <a:pt x="263278" y="23317"/>
                </a:lnTo>
                <a:lnTo>
                  <a:pt x="222456" y="40706"/>
                </a:lnTo>
                <a:lnTo>
                  <a:pt x="184211" y="62326"/>
                </a:lnTo>
                <a:lnTo>
                  <a:pt x="148728" y="87924"/>
                </a:lnTo>
                <a:lnTo>
                  <a:pt x="116304" y="117199"/>
                </a:lnTo>
                <a:lnTo>
                  <a:pt x="87238" y="149852"/>
                </a:lnTo>
                <a:lnTo>
                  <a:pt x="61825" y="185583"/>
                </a:lnTo>
                <a:lnTo>
                  <a:pt x="40365" y="224092"/>
                </a:lnTo>
                <a:lnTo>
                  <a:pt x="23159" y="265062"/>
                </a:lnTo>
                <a:lnTo>
                  <a:pt x="10485" y="308279"/>
                </a:lnTo>
                <a:lnTo>
                  <a:pt x="2675" y="353288"/>
                </a:lnTo>
                <a:lnTo>
                  <a:pt x="0" y="399942"/>
                </a:lnTo>
                <a:lnTo>
                  <a:pt x="2672" y="446583"/>
                </a:lnTo>
                <a:lnTo>
                  <a:pt x="10491" y="491643"/>
                </a:lnTo>
                <a:lnTo>
                  <a:pt x="23159" y="534823"/>
                </a:lnTo>
                <a:lnTo>
                  <a:pt x="40377" y="575823"/>
                </a:lnTo>
                <a:lnTo>
                  <a:pt x="61848" y="614343"/>
                </a:lnTo>
                <a:lnTo>
                  <a:pt x="87273" y="650081"/>
                </a:lnTo>
                <a:lnTo>
                  <a:pt x="116354" y="682740"/>
                </a:lnTo>
                <a:lnTo>
                  <a:pt x="148793" y="712017"/>
                </a:lnTo>
                <a:lnTo>
                  <a:pt x="184292" y="737613"/>
                </a:lnTo>
                <a:lnTo>
                  <a:pt x="222553" y="759229"/>
                </a:lnTo>
                <a:lnTo>
                  <a:pt x="263278" y="776563"/>
                </a:lnTo>
                <a:lnTo>
                  <a:pt x="306168" y="789317"/>
                </a:lnTo>
                <a:lnTo>
                  <a:pt x="350927" y="797189"/>
                </a:lnTo>
                <a:lnTo>
                  <a:pt x="397254" y="799879"/>
                </a:lnTo>
                <a:lnTo>
                  <a:pt x="443586" y="797189"/>
                </a:lnTo>
                <a:lnTo>
                  <a:pt x="488346" y="789317"/>
                </a:lnTo>
                <a:lnTo>
                  <a:pt x="531237" y="776563"/>
                </a:lnTo>
                <a:lnTo>
                  <a:pt x="571961" y="759229"/>
                </a:lnTo>
                <a:lnTo>
                  <a:pt x="610220" y="737613"/>
                </a:lnTo>
                <a:lnTo>
                  <a:pt x="645717" y="712017"/>
                </a:lnTo>
                <a:lnTo>
                  <a:pt x="678153" y="682740"/>
                </a:lnTo>
                <a:lnTo>
                  <a:pt x="707230" y="650082"/>
                </a:lnTo>
                <a:lnTo>
                  <a:pt x="732651" y="614343"/>
                </a:lnTo>
                <a:lnTo>
                  <a:pt x="752194" y="579276"/>
                </a:lnTo>
                <a:lnTo>
                  <a:pt x="283692" y="579276"/>
                </a:lnTo>
                <a:lnTo>
                  <a:pt x="283692" y="545716"/>
                </a:lnTo>
                <a:lnTo>
                  <a:pt x="291327" y="504647"/>
                </a:lnTo>
                <a:lnTo>
                  <a:pt x="312331" y="470949"/>
                </a:lnTo>
                <a:lnTo>
                  <a:pt x="343428" y="442285"/>
                </a:lnTo>
                <a:lnTo>
                  <a:pt x="390090" y="411066"/>
                </a:lnTo>
                <a:lnTo>
                  <a:pt x="398324" y="405374"/>
                </a:lnTo>
                <a:lnTo>
                  <a:pt x="429721" y="376724"/>
                </a:lnTo>
                <a:lnTo>
                  <a:pt x="446384" y="339871"/>
                </a:lnTo>
                <a:lnTo>
                  <a:pt x="447326" y="331394"/>
                </a:lnTo>
                <a:lnTo>
                  <a:pt x="447273" y="315598"/>
                </a:lnTo>
                <a:lnTo>
                  <a:pt x="446110" y="308242"/>
                </a:lnTo>
                <a:lnTo>
                  <a:pt x="445627" y="306805"/>
                </a:lnTo>
                <a:lnTo>
                  <a:pt x="302446" y="306805"/>
                </a:lnTo>
                <a:lnTo>
                  <a:pt x="302446" y="252257"/>
                </a:lnTo>
                <a:lnTo>
                  <a:pt x="344631" y="227827"/>
                </a:lnTo>
                <a:lnTo>
                  <a:pt x="383679" y="220800"/>
                </a:lnTo>
                <a:lnTo>
                  <a:pt x="396930" y="220455"/>
                </a:lnTo>
                <a:lnTo>
                  <a:pt x="752183" y="220455"/>
                </a:lnTo>
                <a:lnTo>
                  <a:pt x="732734" y="185542"/>
                </a:lnTo>
                <a:lnTo>
                  <a:pt x="707320" y="149803"/>
                </a:lnTo>
                <a:lnTo>
                  <a:pt x="678247" y="117144"/>
                </a:lnTo>
                <a:lnTo>
                  <a:pt x="645813" y="87866"/>
                </a:lnTo>
                <a:lnTo>
                  <a:pt x="610419" y="62327"/>
                </a:lnTo>
                <a:lnTo>
                  <a:pt x="572181" y="40707"/>
                </a:lnTo>
                <a:lnTo>
                  <a:pt x="531479" y="23364"/>
                </a:lnTo>
                <a:lnTo>
                  <a:pt x="488608" y="10599"/>
                </a:lnTo>
                <a:lnTo>
                  <a:pt x="443869" y="2711"/>
                </a:lnTo>
                <a:lnTo>
                  <a:pt x="397558" y="0"/>
                </a:lnTo>
                <a:close/>
              </a:path>
              <a:path w="795019" h="800100">
                <a:moveTo>
                  <a:pt x="752183" y="220455"/>
                </a:moveTo>
                <a:lnTo>
                  <a:pt x="396930" y="220455"/>
                </a:lnTo>
                <a:lnTo>
                  <a:pt x="407595" y="220800"/>
                </a:lnTo>
                <a:lnTo>
                  <a:pt x="418022" y="221956"/>
                </a:lnTo>
                <a:lnTo>
                  <a:pt x="456478" y="234296"/>
                </a:lnTo>
                <a:lnTo>
                  <a:pt x="485779" y="258826"/>
                </a:lnTo>
                <a:lnTo>
                  <a:pt x="501985" y="295241"/>
                </a:lnTo>
                <a:lnTo>
                  <a:pt x="503914" y="316230"/>
                </a:lnTo>
                <a:lnTo>
                  <a:pt x="503728" y="325772"/>
                </a:lnTo>
                <a:lnTo>
                  <a:pt x="493741" y="370896"/>
                </a:lnTo>
                <a:lnTo>
                  <a:pt x="466599" y="409582"/>
                </a:lnTo>
                <a:lnTo>
                  <a:pt x="430643" y="438697"/>
                </a:lnTo>
                <a:lnTo>
                  <a:pt x="411382" y="451200"/>
                </a:lnTo>
                <a:lnTo>
                  <a:pt x="402787" y="456817"/>
                </a:lnTo>
                <a:lnTo>
                  <a:pt x="368223" y="482092"/>
                </a:lnTo>
                <a:lnTo>
                  <a:pt x="343344" y="515477"/>
                </a:lnTo>
                <a:lnTo>
                  <a:pt x="341556" y="523559"/>
                </a:lnTo>
                <a:lnTo>
                  <a:pt x="341650" y="531731"/>
                </a:lnTo>
                <a:lnTo>
                  <a:pt x="510765" y="531731"/>
                </a:lnTo>
                <a:lnTo>
                  <a:pt x="510817" y="579276"/>
                </a:lnTo>
                <a:lnTo>
                  <a:pt x="752194" y="579276"/>
                </a:lnTo>
                <a:lnTo>
                  <a:pt x="771334" y="534824"/>
                </a:lnTo>
                <a:lnTo>
                  <a:pt x="783999" y="491643"/>
                </a:lnTo>
                <a:lnTo>
                  <a:pt x="791816" y="446583"/>
                </a:lnTo>
                <a:lnTo>
                  <a:pt x="794488" y="399942"/>
                </a:lnTo>
                <a:lnTo>
                  <a:pt x="791839" y="353288"/>
                </a:lnTo>
                <a:lnTo>
                  <a:pt x="784043" y="308242"/>
                </a:lnTo>
                <a:lnTo>
                  <a:pt x="771394" y="265062"/>
                </a:lnTo>
                <a:lnTo>
                  <a:pt x="754208" y="224092"/>
                </a:lnTo>
                <a:lnTo>
                  <a:pt x="752183" y="220455"/>
                </a:lnTo>
                <a:close/>
              </a:path>
              <a:path w="795019" h="800100">
                <a:moveTo>
                  <a:pt x="400100" y="265368"/>
                </a:moveTo>
                <a:lnTo>
                  <a:pt x="355720" y="271857"/>
                </a:lnTo>
                <a:lnTo>
                  <a:pt x="312098" y="298132"/>
                </a:lnTo>
                <a:lnTo>
                  <a:pt x="302446" y="306805"/>
                </a:lnTo>
                <a:lnTo>
                  <a:pt x="445627" y="306805"/>
                </a:lnTo>
                <a:lnTo>
                  <a:pt x="443769" y="301277"/>
                </a:lnTo>
                <a:lnTo>
                  <a:pt x="441625" y="294537"/>
                </a:lnTo>
                <a:lnTo>
                  <a:pt x="408436" y="267000"/>
                </a:lnTo>
                <a:lnTo>
                  <a:pt x="400100" y="265368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65417" y="3672840"/>
          <a:ext cx="7782560" cy="2115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 marR="50800" algn="just">
                        <a:lnSpc>
                          <a:spcPct val="85200"/>
                        </a:lnSpc>
                        <a:spcBef>
                          <a:spcPts val="1170"/>
                        </a:spcBef>
                      </a:pPr>
                      <a:r>
                        <a:rPr sz="1500" b="1" spc="-5" dirty="0">
                          <a:latin typeface="Georgia"/>
                          <a:cs typeface="Georgia"/>
                        </a:rPr>
                        <a:t>Participaciones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. Recursos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que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la Federación transfiere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las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entidades  federativas,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y que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las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autoridades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estatales ejercen libremente en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la  producción 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bienes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y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servicios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que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consideren necesarios. Se caracterizan  por:</a:t>
                      </a:r>
                      <a:r>
                        <a:rPr sz="1500" spc="2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1)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Ser</a:t>
                      </a:r>
                      <a:r>
                        <a:rPr sz="1500" spc="2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de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libre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disposición</a:t>
                      </a:r>
                      <a:r>
                        <a:rPr sz="1500" spc="2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de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gasto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y</a:t>
                      </a:r>
                      <a:r>
                        <a:rPr sz="1500" spc="2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2)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Tener</a:t>
                      </a:r>
                      <a:r>
                        <a:rPr sz="1500" spc="2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carácter</a:t>
                      </a:r>
                      <a:r>
                        <a:rPr sz="1500" spc="2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resarcitorio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740">
                <a:tc gridSpan="2">
                  <a:txBody>
                    <a:bodyPr/>
                    <a:lstStyle/>
                    <a:p>
                      <a:pPr marL="1395095" algn="just">
                        <a:lnSpc>
                          <a:spcPts val="1120"/>
                        </a:lnSpc>
                      </a:pPr>
                      <a:r>
                        <a:rPr sz="1500" spc="-5" dirty="0">
                          <a:latin typeface="Georgia"/>
                          <a:cs typeface="Georgia"/>
                        </a:rPr>
                        <a:t>dados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los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poderes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tributarios/impuestos</a:t>
                      </a:r>
                      <a:r>
                        <a:rPr sz="1500" spc="2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que</a:t>
                      </a:r>
                      <a:r>
                        <a:rPr sz="1500" spc="2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ceden</a:t>
                      </a:r>
                      <a:r>
                        <a:rPr sz="1500" spc="2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los</a:t>
                      </a:r>
                      <a:r>
                        <a:rPr sz="1500" spc="2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Estados</a:t>
                      </a:r>
                      <a:r>
                        <a:rPr sz="1500" spc="25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500" spc="2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la</a:t>
                      </a:r>
                      <a:endParaRPr sz="1500">
                        <a:latin typeface="Georgia"/>
                        <a:cs typeface="Georgia"/>
                      </a:endParaRPr>
                    </a:p>
                    <a:p>
                      <a:pPr marL="1395095" marR="51435" algn="just">
                        <a:lnSpc>
                          <a:spcPct val="852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latin typeface="Georgia"/>
                          <a:cs typeface="Georgia"/>
                        </a:rPr>
                        <a:t>Federación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cambio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obtener el derecho de participar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las rentas de 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los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fondos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nacionales,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a través 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la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firma y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adhesión 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de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acuerdos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de  coordinación fiscal. Forma parte del Gasto </a:t>
                      </a:r>
                      <a:r>
                        <a:rPr sz="1500" dirty="0">
                          <a:latin typeface="Georgia"/>
                          <a:cs typeface="Georgia"/>
                        </a:rPr>
                        <a:t>No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Programable, por lo </a:t>
                      </a:r>
                      <a:r>
                        <a:rPr sz="1500" spc="5" dirty="0">
                          <a:latin typeface="Georgia"/>
                          <a:cs typeface="Georgia"/>
                        </a:rPr>
                        <a:t>que 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aparecen como una </a:t>
                      </a:r>
                      <a:r>
                        <a:rPr sz="1500" spc="-10" dirty="0">
                          <a:latin typeface="Georgia"/>
                          <a:cs typeface="Georgia"/>
                        </a:rPr>
                        <a:t>estimación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en el</a:t>
                      </a:r>
                      <a:r>
                        <a:rPr sz="1500" spc="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500" spc="-5" dirty="0">
                          <a:latin typeface="Georgia"/>
                          <a:cs typeface="Georgia"/>
                        </a:rPr>
                        <a:t>PEF.</a:t>
                      </a:r>
                      <a:endParaRPr sz="15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2650" y="2833306"/>
            <a:ext cx="3830954" cy="6032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ct val="85200"/>
              </a:lnSpc>
              <a:spcBef>
                <a:spcPts val="350"/>
              </a:spcBef>
            </a:pPr>
            <a:r>
              <a:rPr sz="1400" b="1" dirty="0">
                <a:latin typeface="Georgia"/>
                <a:cs typeface="Georgia"/>
              </a:rPr>
              <a:t>Clasificación </a:t>
            </a:r>
            <a:r>
              <a:rPr sz="1400" b="1" spc="-5" dirty="0">
                <a:latin typeface="Georgia"/>
                <a:cs typeface="Georgia"/>
              </a:rPr>
              <a:t>Administrativa: </a:t>
            </a:r>
            <a:r>
              <a:rPr sz="1400" spc="-5" dirty="0">
                <a:latin typeface="Georgia"/>
                <a:cs typeface="Georgia"/>
              </a:rPr>
              <a:t>Responde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la  pregunta de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quién gasta</a:t>
            </a:r>
            <a:r>
              <a:rPr sz="1400" b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e </a:t>
            </a:r>
            <a:r>
              <a:rPr sz="1400" spc="-5" dirty="0">
                <a:latin typeface="Georgia"/>
                <a:cs typeface="Georgia"/>
              </a:rPr>
              <a:t>identifica las  asignaciones</a:t>
            </a:r>
            <a:r>
              <a:rPr sz="1400" spc="-10" dirty="0">
                <a:latin typeface="Georgia"/>
                <a:cs typeface="Georgia"/>
              </a:rPr>
              <a:t> presupuestales.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4080" y="2143760"/>
            <a:ext cx="1104900" cy="1651000"/>
            <a:chOff x="894080" y="2143760"/>
            <a:chExt cx="1104900" cy="1651000"/>
          </a:xfrm>
        </p:grpSpPr>
        <p:sp>
          <p:nvSpPr>
            <p:cNvPr id="4" name="object 4"/>
            <p:cNvSpPr/>
            <p:nvPr/>
          </p:nvSpPr>
          <p:spPr>
            <a:xfrm>
              <a:off x="900417" y="2462098"/>
              <a:ext cx="1092200" cy="1017905"/>
            </a:xfrm>
            <a:custGeom>
              <a:avLst/>
              <a:gdLst/>
              <a:ahLst/>
              <a:cxnLst/>
              <a:rect l="l" t="t" r="r" b="b"/>
              <a:pathLst>
                <a:path w="1092200" h="1017904">
                  <a:moveTo>
                    <a:pt x="226466" y="87858"/>
                  </a:moveTo>
                  <a:lnTo>
                    <a:pt x="182448" y="67271"/>
                  </a:lnTo>
                  <a:lnTo>
                    <a:pt x="135839" y="61849"/>
                  </a:lnTo>
                  <a:lnTo>
                    <a:pt x="90119" y="70954"/>
                  </a:lnTo>
                  <a:lnTo>
                    <a:pt x="48768" y="93916"/>
                  </a:lnTo>
                  <a:lnTo>
                    <a:pt x="15290" y="130098"/>
                  </a:lnTo>
                  <a:lnTo>
                    <a:pt x="0" y="163271"/>
                  </a:lnTo>
                  <a:lnTo>
                    <a:pt x="0" y="269849"/>
                  </a:lnTo>
                  <a:lnTo>
                    <a:pt x="21348" y="307975"/>
                  </a:lnTo>
                  <a:lnTo>
                    <a:pt x="57531" y="341299"/>
                  </a:lnTo>
                  <a:lnTo>
                    <a:pt x="94589" y="359117"/>
                  </a:lnTo>
                  <a:lnTo>
                    <a:pt x="108216" y="363258"/>
                  </a:lnTo>
                  <a:lnTo>
                    <a:pt x="113804" y="312356"/>
                  </a:lnTo>
                  <a:lnTo>
                    <a:pt x="125361" y="262953"/>
                  </a:lnTo>
                  <a:lnTo>
                    <a:pt x="142633" y="215417"/>
                  </a:lnTo>
                  <a:lnTo>
                    <a:pt x="165404" y="170154"/>
                  </a:lnTo>
                  <a:lnTo>
                    <a:pt x="193421" y="127508"/>
                  </a:lnTo>
                  <a:lnTo>
                    <a:pt x="226466" y="87858"/>
                  </a:lnTo>
                  <a:close/>
                </a:path>
                <a:path w="1092200" h="1017904">
                  <a:moveTo>
                    <a:pt x="228155" y="685977"/>
                  </a:moveTo>
                  <a:lnTo>
                    <a:pt x="194398" y="646214"/>
                  </a:lnTo>
                  <a:lnTo>
                    <a:pt x="165900" y="603250"/>
                  </a:lnTo>
                  <a:lnTo>
                    <a:pt x="142849" y="557568"/>
                  </a:lnTo>
                  <a:lnTo>
                    <a:pt x="125425" y="509638"/>
                  </a:lnTo>
                  <a:lnTo>
                    <a:pt x="113817" y="459917"/>
                  </a:lnTo>
                  <a:lnTo>
                    <a:pt x="108216" y="408876"/>
                  </a:lnTo>
                  <a:lnTo>
                    <a:pt x="85407" y="411784"/>
                  </a:lnTo>
                  <a:lnTo>
                    <a:pt x="62598" y="415632"/>
                  </a:lnTo>
                  <a:lnTo>
                    <a:pt x="39789" y="420763"/>
                  </a:lnTo>
                  <a:lnTo>
                    <a:pt x="16979" y="427469"/>
                  </a:lnTo>
                  <a:lnTo>
                    <a:pt x="0" y="433235"/>
                  </a:lnTo>
                  <a:lnTo>
                    <a:pt x="0" y="711327"/>
                  </a:lnTo>
                  <a:lnTo>
                    <a:pt x="202819" y="711327"/>
                  </a:lnTo>
                  <a:lnTo>
                    <a:pt x="208203" y="704037"/>
                  </a:lnTo>
                  <a:lnTo>
                    <a:pt x="214223" y="697382"/>
                  </a:lnTo>
                  <a:lnTo>
                    <a:pt x="220878" y="691362"/>
                  </a:lnTo>
                  <a:lnTo>
                    <a:pt x="228155" y="685977"/>
                  </a:lnTo>
                  <a:close/>
                </a:path>
                <a:path w="1092200" h="1017904">
                  <a:moveTo>
                    <a:pt x="711301" y="319328"/>
                  </a:moveTo>
                  <a:lnTo>
                    <a:pt x="705218" y="273951"/>
                  </a:lnTo>
                  <a:lnTo>
                    <a:pt x="688022" y="233184"/>
                  </a:lnTo>
                  <a:lnTo>
                    <a:pt x="661339" y="198653"/>
                  </a:lnTo>
                  <a:lnTo>
                    <a:pt x="626821" y="171970"/>
                  </a:lnTo>
                  <a:lnTo>
                    <a:pt x="586066" y="154774"/>
                  </a:lnTo>
                  <a:lnTo>
                    <a:pt x="540702" y="148691"/>
                  </a:lnTo>
                  <a:lnTo>
                    <a:pt x="495350" y="154774"/>
                  </a:lnTo>
                  <a:lnTo>
                    <a:pt x="454583" y="171970"/>
                  </a:lnTo>
                  <a:lnTo>
                    <a:pt x="420052" y="198653"/>
                  </a:lnTo>
                  <a:lnTo>
                    <a:pt x="393369" y="233184"/>
                  </a:lnTo>
                  <a:lnTo>
                    <a:pt x="376174" y="273951"/>
                  </a:lnTo>
                  <a:lnTo>
                    <a:pt x="370078" y="319328"/>
                  </a:lnTo>
                  <a:lnTo>
                    <a:pt x="376174" y="364705"/>
                  </a:lnTo>
                  <a:lnTo>
                    <a:pt x="393369" y="405472"/>
                  </a:lnTo>
                  <a:lnTo>
                    <a:pt x="420052" y="440016"/>
                  </a:lnTo>
                  <a:lnTo>
                    <a:pt x="454583" y="466699"/>
                  </a:lnTo>
                  <a:lnTo>
                    <a:pt x="495350" y="483895"/>
                  </a:lnTo>
                  <a:lnTo>
                    <a:pt x="540702" y="489991"/>
                  </a:lnTo>
                  <a:lnTo>
                    <a:pt x="586066" y="483895"/>
                  </a:lnTo>
                  <a:lnTo>
                    <a:pt x="626821" y="466699"/>
                  </a:lnTo>
                  <a:lnTo>
                    <a:pt x="661339" y="440016"/>
                  </a:lnTo>
                  <a:lnTo>
                    <a:pt x="688022" y="405472"/>
                  </a:lnTo>
                  <a:lnTo>
                    <a:pt x="705218" y="364705"/>
                  </a:lnTo>
                  <a:lnTo>
                    <a:pt x="711301" y="319328"/>
                  </a:lnTo>
                  <a:close/>
                </a:path>
                <a:path w="1092200" h="1017904">
                  <a:moveTo>
                    <a:pt x="851535" y="893800"/>
                  </a:moveTo>
                  <a:lnTo>
                    <a:pt x="822807" y="865073"/>
                  </a:lnTo>
                  <a:lnTo>
                    <a:pt x="793038" y="820724"/>
                  </a:lnTo>
                  <a:lnTo>
                    <a:pt x="782269" y="768769"/>
                  </a:lnTo>
                  <a:lnTo>
                    <a:pt x="772121" y="758634"/>
                  </a:lnTo>
                  <a:lnTo>
                    <a:pt x="729221" y="781837"/>
                  </a:lnTo>
                  <a:lnTo>
                    <a:pt x="684657" y="799884"/>
                  </a:lnTo>
                  <a:lnTo>
                    <a:pt x="638835" y="812774"/>
                  </a:lnTo>
                  <a:lnTo>
                    <a:pt x="592213" y="820534"/>
                  </a:lnTo>
                  <a:lnTo>
                    <a:pt x="545198" y="823201"/>
                  </a:lnTo>
                  <a:lnTo>
                    <a:pt x="498233" y="820775"/>
                  </a:lnTo>
                  <a:lnTo>
                    <a:pt x="451713" y="813308"/>
                  </a:lnTo>
                  <a:lnTo>
                    <a:pt x="406095" y="800798"/>
                  </a:lnTo>
                  <a:lnTo>
                    <a:pt x="361797" y="783272"/>
                  </a:lnTo>
                  <a:lnTo>
                    <a:pt x="319239" y="760768"/>
                  </a:lnTo>
                  <a:lnTo>
                    <a:pt x="278841" y="733285"/>
                  </a:lnTo>
                  <a:lnTo>
                    <a:pt x="261188" y="748284"/>
                  </a:lnTo>
                  <a:lnTo>
                    <a:pt x="251599" y="762431"/>
                  </a:lnTo>
                  <a:lnTo>
                    <a:pt x="245503" y="778484"/>
                  </a:lnTo>
                  <a:lnTo>
                    <a:pt x="243370" y="795794"/>
                  </a:lnTo>
                  <a:lnTo>
                    <a:pt x="243370" y="947864"/>
                  </a:lnTo>
                  <a:lnTo>
                    <a:pt x="851535" y="947864"/>
                  </a:lnTo>
                  <a:lnTo>
                    <a:pt x="851535" y="893800"/>
                  </a:lnTo>
                  <a:close/>
                </a:path>
                <a:path w="1092200" h="1017904">
                  <a:moveTo>
                    <a:pt x="1092200" y="807834"/>
                  </a:moveTo>
                  <a:lnTo>
                    <a:pt x="986688" y="701179"/>
                  </a:lnTo>
                  <a:lnTo>
                    <a:pt x="949312" y="679221"/>
                  </a:lnTo>
                  <a:lnTo>
                    <a:pt x="939571" y="677532"/>
                  </a:lnTo>
                  <a:lnTo>
                    <a:pt x="928001" y="675525"/>
                  </a:lnTo>
                  <a:lnTo>
                    <a:pt x="905586" y="677532"/>
                  </a:lnTo>
                  <a:lnTo>
                    <a:pt x="848156" y="621779"/>
                  </a:lnTo>
                  <a:lnTo>
                    <a:pt x="872070" y="586295"/>
                  </a:lnTo>
                  <a:lnTo>
                    <a:pt x="873201" y="584606"/>
                  </a:lnTo>
                  <a:lnTo>
                    <a:pt x="898728" y="534835"/>
                  </a:lnTo>
                  <a:lnTo>
                    <a:pt x="914692" y="487705"/>
                  </a:lnTo>
                  <a:lnTo>
                    <a:pt x="924318" y="438810"/>
                  </a:lnTo>
                  <a:lnTo>
                    <a:pt x="927557" y="388607"/>
                  </a:lnTo>
                  <a:lnTo>
                    <a:pt x="924915" y="340233"/>
                  </a:lnTo>
                  <a:lnTo>
                    <a:pt x="916457" y="293598"/>
                  </a:lnTo>
                  <a:lnTo>
                    <a:pt x="902538" y="249072"/>
                  </a:lnTo>
                  <a:lnTo>
                    <a:pt x="883526" y="207022"/>
                  </a:lnTo>
                  <a:lnTo>
                    <a:pt x="859777" y="167805"/>
                  </a:lnTo>
                  <a:lnTo>
                    <a:pt x="851535" y="157264"/>
                  </a:lnTo>
                  <a:lnTo>
                    <a:pt x="851535" y="386918"/>
                  </a:lnTo>
                  <a:lnTo>
                    <a:pt x="846836" y="440855"/>
                  </a:lnTo>
                  <a:lnTo>
                    <a:pt x="832942" y="492734"/>
                  </a:lnTo>
                  <a:lnTo>
                    <a:pt x="810196" y="541121"/>
                  </a:lnTo>
                  <a:lnTo>
                    <a:pt x="778878" y="584606"/>
                  </a:lnTo>
                  <a:lnTo>
                    <a:pt x="754786" y="573836"/>
                  </a:lnTo>
                  <a:lnTo>
                    <a:pt x="730529" y="564324"/>
                  </a:lnTo>
                  <a:lnTo>
                    <a:pt x="680897" y="549122"/>
                  </a:lnTo>
                  <a:lnTo>
                    <a:pt x="611428" y="533069"/>
                  </a:lnTo>
                  <a:lnTo>
                    <a:pt x="540702" y="527164"/>
                  </a:lnTo>
                  <a:lnTo>
                    <a:pt x="505256" y="528688"/>
                  </a:lnTo>
                  <a:lnTo>
                    <a:pt x="434987" y="539991"/>
                  </a:lnTo>
                  <a:lnTo>
                    <a:pt x="376732" y="556120"/>
                  </a:lnTo>
                  <a:lnTo>
                    <a:pt x="331114" y="574548"/>
                  </a:lnTo>
                  <a:lnTo>
                    <a:pt x="309257" y="586295"/>
                  </a:lnTo>
                  <a:lnTo>
                    <a:pt x="280047" y="545947"/>
                  </a:lnTo>
                  <a:lnTo>
                    <a:pt x="258279" y="502539"/>
                  </a:lnTo>
                  <a:lnTo>
                    <a:pt x="243852" y="456984"/>
                  </a:lnTo>
                  <a:lnTo>
                    <a:pt x="236728" y="410197"/>
                  </a:lnTo>
                  <a:lnTo>
                    <a:pt x="236816" y="363054"/>
                  </a:lnTo>
                  <a:lnTo>
                    <a:pt x="244055" y="316471"/>
                  </a:lnTo>
                  <a:lnTo>
                    <a:pt x="258368" y="271348"/>
                  </a:lnTo>
                  <a:lnTo>
                    <a:pt x="279679" y="228587"/>
                  </a:lnTo>
                  <a:lnTo>
                    <a:pt x="307936" y="189090"/>
                  </a:lnTo>
                  <a:lnTo>
                    <a:pt x="343039" y="153758"/>
                  </a:lnTo>
                  <a:lnTo>
                    <a:pt x="387527" y="121462"/>
                  </a:lnTo>
                  <a:lnTo>
                    <a:pt x="436600" y="98209"/>
                  </a:lnTo>
                  <a:lnTo>
                    <a:pt x="489153" y="84137"/>
                  </a:lnTo>
                  <a:lnTo>
                    <a:pt x="544080" y="79413"/>
                  </a:lnTo>
                  <a:lnTo>
                    <a:pt x="589699" y="82727"/>
                  </a:lnTo>
                  <a:lnTo>
                    <a:pt x="633171" y="92367"/>
                  </a:lnTo>
                  <a:lnTo>
                    <a:pt x="674039" y="107861"/>
                  </a:lnTo>
                  <a:lnTo>
                    <a:pt x="711847" y="128752"/>
                  </a:lnTo>
                  <a:lnTo>
                    <a:pt x="746112" y="154559"/>
                  </a:lnTo>
                  <a:lnTo>
                    <a:pt x="776389" y="184835"/>
                  </a:lnTo>
                  <a:lnTo>
                    <a:pt x="802195" y="219113"/>
                  </a:lnTo>
                  <a:lnTo>
                    <a:pt x="823087" y="256921"/>
                  </a:lnTo>
                  <a:lnTo>
                    <a:pt x="838581" y="297802"/>
                  </a:lnTo>
                  <a:lnTo>
                    <a:pt x="848220" y="341287"/>
                  </a:lnTo>
                  <a:lnTo>
                    <a:pt x="851535" y="386918"/>
                  </a:lnTo>
                  <a:lnTo>
                    <a:pt x="851535" y="157264"/>
                  </a:lnTo>
                  <a:lnTo>
                    <a:pt x="831646" y="131800"/>
                  </a:lnTo>
                  <a:lnTo>
                    <a:pt x="799503" y="99352"/>
                  </a:lnTo>
                  <a:lnTo>
                    <a:pt x="774458" y="79413"/>
                  </a:lnTo>
                  <a:lnTo>
                    <a:pt x="763701" y="70840"/>
                  </a:lnTo>
                  <a:lnTo>
                    <a:pt x="724598" y="46621"/>
                  </a:lnTo>
                  <a:lnTo>
                    <a:pt x="682548" y="27063"/>
                  </a:lnTo>
                  <a:lnTo>
                    <a:pt x="637933" y="12534"/>
                  </a:lnTo>
                  <a:lnTo>
                    <a:pt x="591096" y="3390"/>
                  </a:lnTo>
                  <a:lnTo>
                    <a:pt x="542391" y="0"/>
                  </a:lnTo>
                  <a:lnTo>
                    <a:pt x="493725" y="2641"/>
                  </a:lnTo>
                  <a:lnTo>
                    <a:pt x="446951" y="11099"/>
                  </a:lnTo>
                  <a:lnTo>
                    <a:pt x="402437" y="24993"/>
                  </a:lnTo>
                  <a:lnTo>
                    <a:pt x="360514" y="43980"/>
                  </a:lnTo>
                  <a:lnTo>
                    <a:pt x="321525" y="67691"/>
                  </a:lnTo>
                  <a:lnTo>
                    <a:pt x="285838" y="95758"/>
                  </a:lnTo>
                  <a:lnTo>
                    <a:pt x="253796" y="127812"/>
                  </a:lnTo>
                  <a:lnTo>
                    <a:pt x="225717" y="163487"/>
                  </a:lnTo>
                  <a:lnTo>
                    <a:pt x="201980" y="202425"/>
                  </a:lnTo>
                  <a:lnTo>
                    <a:pt x="182905" y="244271"/>
                  </a:lnTo>
                  <a:lnTo>
                    <a:pt x="168859" y="288645"/>
                  </a:lnTo>
                  <a:lnTo>
                    <a:pt x="160172" y="335191"/>
                  </a:lnTo>
                  <a:lnTo>
                    <a:pt x="157200" y="383540"/>
                  </a:lnTo>
                  <a:lnTo>
                    <a:pt x="160172" y="431914"/>
                  </a:lnTo>
                  <a:lnTo>
                    <a:pt x="168859" y="478548"/>
                  </a:lnTo>
                  <a:lnTo>
                    <a:pt x="182905" y="523074"/>
                  </a:lnTo>
                  <a:lnTo>
                    <a:pt x="201980" y="565124"/>
                  </a:lnTo>
                  <a:lnTo>
                    <a:pt x="225717" y="604342"/>
                  </a:lnTo>
                  <a:lnTo>
                    <a:pt x="253796" y="640346"/>
                  </a:lnTo>
                  <a:lnTo>
                    <a:pt x="285838" y="672795"/>
                  </a:lnTo>
                  <a:lnTo>
                    <a:pt x="321525" y="701306"/>
                  </a:lnTo>
                  <a:lnTo>
                    <a:pt x="360514" y="725525"/>
                  </a:lnTo>
                  <a:lnTo>
                    <a:pt x="402437" y="745083"/>
                  </a:lnTo>
                  <a:lnTo>
                    <a:pt x="446951" y="759612"/>
                  </a:lnTo>
                  <a:lnTo>
                    <a:pt x="493725" y="768756"/>
                  </a:lnTo>
                  <a:lnTo>
                    <a:pt x="542391" y="772147"/>
                  </a:lnTo>
                  <a:lnTo>
                    <a:pt x="592772" y="768921"/>
                  </a:lnTo>
                  <a:lnTo>
                    <a:pt x="642162" y="759282"/>
                  </a:lnTo>
                  <a:lnTo>
                    <a:pt x="690041" y="743318"/>
                  </a:lnTo>
                  <a:lnTo>
                    <a:pt x="735799" y="721106"/>
                  </a:lnTo>
                  <a:lnTo>
                    <a:pt x="778878" y="692734"/>
                  </a:lnTo>
                  <a:lnTo>
                    <a:pt x="836320" y="748487"/>
                  </a:lnTo>
                  <a:lnTo>
                    <a:pt x="838644" y="791578"/>
                  </a:lnTo>
                  <a:lnTo>
                    <a:pt x="859980" y="829589"/>
                  </a:lnTo>
                  <a:lnTo>
                    <a:pt x="1020470" y="990104"/>
                  </a:lnTo>
                  <a:lnTo>
                    <a:pt x="1083195" y="1017765"/>
                  </a:lnTo>
                  <a:lnTo>
                    <a:pt x="1092200" y="1016292"/>
                  </a:lnTo>
                  <a:lnTo>
                    <a:pt x="1092200" y="807834"/>
                  </a:lnTo>
                  <a:close/>
                </a:path>
                <a:path w="1092200" h="1017904">
                  <a:moveTo>
                    <a:pt x="1092200" y="431520"/>
                  </a:moveTo>
                  <a:lnTo>
                    <a:pt x="1053553" y="420763"/>
                  </a:lnTo>
                  <a:lnTo>
                    <a:pt x="1003554" y="411784"/>
                  </a:lnTo>
                  <a:lnTo>
                    <a:pt x="978242" y="408876"/>
                  </a:lnTo>
                  <a:lnTo>
                    <a:pt x="972248" y="462953"/>
                  </a:lnTo>
                  <a:lnTo>
                    <a:pt x="959446" y="515747"/>
                  </a:lnTo>
                  <a:lnTo>
                    <a:pt x="939990" y="566648"/>
                  </a:lnTo>
                  <a:lnTo>
                    <a:pt x="914044" y="615010"/>
                  </a:lnTo>
                  <a:lnTo>
                    <a:pt x="924179" y="625157"/>
                  </a:lnTo>
                  <a:lnTo>
                    <a:pt x="976122" y="635927"/>
                  </a:lnTo>
                  <a:lnTo>
                    <a:pt x="1020470" y="665708"/>
                  </a:lnTo>
                  <a:lnTo>
                    <a:pt x="1066088" y="711327"/>
                  </a:lnTo>
                  <a:lnTo>
                    <a:pt x="1092200" y="711327"/>
                  </a:lnTo>
                  <a:lnTo>
                    <a:pt x="1092200" y="431520"/>
                  </a:lnTo>
                  <a:close/>
                </a:path>
                <a:path w="1092200" h="1017904">
                  <a:moveTo>
                    <a:pt x="1092200" y="156413"/>
                  </a:moveTo>
                  <a:lnTo>
                    <a:pt x="1087742" y="143141"/>
                  </a:lnTo>
                  <a:lnTo>
                    <a:pt x="1059408" y="105562"/>
                  </a:lnTo>
                  <a:lnTo>
                    <a:pt x="1021270" y="78536"/>
                  </a:lnTo>
                  <a:lnTo>
                    <a:pt x="976325" y="64071"/>
                  </a:lnTo>
                  <a:lnTo>
                    <a:pt x="927557" y="64211"/>
                  </a:lnTo>
                  <a:lnTo>
                    <a:pt x="910158" y="67957"/>
                  </a:lnTo>
                  <a:lnTo>
                    <a:pt x="893559" y="73926"/>
                  </a:lnTo>
                  <a:lnTo>
                    <a:pt x="877900" y="81788"/>
                  </a:lnTo>
                  <a:lnTo>
                    <a:pt x="863358" y="91236"/>
                  </a:lnTo>
                  <a:lnTo>
                    <a:pt x="895565" y="130175"/>
                  </a:lnTo>
                  <a:lnTo>
                    <a:pt x="922794" y="172339"/>
                  </a:lnTo>
                  <a:lnTo>
                    <a:pt x="944867" y="217322"/>
                  </a:lnTo>
                  <a:lnTo>
                    <a:pt x="961593" y="264706"/>
                  </a:lnTo>
                  <a:lnTo>
                    <a:pt x="972781" y="314058"/>
                  </a:lnTo>
                  <a:lnTo>
                    <a:pt x="978242" y="364947"/>
                  </a:lnTo>
                  <a:lnTo>
                    <a:pt x="1024331" y="349427"/>
                  </a:lnTo>
                  <a:lnTo>
                    <a:pt x="1061897" y="321106"/>
                  </a:lnTo>
                  <a:lnTo>
                    <a:pt x="1088936" y="282956"/>
                  </a:lnTo>
                  <a:lnTo>
                    <a:pt x="1092200" y="272770"/>
                  </a:lnTo>
                  <a:lnTo>
                    <a:pt x="1092200" y="156413"/>
                  </a:lnTo>
                  <a:close/>
                </a:path>
              </a:pathLst>
            </a:custGeom>
            <a:solidFill>
              <a:srgbClr val="F6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0430" y="2150110"/>
              <a:ext cx="1092200" cy="1638300"/>
            </a:xfrm>
            <a:custGeom>
              <a:avLst/>
              <a:gdLst/>
              <a:ahLst/>
              <a:cxnLst/>
              <a:rect l="l" t="t" r="r" b="b"/>
              <a:pathLst>
                <a:path w="1092200" h="1638300">
                  <a:moveTo>
                    <a:pt x="0" y="1638300"/>
                  </a:moveTo>
                  <a:lnTo>
                    <a:pt x="1092200" y="1638300"/>
                  </a:lnTo>
                  <a:lnTo>
                    <a:pt x="1092200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68565" y="2742946"/>
            <a:ext cx="3754120" cy="7854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345"/>
              </a:spcBef>
            </a:pPr>
            <a:r>
              <a:rPr sz="1400" b="1" spc="-5" dirty="0">
                <a:latin typeface="Georgia"/>
                <a:cs typeface="Georgia"/>
              </a:rPr>
              <a:t>Clasificación Económica: </a:t>
            </a:r>
            <a:r>
              <a:rPr sz="1400" spc="-5" dirty="0">
                <a:latin typeface="Georgia"/>
                <a:cs typeface="Georgia"/>
              </a:rPr>
              <a:t>Esta clasificación  responde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la pregunta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en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qué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se gasta</a:t>
            </a: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y  permite </a:t>
            </a:r>
            <a:r>
              <a:rPr sz="1400" spc="-5" dirty="0">
                <a:latin typeface="Georgia"/>
                <a:cs typeface="Georgia"/>
              </a:rPr>
              <a:t>identificar cada renglón de gasto según  su </a:t>
            </a:r>
            <a:r>
              <a:rPr sz="1400" spc="-10" dirty="0">
                <a:latin typeface="Georgia"/>
                <a:cs typeface="Georgia"/>
              </a:rPr>
              <a:t>naturaleza </a:t>
            </a:r>
            <a:r>
              <a:rPr sz="1400" spc="-5" dirty="0">
                <a:latin typeface="Georgia"/>
                <a:cs typeface="Georgia"/>
              </a:rPr>
              <a:t>económica: corriente </a:t>
            </a:r>
            <a:r>
              <a:rPr sz="1400" dirty="0">
                <a:latin typeface="Georgia"/>
                <a:cs typeface="Georgia"/>
              </a:rPr>
              <a:t>o </a:t>
            </a:r>
            <a:r>
              <a:rPr sz="1400" spc="-5" dirty="0">
                <a:latin typeface="Georgia"/>
                <a:cs typeface="Georgia"/>
              </a:rPr>
              <a:t>de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capital.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78879" y="2143760"/>
            <a:ext cx="1104900" cy="1651000"/>
            <a:chOff x="6278879" y="2143760"/>
            <a:chExt cx="1104900" cy="1651000"/>
          </a:xfrm>
        </p:grpSpPr>
        <p:sp>
          <p:nvSpPr>
            <p:cNvPr id="8" name="object 8"/>
            <p:cNvSpPr/>
            <p:nvPr/>
          </p:nvSpPr>
          <p:spPr>
            <a:xfrm>
              <a:off x="6285217" y="2362428"/>
              <a:ext cx="1092200" cy="1216660"/>
            </a:xfrm>
            <a:custGeom>
              <a:avLst/>
              <a:gdLst/>
              <a:ahLst/>
              <a:cxnLst/>
              <a:rect l="l" t="t" r="r" b="b"/>
              <a:pathLst>
                <a:path w="1092200" h="1216660">
                  <a:moveTo>
                    <a:pt x="663511" y="117513"/>
                  </a:moveTo>
                  <a:lnTo>
                    <a:pt x="659599" y="87515"/>
                  </a:lnTo>
                  <a:lnTo>
                    <a:pt x="658063" y="75755"/>
                  </a:lnTo>
                  <a:lnTo>
                    <a:pt x="643470" y="50546"/>
                  </a:lnTo>
                  <a:lnTo>
                    <a:pt x="639381" y="43472"/>
                  </a:lnTo>
                  <a:lnTo>
                    <a:pt x="589495" y="7454"/>
                  </a:lnTo>
                  <a:lnTo>
                    <a:pt x="544233" y="0"/>
                  </a:lnTo>
                  <a:lnTo>
                    <a:pt x="499287" y="9220"/>
                  </a:lnTo>
                  <a:lnTo>
                    <a:pt x="459574" y="35052"/>
                  </a:lnTo>
                  <a:lnTo>
                    <a:pt x="449262" y="41363"/>
                  </a:lnTo>
                  <a:lnTo>
                    <a:pt x="437743" y="43472"/>
                  </a:lnTo>
                  <a:lnTo>
                    <a:pt x="426212" y="41363"/>
                  </a:lnTo>
                  <a:lnTo>
                    <a:pt x="415886" y="35052"/>
                  </a:lnTo>
                  <a:lnTo>
                    <a:pt x="381685" y="13754"/>
                  </a:lnTo>
                  <a:lnTo>
                    <a:pt x="343319" y="6667"/>
                  </a:lnTo>
                  <a:lnTo>
                    <a:pt x="304939" y="13754"/>
                  </a:lnTo>
                  <a:lnTo>
                    <a:pt x="270738" y="35052"/>
                  </a:lnTo>
                  <a:lnTo>
                    <a:pt x="263639" y="42062"/>
                  </a:lnTo>
                  <a:lnTo>
                    <a:pt x="253377" y="48425"/>
                  </a:lnTo>
                  <a:lnTo>
                    <a:pt x="241858" y="50546"/>
                  </a:lnTo>
                  <a:lnTo>
                    <a:pt x="230339" y="48425"/>
                  </a:lnTo>
                  <a:lnTo>
                    <a:pt x="220065" y="42062"/>
                  </a:lnTo>
                  <a:lnTo>
                    <a:pt x="199097" y="25882"/>
                  </a:lnTo>
                  <a:lnTo>
                    <a:pt x="175653" y="14122"/>
                  </a:lnTo>
                  <a:lnTo>
                    <a:pt x="150418" y="7048"/>
                  </a:lnTo>
                  <a:lnTo>
                    <a:pt x="124040" y="4889"/>
                  </a:lnTo>
                  <a:lnTo>
                    <a:pt x="111493" y="5143"/>
                  </a:lnTo>
                  <a:lnTo>
                    <a:pt x="64211" y="11468"/>
                  </a:lnTo>
                  <a:lnTo>
                    <a:pt x="22733" y="31483"/>
                  </a:lnTo>
                  <a:lnTo>
                    <a:pt x="0" y="52971"/>
                  </a:lnTo>
                  <a:lnTo>
                    <a:pt x="0" y="168948"/>
                  </a:lnTo>
                  <a:lnTo>
                    <a:pt x="26847" y="168948"/>
                  </a:lnTo>
                  <a:lnTo>
                    <a:pt x="26847" y="158051"/>
                  </a:lnTo>
                  <a:lnTo>
                    <a:pt x="31546" y="131762"/>
                  </a:lnTo>
                  <a:lnTo>
                    <a:pt x="66230" y="94843"/>
                  </a:lnTo>
                  <a:lnTo>
                    <a:pt x="122478" y="87515"/>
                  </a:lnTo>
                  <a:lnTo>
                    <a:pt x="142836" y="91706"/>
                  </a:lnTo>
                  <a:lnTo>
                    <a:pt x="161823" y="100177"/>
                  </a:lnTo>
                  <a:lnTo>
                    <a:pt x="178727" y="112687"/>
                  </a:lnTo>
                  <a:lnTo>
                    <a:pt x="227330" y="158813"/>
                  </a:lnTo>
                  <a:lnTo>
                    <a:pt x="247510" y="173824"/>
                  </a:lnTo>
                  <a:lnTo>
                    <a:pt x="270179" y="184086"/>
                  </a:lnTo>
                  <a:lnTo>
                    <a:pt x="294513" y="189318"/>
                  </a:lnTo>
                  <a:lnTo>
                    <a:pt x="319684" y="189318"/>
                  </a:lnTo>
                  <a:lnTo>
                    <a:pt x="322605" y="204660"/>
                  </a:lnTo>
                  <a:lnTo>
                    <a:pt x="346710" y="244221"/>
                  </a:lnTo>
                  <a:lnTo>
                    <a:pt x="380199" y="264147"/>
                  </a:lnTo>
                  <a:lnTo>
                    <a:pt x="417436" y="270256"/>
                  </a:lnTo>
                  <a:lnTo>
                    <a:pt x="454393" y="262648"/>
                  </a:lnTo>
                  <a:lnTo>
                    <a:pt x="487045" y="241427"/>
                  </a:lnTo>
                  <a:lnTo>
                    <a:pt x="492874" y="235851"/>
                  </a:lnTo>
                  <a:lnTo>
                    <a:pt x="498005" y="229679"/>
                  </a:lnTo>
                  <a:lnTo>
                    <a:pt x="502335" y="222923"/>
                  </a:lnTo>
                  <a:lnTo>
                    <a:pt x="535559" y="228028"/>
                  </a:lnTo>
                  <a:lnTo>
                    <a:pt x="568426" y="224485"/>
                  </a:lnTo>
                  <a:lnTo>
                    <a:pt x="572490" y="222923"/>
                  </a:lnTo>
                  <a:lnTo>
                    <a:pt x="599325" y="212674"/>
                  </a:lnTo>
                  <a:lnTo>
                    <a:pt x="626579" y="193027"/>
                  </a:lnTo>
                  <a:lnTo>
                    <a:pt x="629462" y="189217"/>
                  </a:lnTo>
                  <a:lnTo>
                    <a:pt x="652907" y="158267"/>
                  </a:lnTo>
                  <a:lnTo>
                    <a:pt x="663511" y="117513"/>
                  </a:lnTo>
                  <a:close/>
                </a:path>
                <a:path w="1092200" h="1216660">
                  <a:moveTo>
                    <a:pt x="1092200" y="912368"/>
                  </a:moveTo>
                  <a:lnTo>
                    <a:pt x="902208" y="912368"/>
                  </a:lnTo>
                  <a:lnTo>
                    <a:pt x="902208" y="813981"/>
                  </a:lnTo>
                  <a:lnTo>
                    <a:pt x="902208" y="605256"/>
                  </a:lnTo>
                  <a:lnTo>
                    <a:pt x="782942" y="667118"/>
                  </a:lnTo>
                  <a:lnTo>
                    <a:pt x="782942" y="977950"/>
                  </a:lnTo>
                  <a:lnTo>
                    <a:pt x="782942" y="1112126"/>
                  </a:lnTo>
                  <a:lnTo>
                    <a:pt x="604113" y="1112126"/>
                  </a:lnTo>
                  <a:lnTo>
                    <a:pt x="604113" y="977950"/>
                  </a:lnTo>
                  <a:lnTo>
                    <a:pt x="782942" y="977950"/>
                  </a:lnTo>
                  <a:lnTo>
                    <a:pt x="782942" y="667118"/>
                  </a:lnTo>
                  <a:lnTo>
                    <a:pt x="499732" y="813981"/>
                  </a:lnTo>
                  <a:lnTo>
                    <a:pt x="499732" y="605256"/>
                  </a:lnTo>
                  <a:lnTo>
                    <a:pt x="484835" y="612990"/>
                  </a:lnTo>
                  <a:lnTo>
                    <a:pt x="484835" y="977950"/>
                  </a:lnTo>
                  <a:lnTo>
                    <a:pt x="484835" y="1112126"/>
                  </a:lnTo>
                  <a:lnTo>
                    <a:pt x="305955" y="1112126"/>
                  </a:lnTo>
                  <a:lnTo>
                    <a:pt x="305955" y="977950"/>
                  </a:lnTo>
                  <a:lnTo>
                    <a:pt x="484835" y="977950"/>
                  </a:lnTo>
                  <a:lnTo>
                    <a:pt x="484835" y="612990"/>
                  </a:lnTo>
                  <a:lnTo>
                    <a:pt x="186702" y="767600"/>
                  </a:lnTo>
                  <a:lnTo>
                    <a:pt x="186702" y="977950"/>
                  </a:lnTo>
                  <a:lnTo>
                    <a:pt x="186702" y="1112126"/>
                  </a:lnTo>
                  <a:lnTo>
                    <a:pt x="7823" y="1112126"/>
                  </a:lnTo>
                  <a:lnTo>
                    <a:pt x="7823" y="977950"/>
                  </a:lnTo>
                  <a:lnTo>
                    <a:pt x="186702" y="977950"/>
                  </a:lnTo>
                  <a:lnTo>
                    <a:pt x="186702" y="767600"/>
                  </a:lnTo>
                  <a:lnTo>
                    <a:pt x="97269" y="813981"/>
                  </a:lnTo>
                  <a:lnTo>
                    <a:pt x="52463" y="202742"/>
                  </a:lnTo>
                  <a:lnTo>
                    <a:pt x="0" y="202730"/>
                  </a:lnTo>
                  <a:lnTo>
                    <a:pt x="0" y="1216494"/>
                  </a:lnTo>
                  <a:lnTo>
                    <a:pt x="1092200" y="1216494"/>
                  </a:lnTo>
                  <a:lnTo>
                    <a:pt x="1092200" y="1112126"/>
                  </a:lnTo>
                  <a:lnTo>
                    <a:pt x="1092200" y="977950"/>
                  </a:lnTo>
                  <a:lnTo>
                    <a:pt x="1092200" y="912368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5229" y="2150110"/>
              <a:ext cx="1092200" cy="1638300"/>
            </a:xfrm>
            <a:custGeom>
              <a:avLst/>
              <a:gdLst/>
              <a:ahLst/>
              <a:cxnLst/>
              <a:rect l="l" t="t" r="r" b="b"/>
              <a:pathLst>
                <a:path w="1092200" h="1638300">
                  <a:moveTo>
                    <a:pt x="0" y="1638300"/>
                  </a:moveTo>
                  <a:lnTo>
                    <a:pt x="1092200" y="1638300"/>
                  </a:lnTo>
                  <a:lnTo>
                    <a:pt x="1092200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586479" y="4112259"/>
            <a:ext cx="1104900" cy="1651000"/>
            <a:chOff x="3586479" y="4112259"/>
            <a:chExt cx="1104900" cy="1651000"/>
          </a:xfrm>
        </p:grpSpPr>
        <p:sp>
          <p:nvSpPr>
            <p:cNvPr id="11" name="object 11"/>
            <p:cNvSpPr/>
            <p:nvPr/>
          </p:nvSpPr>
          <p:spPr>
            <a:xfrm>
              <a:off x="3592817" y="4271784"/>
              <a:ext cx="1092200" cy="1334770"/>
            </a:xfrm>
            <a:custGeom>
              <a:avLst/>
              <a:gdLst/>
              <a:ahLst/>
              <a:cxnLst/>
              <a:rect l="l" t="t" r="r" b="b"/>
              <a:pathLst>
                <a:path w="1092200" h="1334770">
                  <a:moveTo>
                    <a:pt x="824496" y="125018"/>
                  </a:moveTo>
                  <a:lnTo>
                    <a:pt x="778052" y="103085"/>
                  </a:lnTo>
                  <a:lnTo>
                    <a:pt x="729957" y="84721"/>
                  </a:lnTo>
                  <a:lnTo>
                    <a:pt x="680262" y="70116"/>
                  </a:lnTo>
                  <a:lnTo>
                    <a:pt x="629031" y="59448"/>
                  </a:lnTo>
                  <a:lnTo>
                    <a:pt x="576300" y="52908"/>
                  </a:lnTo>
                  <a:lnTo>
                    <a:pt x="522122" y="50685"/>
                  </a:lnTo>
                  <a:lnTo>
                    <a:pt x="474179" y="52438"/>
                  </a:lnTo>
                  <a:lnTo>
                    <a:pt x="427202" y="57645"/>
                  </a:lnTo>
                  <a:lnTo>
                    <a:pt x="381317" y="66154"/>
                  </a:lnTo>
                  <a:lnTo>
                    <a:pt x="336626" y="77851"/>
                  </a:lnTo>
                  <a:lnTo>
                    <a:pt x="293281" y="92608"/>
                  </a:lnTo>
                  <a:lnTo>
                    <a:pt x="251383" y="110324"/>
                  </a:lnTo>
                  <a:lnTo>
                    <a:pt x="211061" y="130848"/>
                  </a:lnTo>
                  <a:lnTo>
                    <a:pt x="172453" y="154063"/>
                  </a:lnTo>
                  <a:lnTo>
                    <a:pt x="135674" y="179857"/>
                  </a:lnTo>
                  <a:lnTo>
                    <a:pt x="100838" y="208089"/>
                  </a:lnTo>
                  <a:lnTo>
                    <a:pt x="68084" y="238645"/>
                  </a:lnTo>
                  <a:lnTo>
                    <a:pt x="37528" y="271411"/>
                  </a:lnTo>
                  <a:lnTo>
                    <a:pt x="9296" y="306247"/>
                  </a:lnTo>
                  <a:lnTo>
                    <a:pt x="0" y="319493"/>
                  </a:lnTo>
                  <a:lnTo>
                    <a:pt x="0" y="553326"/>
                  </a:lnTo>
                  <a:lnTo>
                    <a:pt x="901" y="549427"/>
                  </a:lnTo>
                  <a:lnTo>
                    <a:pt x="15468" y="504571"/>
                  </a:lnTo>
                  <a:lnTo>
                    <a:pt x="33756" y="461492"/>
                  </a:lnTo>
                  <a:lnTo>
                    <a:pt x="55587" y="420395"/>
                  </a:lnTo>
                  <a:lnTo>
                    <a:pt x="80746" y="381457"/>
                  </a:lnTo>
                  <a:lnTo>
                    <a:pt x="109054" y="344893"/>
                  </a:lnTo>
                  <a:lnTo>
                    <a:pt x="140309" y="310883"/>
                  </a:lnTo>
                  <a:lnTo>
                    <a:pt x="174320" y="279628"/>
                  </a:lnTo>
                  <a:lnTo>
                    <a:pt x="210883" y="251320"/>
                  </a:lnTo>
                  <a:lnTo>
                    <a:pt x="249809" y="226148"/>
                  </a:lnTo>
                  <a:lnTo>
                    <a:pt x="290906" y="204317"/>
                  </a:lnTo>
                  <a:lnTo>
                    <a:pt x="333984" y="186029"/>
                  </a:lnTo>
                  <a:lnTo>
                    <a:pt x="378828" y="171462"/>
                  </a:lnTo>
                  <a:lnTo>
                    <a:pt x="425272" y="160807"/>
                  </a:lnTo>
                  <a:lnTo>
                    <a:pt x="473100" y="154279"/>
                  </a:lnTo>
                  <a:lnTo>
                    <a:pt x="522122" y="152057"/>
                  </a:lnTo>
                  <a:lnTo>
                    <a:pt x="571487" y="154292"/>
                  </a:lnTo>
                  <a:lnTo>
                    <a:pt x="619772" y="160883"/>
                  </a:lnTo>
                  <a:lnTo>
                    <a:pt x="666750" y="171704"/>
                  </a:lnTo>
                  <a:lnTo>
                    <a:pt x="712177" y="186601"/>
                  </a:lnTo>
                  <a:lnTo>
                    <a:pt x="755840" y="205447"/>
                  </a:lnTo>
                  <a:lnTo>
                    <a:pt x="797471" y="228092"/>
                  </a:lnTo>
                  <a:lnTo>
                    <a:pt x="794092" y="194297"/>
                  </a:lnTo>
                  <a:lnTo>
                    <a:pt x="789025" y="160502"/>
                  </a:lnTo>
                  <a:lnTo>
                    <a:pt x="797471" y="152057"/>
                  </a:lnTo>
                  <a:lnTo>
                    <a:pt x="824496" y="125018"/>
                  </a:lnTo>
                  <a:close/>
                </a:path>
                <a:path w="1092200" h="1334770">
                  <a:moveTo>
                    <a:pt x="927557" y="692734"/>
                  </a:moveTo>
                  <a:lnTo>
                    <a:pt x="924445" y="641743"/>
                  </a:lnTo>
                  <a:lnTo>
                    <a:pt x="915301" y="592823"/>
                  </a:lnTo>
                  <a:lnTo>
                    <a:pt x="900468" y="546125"/>
                  </a:lnTo>
                  <a:lnTo>
                    <a:pt x="880249" y="501802"/>
                  </a:lnTo>
                  <a:lnTo>
                    <a:pt x="804227" y="577824"/>
                  </a:lnTo>
                  <a:lnTo>
                    <a:pt x="814070" y="605053"/>
                  </a:lnTo>
                  <a:lnTo>
                    <a:pt x="820915" y="633374"/>
                  </a:lnTo>
                  <a:lnTo>
                    <a:pt x="824890" y="662660"/>
                  </a:lnTo>
                  <a:lnTo>
                    <a:pt x="826185" y="692734"/>
                  </a:lnTo>
                  <a:lnTo>
                    <a:pt x="822185" y="741895"/>
                  </a:lnTo>
                  <a:lnTo>
                    <a:pt x="810615" y="788593"/>
                  </a:lnTo>
                  <a:lnTo>
                    <a:pt x="792111" y="832180"/>
                  </a:lnTo>
                  <a:lnTo>
                    <a:pt x="767321" y="872045"/>
                  </a:lnTo>
                  <a:lnTo>
                    <a:pt x="736866" y="907516"/>
                  </a:lnTo>
                  <a:lnTo>
                    <a:pt x="701395" y="937971"/>
                  </a:lnTo>
                  <a:lnTo>
                    <a:pt x="661543" y="962774"/>
                  </a:lnTo>
                  <a:lnTo>
                    <a:pt x="617956" y="981278"/>
                  </a:lnTo>
                  <a:lnTo>
                    <a:pt x="571271" y="992847"/>
                  </a:lnTo>
                  <a:lnTo>
                    <a:pt x="522122" y="996848"/>
                  </a:lnTo>
                  <a:lnTo>
                    <a:pt x="472960" y="992847"/>
                  </a:lnTo>
                  <a:lnTo>
                    <a:pt x="426275" y="981278"/>
                  </a:lnTo>
                  <a:lnTo>
                    <a:pt x="382676" y="962774"/>
                  </a:lnTo>
                  <a:lnTo>
                    <a:pt x="342823" y="937971"/>
                  </a:lnTo>
                  <a:lnTo>
                    <a:pt x="307352" y="907516"/>
                  </a:lnTo>
                  <a:lnTo>
                    <a:pt x="276898" y="872045"/>
                  </a:lnTo>
                  <a:lnTo>
                    <a:pt x="252095" y="832180"/>
                  </a:lnTo>
                  <a:lnTo>
                    <a:pt x="233591" y="788593"/>
                  </a:lnTo>
                  <a:lnTo>
                    <a:pt x="222021" y="741895"/>
                  </a:lnTo>
                  <a:lnTo>
                    <a:pt x="218020" y="692734"/>
                  </a:lnTo>
                  <a:lnTo>
                    <a:pt x="222021" y="643572"/>
                  </a:lnTo>
                  <a:lnTo>
                    <a:pt x="233591" y="596861"/>
                  </a:lnTo>
                  <a:lnTo>
                    <a:pt x="252095" y="553262"/>
                  </a:lnTo>
                  <a:lnTo>
                    <a:pt x="276898" y="513410"/>
                  </a:lnTo>
                  <a:lnTo>
                    <a:pt x="307352" y="477939"/>
                  </a:lnTo>
                  <a:lnTo>
                    <a:pt x="342823" y="447471"/>
                  </a:lnTo>
                  <a:lnTo>
                    <a:pt x="382676" y="422681"/>
                  </a:lnTo>
                  <a:lnTo>
                    <a:pt x="426275" y="404164"/>
                  </a:lnTo>
                  <a:lnTo>
                    <a:pt x="472960" y="392595"/>
                  </a:lnTo>
                  <a:lnTo>
                    <a:pt x="522122" y="388594"/>
                  </a:lnTo>
                  <a:lnTo>
                    <a:pt x="552183" y="390131"/>
                  </a:lnTo>
                  <a:lnTo>
                    <a:pt x="581444" y="394512"/>
                  </a:lnTo>
                  <a:lnTo>
                    <a:pt x="609765" y="401434"/>
                  </a:lnTo>
                  <a:lnTo>
                    <a:pt x="636968" y="410565"/>
                  </a:lnTo>
                  <a:lnTo>
                    <a:pt x="712990" y="334530"/>
                  </a:lnTo>
                  <a:lnTo>
                    <a:pt x="668680" y="314312"/>
                  </a:lnTo>
                  <a:lnTo>
                    <a:pt x="621982" y="299478"/>
                  </a:lnTo>
                  <a:lnTo>
                    <a:pt x="573074" y="290334"/>
                  </a:lnTo>
                  <a:lnTo>
                    <a:pt x="522122" y="287223"/>
                  </a:lnTo>
                  <a:lnTo>
                    <a:pt x="475005" y="289966"/>
                  </a:lnTo>
                  <a:lnTo>
                    <a:pt x="429450" y="297980"/>
                  </a:lnTo>
                  <a:lnTo>
                    <a:pt x="385749" y="310959"/>
                  </a:lnTo>
                  <a:lnTo>
                    <a:pt x="344220" y="328599"/>
                  </a:lnTo>
                  <a:lnTo>
                    <a:pt x="305168" y="350583"/>
                  </a:lnTo>
                  <a:lnTo>
                    <a:pt x="268909" y="376605"/>
                  </a:lnTo>
                  <a:lnTo>
                    <a:pt x="235762" y="406336"/>
                  </a:lnTo>
                  <a:lnTo>
                    <a:pt x="206032" y="439496"/>
                  </a:lnTo>
                  <a:lnTo>
                    <a:pt x="180009" y="475754"/>
                  </a:lnTo>
                  <a:lnTo>
                    <a:pt x="158038" y="514807"/>
                  </a:lnTo>
                  <a:lnTo>
                    <a:pt x="140398" y="556336"/>
                  </a:lnTo>
                  <a:lnTo>
                    <a:pt x="127419" y="600036"/>
                  </a:lnTo>
                  <a:lnTo>
                    <a:pt x="119405" y="645604"/>
                  </a:lnTo>
                  <a:lnTo>
                    <a:pt x="116662" y="692734"/>
                  </a:lnTo>
                  <a:lnTo>
                    <a:pt x="119405" y="739851"/>
                  </a:lnTo>
                  <a:lnTo>
                    <a:pt x="127419" y="785418"/>
                  </a:lnTo>
                  <a:lnTo>
                    <a:pt x="140398" y="829119"/>
                  </a:lnTo>
                  <a:lnTo>
                    <a:pt x="158038" y="870648"/>
                  </a:lnTo>
                  <a:lnTo>
                    <a:pt x="180009" y="909701"/>
                  </a:lnTo>
                  <a:lnTo>
                    <a:pt x="206032" y="945959"/>
                  </a:lnTo>
                  <a:lnTo>
                    <a:pt x="235762" y="979106"/>
                  </a:lnTo>
                  <a:lnTo>
                    <a:pt x="268909" y="1008849"/>
                  </a:lnTo>
                  <a:lnTo>
                    <a:pt x="305168" y="1034872"/>
                  </a:lnTo>
                  <a:lnTo>
                    <a:pt x="344220" y="1056855"/>
                  </a:lnTo>
                  <a:lnTo>
                    <a:pt x="385749" y="1074483"/>
                  </a:lnTo>
                  <a:lnTo>
                    <a:pt x="429450" y="1087475"/>
                  </a:lnTo>
                  <a:lnTo>
                    <a:pt x="475005" y="1095489"/>
                  </a:lnTo>
                  <a:lnTo>
                    <a:pt x="522122" y="1098232"/>
                  </a:lnTo>
                  <a:lnTo>
                    <a:pt x="569226" y="1095489"/>
                  </a:lnTo>
                  <a:lnTo>
                    <a:pt x="614794" y="1087475"/>
                  </a:lnTo>
                  <a:lnTo>
                    <a:pt x="658482" y="1074483"/>
                  </a:lnTo>
                  <a:lnTo>
                    <a:pt x="700011" y="1056855"/>
                  </a:lnTo>
                  <a:lnTo>
                    <a:pt x="739051" y="1034872"/>
                  </a:lnTo>
                  <a:lnTo>
                    <a:pt x="775309" y="1008849"/>
                  </a:lnTo>
                  <a:lnTo>
                    <a:pt x="808456" y="979106"/>
                  </a:lnTo>
                  <a:lnTo>
                    <a:pt x="838187" y="945959"/>
                  </a:lnTo>
                  <a:lnTo>
                    <a:pt x="864196" y="909701"/>
                  </a:lnTo>
                  <a:lnTo>
                    <a:pt x="886180" y="870648"/>
                  </a:lnTo>
                  <a:lnTo>
                    <a:pt x="903820" y="829119"/>
                  </a:lnTo>
                  <a:lnTo>
                    <a:pt x="916800" y="785418"/>
                  </a:lnTo>
                  <a:lnTo>
                    <a:pt x="924814" y="739851"/>
                  </a:lnTo>
                  <a:lnTo>
                    <a:pt x="927557" y="692734"/>
                  </a:lnTo>
                  <a:close/>
                </a:path>
                <a:path w="1092200" h="1334770">
                  <a:moveTo>
                    <a:pt x="1092200" y="400367"/>
                  </a:moveTo>
                  <a:lnTo>
                    <a:pt x="1088047" y="391972"/>
                  </a:lnTo>
                  <a:lnTo>
                    <a:pt x="1076223" y="402120"/>
                  </a:lnTo>
                  <a:lnTo>
                    <a:pt x="1054265" y="425767"/>
                  </a:lnTo>
                  <a:lnTo>
                    <a:pt x="1022159" y="422389"/>
                  </a:lnTo>
                  <a:lnTo>
                    <a:pt x="986688" y="417322"/>
                  </a:lnTo>
                  <a:lnTo>
                    <a:pt x="1008735" y="458838"/>
                  </a:lnTo>
                  <a:lnTo>
                    <a:pt x="1027417" y="502234"/>
                  </a:lnTo>
                  <a:lnTo>
                    <a:pt x="1042441" y="547420"/>
                  </a:lnTo>
                  <a:lnTo>
                    <a:pt x="1053515" y="594296"/>
                  </a:lnTo>
                  <a:lnTo>
                    <a:pt x="1060361" y="642759"/>
                  </a:lnTo>
                  <a:lnTo>
                    <a:pt x="1062710" y="692734"/>
                  </a:lnTo>
                  <a:lnTo>
                    <a:pt x="1060488" y="741756"/>
                  </a:lnTo>
                  <a:lnTo>
                    <a:pt x="1053960" y="789584"/>
                  </a:lnTo>
                  <a:lnTo>
                    <a:pt x="1043317" y="836028"/>
                  </a:lnTo>
                  <a:lnTo>
                    <a:pt x="1028750" y="880884"/>
                  </a:lnTo>
                  <a:lnTo>
                    <a:pt x="1010450" y="923963"/>
                  </a:lnTo>
                  <a:lnTo>
                    <a:pt x="988631" y="965060"/>
                  </a:lnTo>
                  <a:lnTo>
                    <a:pt x="963460" y="1003998"/>
                  </a:lnTo>
                  <a:lnTo>
                    <a:pt x="935164" y="1040561"/>
                  </a:lnTo>
                  <a:lnTo>
                    <a:pt x="903909" y="1074572"/>
                  </a:lnTo>
                  <a:lnTo>
                    <a:pt x="869899" y="1105827"/>
                  </a:lnTo>
                  <a:lnTo>
                    <a:pt x="833335" y="1134135"/>
                  </a:lnTo>
                  <a:lnTo>
                    <a:pt x="794410" y="1159306"/>
                  </a:lnTo>
                  <a:lnTo>
                    <a:pt x="753313" y="1181125"/>
                  </a:lnTo>
                  <a:lnTo>
                    <a:pt x="710247" y="1199426"/>
                  </a:lnTo>
                  <a:lnTo>
                    <a:pt x="665403" y="1213993"/>
                  </a:lnTo>
                  <a:lnTo>
                    <a:pt x="618959" y="1224648"/>
                  </a:lnTo>
                  <a:lnTo>
                    <a:pt x="571144" y="1231176"/>
                  </a:lnTo>
                  <a:lnTo>
                    <a:pt x="522122" y="1233398"/>
                  </a:lnTo>
                  <a:lnTo>
                    <a:pt x="473100" y="1231176"/>
                  </a:lnTo>
                  <a:lnTo>
                    <a:pt x="425272" y="1224648"/>
                  </a:lnTo>
                  <a:lnTo>
                    <a:pt x="378828" y="1213993"/>
                  </a:lnTo>
                  <a:lnTo>
                    <a:pt x="333984" y="1199426"/>
                  </a:lnTo>
                  <a:lnTo>
                    <a:pt x="290906" y="1181125"/>
                  </a:lnTo>
                  <a:lnTo>
                    <a:pt x="249809" y="1159306"/>
                  </a:lnTo>
                  <a:lnTo>
                    <a:pt x="210883" y="1134135"/>
                  </a:lnTo>
                  <a:lnTo>
                    <a:pt x="174320" y="1105827"/>
                  </a:lnTo>
                  <a:lnTo>
                    <a:pt x="140309" y="1074572"/>
                  </a:lnTo>
                  <a:lnTo>
                    <a:pt x="109054" y="1040561"/>
                  </a:lnTo>
                  <a:lnTo>
                    <a:pt x="80746" y="1003998"/>
                  </a:lnTo>
                  <a:lnTo>
                    <a:pt x="55587" y="965060"/>
                  </a:lnTo>
                  <a:lnTo>
                    <a:pt x="33756" y="923963"/>
                  </a:lnTo>
                  <a:lnTo>
                    <a:pt x="15468" y="880884"/>
                  </a:lnTo>
                  <a:lnTo>
                    <a:pt x="901" y="836028"/>
                  </a:lnTo>
                  <a:lnTo>
                    <a:pt x="0" y="832129"/>
                  </a:lnTo>
                  <a:lnTo>
                    <a:pt x="0" y="1065961"/>
                  </a:lnTo>
                  <a:lnTo>
                    <a:pt x="37528" y="1114044"/>
                  </a:lnTo>
                  <a:lnTo>
                    <a:pt x="68084" y="1146797"/>
                  </a:lnTo>
                  <a:lnTo>
                    <a:pt x="100838" y="1177366"/>
                  </a:lnTo>
                  <a:lnTo>
                    <a:pt x="135674" y="1205598"/>
                  </a:lnTo>
                  <a:lnTo>
                    <a:pt x="172453" y="1231392"/>
                  </a:lnTo>
                  <a:lnTo>
                    <a:pt x="211074" y="1254607"/>
                  </a:lnTo>
                  <a:lnTo>
                    <a:pt x="251383" y="1275130"/>
                  </a:lnTo>
                  <a:lnTo>
                    <a:pt x="293281" y="1292834"/>
                  </a:lnTo>
                  <a:lnTo>
                    <a:pt x="336626" y="1307604"/>
                  </a:lnTo>
                  <a:lnTo>
                    <a:pt x="381317" y="1319301"/>
                  </a:lnTo>
                  <a:lnTo>
                    <a:pt x="427202" y="1327810"/>
                  </a:lnTo>
                  <a:lnTo>
                    <a:pt x="474179" y="1333004"/>
                  </a:lnTo>
                  <a:lnTo>
                    <a:pt x="522122" y="1334770"/>
                  </a:lnTo>
                  <a:lnTo>
                    <a:pt x="570064" y="1333004"/>
                  </a:lnTo>
                  <a:lnTo>
                    <a:pt x="617029" y="1327810"/>
                  </a:lnTo>
                  <a:lnTo>
                    <a:pt x="662927" y="1319301"/>
                  </a:lnTo>
                  <a:lnTo>
                    <a:pt x="707605" y="1307604"/>
                  </a:lnTo>
                  <a:lnTo>
                    <a:pt x="750951" y="1292834"/>
                  </a:lnTo>
                  <a:lnTo>
                    <a:pt x="792848" y="1275130"/>
                  </a:lnTo>
                  <a:lnTo>
                    <a:pt x="833158" y="1254607"/>
                  </a:lnTo>
                  <a:lnTo>
                    <a:pt x="868426" y="1233398"/>
                  </a:lnTo>
                  <a:lnTo>
                    <a:pt x="871766" y="1231392"/>
                  </a:lnTo>
                  <a:lnTo>
                    <a:pt x="908545" y="1205598"/>
                  </a:lnTo>
                  <a:lnTo>
                    <a:pt x="943381" y="1177366"/>
                  </a:lnTo>
                  <a:lnTo>
                    <a:pt x="976134" y="1146797"/>
                  </a:lnTo>
                  <a:lnTo>
                    <a:pt x="1006690" y="1114044"/>
                  </a:lnTo>
                  <a:lnTo>
                    <a:pt x="1034923" y="1079207"/>
                  </a:lnTo>
                  <a:lnTo>
                    <a:pt x="1060704" y="1042428"/>
                  </a:lnTo>
                  <a:lnTo>
                    <a:pt x="1083919" y="1003808"/>
                  </a:lnTo>
                  <a:lnTo>
                    <a:pt x="1092200" y="987539"/>
                  </a:lnTo>
                  <a:lnTo>
                    <a:pt x="1092200" y="425767"/>
                  </a:lnTo>
                  <a:lnTo>
                    <a:pt x="1092200" y="400367"/>
                  </a:lnTo>
                  <a:close/>
                </a:path>
                <a:path w="1092200" h="1334770">
                  <a:moveTo>
                    <a:pt x="1092200" y="155333"/>
                  </a:moveTo>
                  <a:lnTo>
                    <a:pt x="1062710" y="152057"/>
                  </a:lnTo>
                  <a:lnTo>
                    <a:pt x="1045819" y="0"/>
                  </a:lnTo>
                  <a:lnTo>
                    <a:pt x="859980" y="185851"/>
                  </a:lnTo>
                  <a:lnTo>
                    <a:pt x="870115" y="273710"/>
                  </a:lnTo>
                  <a:lnTo>
                    <a:pt x="599808" y="544042"/>
                  </a:lnTo>
                  <a:lnTo>
                    <a:pt x="581456" y="535876"/>
                  </a:lnTo>
                  <a:lnTo>
                    <a:pt x="562025" y="529463"/>
                  </a:lnTo>
                  <a:lnTo>
                    <a:pt x="541629" y="525272"/>
                  </a:lnTo>
                  <a:lnTo>
                    <a:pt x="520433" y="523760"/>
                  </a:lnTo>
                  <a:lnTo>
                    <a:pt x="475653" y="529831"/>
                  </a:lnTo>
                  <a:lnTo>
                    <a:pt x="435330" y="546912"/>
                  </a:lnTo>
                  <a:lnTo>
                    <a:pt x="401116" y="573392"/>
                  </a:lnTo>
                  <a:lnTo>
                    <a:pt x="374637" y="607618"/>
                  </a:lnTo>
                  <a:lnTo>
                    <a:pt x="357555" y="647941"/>
                  </a:lnTo>
                  <a:lnTo>
                    <a:pt x="351485" y="692734"/>
                  </a:lnTo>
                  <a:lnTo>
                    <a:pt x="357555" y="737514"/>
                  </a:lnTo>
                  <a:lnTo>
                    <a:pt x="374637" y="777836"/>
                  </a:lnTo>
                  <a:lnTo>
                    <a:pt x="401116" y="812050"/>
                  </a:lnTo>
                  <a:lnTo>
                    <a:pt x="435330" y="838530"/>
                  </a:lnTo>
                  <a:lnTo>
                    <a:pt x="475653" y="855624"/>
                  </a:lnTo>
                  <a:lnTo>
                    <a:pt x="520433" y="861682"/>
                  </a:lnTo>
                  <a:lnTo>
                    <a:pt x="565200" y="855624"/>
                  </a:lnTo>
                  <a:lnTo>
                    <a:pt x="605510" y="838530"/>
                  </a:lnTo>
                  <a:lnTo>
                    <a:pt x="639724" y="812050"/>
                  </a:lnTo>
                  <a:lnTo>
                    <a:pt x="666191" y="777836"/>
                  </a:lnTo>
                  <a:lnTo>
                    <a:pt x="683285" y="737514"/>
                  </a:lnTo>
                  <a:lnTo>
                    <a:pt x="689343" y="692734"/>
                  </a:lnTo>
                  <a:lnTo>
                    <a:pt x="688098" y="671791"/>
                  </a:lnTo>
                  <a:lnTo>
                    <a:pt x="684491" y="651967"/>
                  </a:lnTo>
                  <a:lnTo>
                    <a:pt x="678649" y="633082"/>
                  </a:lnTo>
                  <a:lnTo>
                    <a:pt x="670763" y="614997"/>
                  </a:lnTo>
                  <a:lnTo>
                    <a:pt x="741718" y="544042"/>
                  </a:lnTo>
                  <a:lnTo>
                    <a:pt x="941070" y="344665"/>
                  </a:lnTo>
                  <a:lnTo>
                    <a:pt x="1028915" y="354812"/>
                  </a:lnTo>
                  <a:lnTo>
                    <a:pt x="1039063" y="344665"/>
                  </a:lnTo>
                  <a:lnTo>
                    <a:pt x="1092200" y="291515"/>
                  </a:lnTo>
                  <a:lnTo>
                    <a:pt x="1092200" y="155333"/>
                  </a:lnTo>
                  <a:close/>
                </a:path>
              </a:pathLst>
            </a:custGeom>
            <a:solidFill>
              <a:srgbClr val="FF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2829" y="4118609"/>
              <a:ext cx="1092200" cy="1638300"/>
            </a:xfrm>
            <a:custGeom>
              <a:avLst/>
              <a:gdLst/>
              <a:ahLst/>
              <a:cxnLst/>
              <a:rect l="l" t="t" r="r" b="b"/>
              <a:pathLst>
                <a:path w="1092200" h="1638300">
                  <a:moveTo>
                    <a:pt x="0" y="1638300"/>
                  </a:moveTo>
                  <a:lnTo>
                    <a:pt x="1092200" y="1638300"/>
                  </a:lnTo>
                  <a:lnTo>
                    <a:pt x="1092200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4202" y="4621529"/>
            <a:ext cx="10526395" cy="18402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284980" marR="2444750">
              <a:lnSpc>
                <a:spcPct val="85500"/>
              </a:lnSpc>
              <a:spcBef>
                <a:spcPts val="340"/>
              </a:spcBef>
            </a:pPr>
            <a:r>
              <a:rPr sz="1400" b="1" spc="-5" dirty="0">
                <a:latin typeface="Georgia"/>
                <a:cs typeface="Georgia"/>
              </a:rPr>
              <a:t>Clasificación Funcional </a:t>
            </a:r>
            <a:r>
              <a:rPr sz="1400" b="1" dirty="0">
                <a:latin typeface="Georgia"/>
                <a:cs typeface="Georgia"/>
              </a:rPr>
              <a:t>y </a:t>
            </a:r>
            <a:r>
              <a:rPr sz="1400" b="1" spc="-5" dirty="0">
                <a:latin typeface="Georgia"/>
                <a:cs typeface="Georgia"/>
              </a:rPr>
              <a:t>Programática:  </a:t>
            </a:r>
            <a:r>
              <a:rPr sz="1400" spc="-5" dirty="0">
                <a:latin typeface="Georgia"/>
                <a:cs typeface="Georgia"/>
              </a:rPr>
              <a:t>Responde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la pregunta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para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qué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se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gasta </a:t>
            </a:r>
            <a:r>
              <a:rPr sz="1400" dirty="0">
                <a:latin typeface="Georgia"/>
                <a:cs typeface="Georgia"/>
              </a:rPr>
              <a:t>e  </a:t>
            </a:r>
            <a:r>
              <a:rPr sz="1400" spc="-5" dirty="0">
                <a:latin typeface="Georgia"/>
                <a:cs typeface="Georgia"/>
              </a:rPr>
              <a:t>identifica las funciones, </a:t>
            </a:r>
            <a:r>
              <a:rPr sz="1400" dirty="0">
                <a:latin typeface="Georgia"/>
                <a:cs typeface="Georgia"/>
              </a:rPr>
              <a:t>u </a:t>
            </a:r>
            <a:r>
              <a:rPr sz="1400" spc="-5" dirty="0">
                <a:latin typeface="Georgia"/>
                <a:cs typeface="Georgia"/>
              </a:rPr>
              <a:t>objetivos que persigue  el ejecutor de gasto por </a:t>
            </a:r>
            <a:r>
              <a:rPr sz="1400" dirty="0">
                <a:latin typeface="Georgia"/>
                <a:cs typeface="Georgia"/>
              </a:rPr>
              <a:t>medio </a:t>
            </a:r>
            <a:r>
              <a:rPr sz="1400" spc="-5" dirty="0">
                <a:latin typeface="Georgia"/>
                <a:cs typeface="Georgia"/>
              </a:rPr>
              <a:t>de distintos tipos  de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erogaciones.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 marL="15240" marR="5080" indent="12700">
              <a:lnSpc>
                <a:spcPct val="100000"/>
              </a:lnSpc>
              <a:spcBef>
                <a:spcPts val="1025"/>
              </a:spcBef>
            </a:pP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Conforme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al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art.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4 de la LFPRH, </a:t>
            </a: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el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gasto público comprende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las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erogaciones </a:t>
            </a: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por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concepto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gasto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corriente, incluyendo los pagos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Georgia"/>
                <a:cs typeface="Georgia"/>
              </a:rPr>
              <a:t>pasivo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de la deuda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pública; inversión  física, inversión financiera,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así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como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de responsabilidad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patrimonial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que </a:t>
            </a:r>
            <a:r>
              <a:rPr sz="1100" spc="-5" dirty="0">
                <a:solidFill>
                  <a:srgbClr val="404040"/>
                </a:solidFill>
                <a:latin typeface="Georgia"/>
                <a:cs typeface="Georgia"/>
              </a:rPr>
              <a:t>realizan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los ejecutores de</a:t>
            </a:r>
            <a:r>
              <a:rPr sz="1100" spc="-13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404040"/>
                </a:solidFill>
                <a:latin typeface="Georgia"/>
                <a:cs typeface="Georgia"/>
              </a:rPr>
              <a:t>gasto.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spc="-5" dirty="0">
                <a:latin typeface="Georgia"/>
                <a:cs typeface="Georgia"/>
              </a:rPr>
              <a:t>Para mayor referencia </a:t>
            </a:r>
            <a:r>
              <a:rPr sz="1000" dirty="0">
                <a:latin typeface="Georgia"/>
                <a:cs typeface="Georgia"/>
              </a:rPr>
              <a:t>de </a:t>
            </a:r>
            <a:r>
              <a:rPr sz="1000" spc="-5" dirty="0">
                <a:latin typeface="Georgia"/>
                <a:cs typeface="Georgia"/>
              </a:rPr>
              <a:t>las clasificaciones del </a:t>
            </a:r>
            <a:r>
              <a:rPr sz="1000" dirty="0">
                <a:latin typeface="Georgia"/>
                <a:cs typeface="Georgia"/>
              </a:rPr>
              <a:t>PEF, </a:t>
            </a:r>
            <a:r>
              <a:rPr sz="1000" spc="-5" dirty="0">
                <a:latin typeface="Georgia"/>
                <a:cs typeface="Georgia"/>
              </a:rPr>
              <a:t>ver: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https://www.pef.hacienda.gob.mx/es/PEF/Analiticos_Presupuestarios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850" y="1025525"/>
            <a:ext cx="11021060" cy="132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65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Clasificaciones del</a:t>
            </a:r>
            <a:r>
              <a:rPr sz="1800" b="1" spc="3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presupuesto</a:t>
            </a:r>
            <a:endParaRPr sz="1800">
              <a:latin typeface="Georgia"/>
              <a:cs typeface="Georgia"/>
            </a:endParaRPr>
          </a:p>
          <a:p>
            <a:pPr marL="12700" marR="5080" indent="12700" algn="just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Presupuesto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Egresos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de la Federación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(PEF)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y los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Presupuestos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Georgia"/>
                <a:cs typeface="Georgia"/>
              </a:rPr>
              <a:t>las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Entidades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Federativas, pueden 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visualizarse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diferentes maneras,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a través de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“clasificaciones </a:t>
            </a:r>
            <a:r>
              <a:rPr sz="1800" spc="5" dirty="0">
                <a:solidFill>
                  <a:srgbClr val="404040"/>
                </a:solidFill>
                <a:latin typeface="Georgia"/>
                <a:cs typeface="Georgia"/>
              </a:rPr>
              <a:t>del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presupuesto”,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incluyendo la </a:t>
            </a:r>
            <a:r>
              <a:rPr sz="1800" spc="-10" dirty="0">
                <a:solidFill>
                  <a:srgbClr val="404040"/>
                </a:solidFill>
                <a:latin typeface="Georgia"/>
                <a:cs typeface="Georgia"/>
              </a:rPr>
              <a:t>distribución  </a:t>
            </a:r>
            <a:r>
              <a:rPr sz="1800" spc="-5" dirty="0">
                <a:solidFill>
                  <a:srgbClr val="404040"/>
                </a:solidFill>
                <a:latin typeface="Georgia"/>
                <a:cs typeface="Georgia"/>
              </a:rPr>
              <a:t>geográfica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y de</a:t>
            </a:r>
            <a:r>
              <a:rPr sz="1800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04040"/>
                </a:solidFill>
                <a:latin typeface="Georgia"/>
                <a:cs typeface="Georgia"/>
              </a:rPr>
              <a:t>género: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02" y="6283642"/>
            <a:ext cx="10161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Georgia"/>
                <a:cs typeface="Georgia"/>
              </a:rPr>
              <a:t>Fuente: CONAC, </a:t>
            </a:r>
            <a:r>
              <a:rPr sz="1000" dirty="0">
                <a:latin typeface="Georgia"/>
                <a:cs typeface="Georgia"/>
              </a:rPr>
              <a:t>Acuerdo por </a:t>
            </a:r>
            <a:r>
              <a:rPr sz="1000" spc="-5" dirty="0">
                <a:latin typeface="Georgia"/>
                <a:cs typeface="Georgia"/>
              </a:rPr>
              <a:t>el </a:t>
            </a:r>
            <a:r>
              <a:rPr sz="1000" spc="5" dirty="0">
                <a:latin typeface="Georgia"/>
                <a:cs typeface="Georgia"/>
              </a:rPr>
              <a:t>que </a:t>
            </a:r>
            <a:r>
              <a:rPr sz="1000" dirty="0">
                <a:latin typeface="Georgia"/>
                <a:cs typeface="Georgia"/>
              </a:rPr>
              <a:t>se </a:t>
            </a:r>
            <a:r>
              <a:rPr sz="1000" spc="-5" dirty="0">
                <a:latin typeface="Georgia"/>
                <a:cs typeface="Georgia"/>
              </a:rPr>
              <a:t>expide la clasificación administrativa; </a:t>
            </a:r>
            <a:r>
              <a:rPr sz="1000" dirty="0">
                <a:latin typeface="Georgia"/>
                <a:cs typeface="Georgia"/>
              </a:rPr>
              <a:t>disponible </a:t>
            </a:r>
            <a:r>
              <a:rPr sz="1000" spc="-5" dirty="0">
                <a:latin typeface="Georgia"/>
                <a:cs typeface="Georgia"/>
              </a:rPr>
              <a:t>en:</a:t>
            </a:r>
            <a:r>
              <a:rPr sz="1000" spc="35" dirty="0">
                <a:latin typeface="Georgia"/>
                <a:cs typeface="Georgia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https://www.conac.gob.mx/work/models/CONAC/normatividad/NOR_01_02_002.pdf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850" y="967104"/>
            <a:ext cx="11019155" cy="133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71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Clasificación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Administrativa</a:t>
            </a:r>
            <a:endParaRPr sz="1800">
              <a:latin typeface="Georgia"/>
              <a:cs typeface="Georgia"/>
            </a:endParaRPr>
          </a:p>
          <a:p>
            <a:pPr marL="12700" marR="5080" indent="12700" algn="just">
              <a:lnSpc>
                <a:spcPct val="100000"/>
              </a:lnSpc>
              <a:spcBef>
                <a:spcPts val="1665"/>
              </a:spcBef>
            </a:pPr>
            <a:r>
              <a:rPr sz="1800" spc="-5" dirty="0">
                <a:latin typeface="Georgia"/>
                <a:cs typeface="Georgia"/>
              </a:rPr>
              <a:t>Los gobiernos cumplen </a:t>
            </a:r>
            <a:r>
              <a:rPr sz="1800" dirty="0">
                <a:latin typeface="Georgia"/>
                <a:cs typeface="Georgia"/>
              </a:rPr>
              <a:t>sus </a:t>
            </a:r>
            <a:r>
              <a:rPr sz="1800" spc="-5" dirty="0">
                <a:latin typeface="Georgia"/>
                <a:cs typeface="Georgia"/>
              </a:rPr>
              <a:t>funciones mediante unidades institucionales que </a:t>
            </a:r>
            <a:r>
              <a:rPr sz="1800" dirty="0">
                <a:latin typeface="Georgia"/>
                <a:cs typeface="Georgia"/>
              </a:rPr>
              <a:t>se </a:t>
            </a:r>
            <a:r>
              <a:rPr sz="1800" spc="-5" dirty="0">
                <a:latin typeface="Georgia"/>
                <a:cs typeface="Georgia"/>
              </a:rPr>
              <a:t>identifican, clasifican,  codifican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5" dirty="0">
                <a:latin typeface="Georgia"/>
                <a:cs typeface="Georgia"/>
              </a:rPr>
              <a:t>agregan </a:t>
            </a:r>
            <a:r>
              <a:rPr sz="1800" dirty="0">
                <a:latin typeface="Georgia"/>
                <a:cs typeface="Georgia"/>
              </a:rPr>
              <a:t>conforme a su </a:t>
            </a:r>
            <a:r>
              <a:rPr sz="1800" spc="-5" dirty="0">
                <a:latin typeface="Georgia"/>
                <a:cs typeface="Georgia"/>
              </a:rPr>
              <a:t>tipología económica, </a:t>
            </a:r>
            <a:r>
              <a:rPr sz="1800" dirty="0">
                <a:latin typeface="Georgia"/>
                <a:cs typeface="Georgia"/>
              </a:rPr>
              <a:t>para </a:t>
            </a:r>
            <a:r>
              <a:rPr sz="1800" spc="-5" dirty="0">
                <a:latin typeface="Georgia"/>
                <a:cs typeface="Georgia"/>
              </a:rPr>
              <a:t>facilitar </a:t>
            </a:r>
            <a:r>
              <a:rPr sz="1800" dirty="0">
                <a:latin typeface="Georgia"/>
                <a:cs typeface="Georgia"/>
              </a:rPr>
              <a:t>su </a:t>
            </a:r>
            <a:r>
              <a:rPr sz="1800" spc="-5" dirty="0">
                <a:latin typeface="Georgia"/>
                <a:cs typeface="Georgia"/>
              </a:rPr>
              <a:t>consolidación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10" dirty="0">
                <a:latin typeface="Georgia"/>
                <a:cs typeface="Georgia"/>
              </a:rPr>
              <a:t>análisis </a:t>
            </a:r>
            <a:r>
              <a:rPr sz="1800" spc="-5" dirty="0">
                <a:latin typeface="Georgia"/>
                <a:cs typeface="Georgia"/>
              </a:rPr>
              <a:t>económico </a:t>
            </a:r>
            <a:r>
              <a:rPr sz="1800" dirty="0">
                <a:latin typeface="Georgia"/>
                <a:cs typeface="Georgia"/>
              </a:rPr>
              <a:t>y  </a:t>
            </a:r>
            <a:r>
              <a:rPr sz="1800" spc="-5" dirty="0">
                <a:latin typeface="Georgia"/>
                <a:cs typeface="Georgia"/>
              </a:rPr>
              <a:t>fiscal.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9290" y="2399029"/>
            <a:ext cx="3515360" cy="1097280"/>
          </a:xfrm>
          <a:custGeom>
            <a:avLst/>
            <a:gdLst/>
            <a:ahLst/>
            <a:cxnLst/>
            <a:rect l="l" t="t" r="r" b="b"/>
            <a:pathLst>
              <a:path w="3515360" h="1097279">
                <a:moveTo>
                  <a:pt x="0" y="1097280"/>
                </a:moveTo>
                <a:lnTo>
                  <a:pt x="3515360" y="1097280"/>
                </a:lnTo>
                <a:lnTo>
                  <a:pt x="3515360" y="0"/>
                </a:lnTo>
                <a:lnTo>
                  <a:pt x="0" y="0"/>
                </a:lnTo>
                <a:lnTo>
                  <a:pt x="0" y="109728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9158" y="2564129"/>
            <a:ext cx="2673350" cy="7315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85500"/>
              </a:lnSpc>
              <a:spcBef>
                <a:spcPts val="325"/>
              </a:spcBef>
            </a:pPr>
            <a:r>
              <a:rPr sz="1300" spc="-5" dirty="0">
                <a:latin typeface="Georgia"/>
                <a:cs typeface="Georgia"/>
              </a:rPr>
              <a:t>Delimitar </a:t>
            </a:r>
            <a:r>
              <a:rPr sz="1300" dirty="0">
                <a:latin typeface="Georgia"/>
                <a:cs typeface="Georgia"/>
              </a:rPr>
              <a:t>con </a:t>
            </a:r>
            <a:r>
              <a:rPr sz="1300" spc="-5" dirty="0">
                <a:latin typeface="Georgia"/>
                <a:cs typeface="Georgia"/>
              </a:rPr>
              <a:t>precisión el </a:t>
            </a:r>
            <a:r>
              <a:rPr sz="1300" b="1" spc="-5" dirty="0">
                <a:latin typeface="Georgia"/>
                <a:cs typeface="Georgia"/>
              </a:rPr>
              <a:t>Sector  </a:t>
            </a:r>
            <a:r>
              <a:rPr sz="1300" b="1" dirty="0">
                <a:latin typeface="Georgia"/>
                <a:cs typeface="Georgia"/>
              </a:rPr>
              <a:t>Público </a:t>
            </a:r>
            <a:r>
              <a:rPr sz="1300" spc="-5" dirty="0">
                <a:latin typeface="Georgia"/>
                <a:cs typeface="Georgia"/>
              </a:rPr>
              <a:t>de cada orden de </a:t>
            </a:r>
            <a:r>
              <a:rPr sz="1300" spc="-10" dirty="0">
                <a:latin typeface="Georgia"/>
                <a:cs typeface="Georgia"/>
              </a:rPr>
              <a:t>gobierno,  </a:t>
            </a:r>
            <a:r>
              <a:rPr sz="1300" spc="-5" dirty="0">
                <a:latin typeface="Georgia"/>
                <a:cs typeface="Georgia"/>
              </a:rPr>
              <a:t>universo </a:t>
            </a:r>
            <a:r>
              <a:rPr sz="1300" dirty="0">
                <a:latin typeface="Georgia"/>
                <a:cs typeface="Georgia"/>
              </a:rPr>
              <a:t>a </a:t>
            </a:r>
            <a:r>
              <a:rPr sz="1300" spc="-5" dirty="0">
                <a:latin typeface="Georgia"/>
                <a:cs typeface="Georgia"/>
              </a:rPr>
              <a:t>través </a:t>
            </a:r>
            <a:r>
              <a:rPr sz="1300" spc="-10" dirty="0">
                <a:latin typeface="Georgia"/>
                <a:cs typeface="Georgia"/>
              </a:rPr>
              <a:t>del </a:t>
            </a:r>
            <a:r>
              <a:rPr sz="1300" spc="-5" dirty="0">
                <a:latin typeface="Georgia"/>
                <a:cs typeface="Georgia"/>
              </a:rPr>
              <a:t>cual se podrán  </a:t>
            </a:r>
            <a:r>
              <a:rPr sz="1300" dirty="0">
                <a:latin typeface="Georgia"/>
                <a:cs typeface="Georgia"/>
              </a:rPr>
              <a:t>aplicar </a:t>
            </a:r>
            <a:r>
              <a:rPr sz="1300" spc="-5" dirty="0">
                <a:latin typeface="Georgia"/>
                <a:cs typeface="Georgia"/>
              </a:rPr>
              <a:t>políticas</a:t>
            </a:r>
            <a:r>
              <a:rPr sz="1300" spc="-50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públicas.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5619" y="2232660"/>
            <a:ext cx="782320" cy="1165860"/>
            <a:chOff x="515619" y="2232660"/>
            <a:chExt cx="782320" cy="1165860"/>
          </a:xfrm>
        </p:grpSpPr>
        <p:sp>
          <p:nvSpPr>
            <p:cNvPr id="7" name="object 7"/>
            <p:cNvSpPr/>
            <p:nvPr/>
          </p:nvSpPr>
          <p:spPr>
            <a:xfrm>
              <a:off x="521969" y="2364686"/>
              <a:ext cx="769620" cy="903605"/>
            </a:xfrm>
            <a:custGeom>
              <a:avLst/>
              <a:gdLst/>
              <a:ahLst/>
              <a:cxnLst/>
              <a:rect l="l" t="t" r="r" b="b"/>
              <a:pathLst>
                <a:path w="769619" h="903604">
                  <a:moveTo>
                    <a:pt x="385947" y="0"/>
                  </a:moveTo>
                  <a:lnTo>
                    <a:pt x="336327" y="2650"/>
                  </a:lnTo>
                  <a:lnTo>
                    <a:pt x="288601" y="10417"/>
                  </a:lnTo>
                  <a:lnTo>
                    <a:pt x="242687" y="23026"/>
                  </a:lnTo>
                  <a:lnTo>
                    <a:pt x="198860" y="40201"/>
                  </a:lnTo>
                  <a:lnTo>
                    <a:pt x="157300" y="61731"/>
                  </a:lnTo>
                  <a:lnTo>
                    <a:pt x="118495" y="87212"/>
                  </a:lnTo>
                  <a:lnTo>
                    <a:pt x="82606" y="116429"/>
                  </a:lnTo>
                  <a:lnTo>
                    <a:pt x="49906" y="149107"/>
                  </a:lnTo>
                  <a:lnTo>
                    <a:pt x="20672" y="184969"/>
                  </a:lnTo>
                  <a:lnTo>
                    <a:pt x="0" y="216404"/>
                  </a:lnTo>
                  <a:lnTo>
                    <a:pt x="0" y="686913"/>
                  </a:lnTo>
                  <a:lnTo>
                    <a:pt x="49953" y="754268"/>
                  </a:lnTo>
                  <a:lnTo>
                    <a:pt x="82669" y="786949"/>
                  </a:lnTo>
                  <a:lnTo>
                    <a:pt x="118576" y="816168"/>
                  </a:lnTo>
                  <a:lnTo>
                    <a:pt x="157398" y="841647"/>
                  </a:lnTo>
                  <a:lnTo>
                    <a:pt x="198861" y="863111"/>
                  </a:lnTo>
                  <a:lnTo>
                    <a:pt x="242687" y="880286"/>
                  </a:lnTo>
                  <a:lnTo>
                    <a:pt x="288601" y="892894"/>
                  </a:lnTo>
                  <a:lnTo>
                    <a:pt x="336327" y="900661"/>
                  </a:lnTo>
                  <a:lnTo>
                    <a:pt x="385590" y="903311"/>
                  </a:lnTo>
                  <a:lnTo>
                    <a:pt x="434856" y="900661"/>
                  </a:lnTo>
                  <a:lnTo>
                    <a:pt x="482585" y="892894"/>
                  </a:lnTo>
                  <a:lnTo>
                    <a:pt x="528500" y="880286"/>
                  </a:lnTo>
                  <a:lnTo>
                    <a:pt x="572325" y="863111"/>
                  </a:lnTo>
                  <a:lnTo>
                    <a:pt x="613786" y="841647"/>
                  </a:lnTo>
                  <a:lnTo>
                    <a:pt x="652605" y="816168"/>
                  </a:lnTo>
                  <a:lnTo>
                    <a:pt x="688509" y="786950"/>
                  </a:lnTo>
                  <a:lnTo>
                    <a:pt x="721221" y="754268"/>
                  </a:lnTo>
                  <a:lnTo>
                    <a:pt x="750466" y="718398"/>
                  </a:lnTo>
                  <a:lnTo>
                    <a:pt x="769619" y="689269"/>
                  </a:lnTo>
                  <a:lnTo>
                    <a:pt x="769619" y="643372"/>
                  </a:lnTo>
                  <a:lnTo>
                    <a:pt x="366412" y="643372"/>
                  </a:lnTo>
                  <a:lnTo>
                    <a:pt x="366412" y="352008"/>
                  </a:lnTo>
                  <a:lnTo>
                    <a:pt x="277867" y="352008"/>
                  </a:lnTo>
                  <a:lnTo>
                    <a:pt x="277867" y="297126"/>
                  </a:lnTo>
                  <a:lnTo>
                    <a:pt x="284456" y="295223"/>
                  </a:lnTo>
                  <a:lnTo>
                    <a:pt x="290450" y="293379"/>
                  </a:lnTo>
                  <a:lnTo>
                    <a:pt x="295842" y="291596"/>
                  </a:lnTo>
                  <a:lnTo>
                    <a:pt x="311866" y="286066"/>
                  </a:lnTo>
                  <a:lnTo>
                    <a:pt x="322401" y="281785"/>
                  </a:lnTo>
                  <a:lnTo>
                    <a:pt x="332948" y="277266"/>
                  </a:lnTo>
                  <a:lnTo>
                    <a:pt x="343484" y="272984"/>
                  </a:lnTo>
                  <a:lnTo>
                    <a:pt x="363823" y="262460"/>
                  </a:lnTo>
                  <a:lnTo>
                    <a:pt x="368900" y="259725"/>
                  </a:lnTo>
                  <a:lnTo>
                    <a:pt x="373923" y="256811"/>
                  </a:lnTo>
                  <a:lnTo>
                    <a:pt x="379483" y="253897"/>
                  </a:lnTo>
                  <a:lnTo>
                    <a:pt x="384947" y="250746"/>
                  </a:lnTo>
                  <a:lnTo>
                    <a:pt x="390316" y="247297"/>
                  </a:lnTo>
                  <a:lnTo>
                    <a:pt x="395691" y="243789"/>
                  </a:lnTo>
                  <a:lnTo>
                    <a:pt x="401161" y="240638"/>
                  </a:lnTo>
                  <a:lnTo>
                    <a:pt x="406744" y="237784"/>
                  </a:lnTo>
                  <a:lnTo>
                    <a:pt x="769619" y="237784"/>
                  </a:lnTo>
                  <a:lnTo>
                    <a:pt x="769619" y="213900"/>
                  </a:lnTo>
                  <a:lnTo>
                    <a:pt x="721330" y="149049"/>
                  </a:lnTo>
                  <a:lnTo>
                    <a:pt x="688622" y="116366"/>
                  </a:lnTo>
                  <a:lnTo>
                    <a:pt x="652720" y="87147"/>
                  </a:lnTo>
                  <a:lnTo>
                    <a:pt x="614024" y="61731"/>
                  </a:lnTo>
                  <a:lnTo>
                    <a:pt x="572587" y="40261"/>
                  </a:lnTo>
                  <a:lnTo>
                    <a:pt x="528785" y="23078"/>
                  </a:lnTo>
                  <a:lnTo>
                    <a:pt x="482894" y="10456"/>
                  </a:lnTo>
                  <a:lnTo>
                    <a:pt x="435190" y="2671"/>
                  </a:lnTo>
                  <a:lnTo>
                    <a:pt x="385947" y="0"/>
                  </a:lnTo>
                  <a:close/>
                </a:path>
                <a:path w="769619" h="903604">
                  <a:moveTo>
                    <a:pt x="769619" y="237784"/>
                  </a:moveTo>
                  <a:lnTo>
                    <a:pt x="435195" y="237784"/>
                  </a:lnTo>
                  <a:lnTo>
                    <a:pt x="435195" y="643372"/>
                  </a:lnTo>
                  <a:lnTo>
                    <a:pt x="769619" y="643372"/>
                  </a:lnTo>
                  <a:lnTo>
                    <a:pt x="769619" y="237784"/>
                  </a:lnTo>
                  <a:close/>
                </a:path>
                <a:path w="769619" h="903604">
                  <a:moveTo>
                    <a:pt x="366412" y="315261"/>
                  </a:moveTo>
                  <a:lnTo>
                    <a:pt x="328068" y="336608"/>
                  </a:lnTo>
                  <a:lnTo>
                    <a:pt x="285044" y="350213"/>
                  </a:lnTo>
                  <a:lnTo>
                    <a:pt x="277867" y="352008"/>
                  </a:lnTo>
                  <a:lnTo>
                    <a:pt x="366412" y="352008"/>
                  </a:lnTo>
                  <a:lnTo>
                    <a:pt x="366412" y="315261"/>
                  </a:lnTo>
                  <a:close/>
                </a:path>
              </a:pathLst>
            </a:custGeom>
            <a:solidFill>
              <a:srgbClr val="F6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1969" y="2239010"/>
              <a:ext cx="769620" cy="1153160"/>
            </a:xfrm>
            <a:custGeom>
              <a:avLst/>
              <a:gdLst/>
              <a:ahLst/>
              <a:cxnLst/>
              <a:rect l="l" t="t" r="r" b="b"/>
              <a:pathLst>
                <a:path w="769619" h="1153160">
                  <a:moveTo>
                    <a:pt x="0" y="1153160"/>
                  </a:moveTo>
                  <a:lnTo>
                    <a:pt x="769620" y="115316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1531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466590" y="2399029"/>
            <a:ext cx="3515360" cy="1097280"/>
          </a:xfrm>
          <a:custGeom>
            <a:avLst/>
            <a:gdLst/>
            <a:ahLst/>
            <a:cxnLst/>
            <a:rect l="l" t="t" r="r" b="b"/>
            <a:pathLst>
              <a:path w="3515359" h="1097279">
                <a:moveTo>
                  <a:pt x="0" y="1097280"/>
                </a:moveTo>
                <a:lnTo>
                  <a:pt x="3515360" y="1097280"/>
                </a:lnTo>
                <a:lnTo>
                  <a:pt x="3515360" y="0"/>
                </a:lnTo>
                <a:lnTo>
                  <a:pt x="0" y="0"/>
                </a:lnTo>
                <a:lnTo>
                  <a:pt x="0" y="109728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98109" y="2414206"/>
            <a:ext cx="2702560" cy="10312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85400"/>
              </a:lnSpc>
              <a:spcBef>
                <a:spcPts val="330"/>
              </a:spcBef>
            </a:pPr>
            <a:r>
              <a:rPr sz="1250" spc="-5" dirty="0">
                <a:latin typeface="Georgia"/>
                <a:cs typeface="Georgia"/>
              </a:rPr>
              <a:t>Distinguir </a:t>
            </a:r>
            <a:r>
              <a:rPr sz="1250" dirty="0">
                <a:latin typeface="Georgia"/>
                <a:cs typeface="Georgia"/>
              </a:rPr>
              <a:t>los </a:t>
            </a:r>
            <a:r>
              <a:rPr sz="1250" spc="-5" dirty="0">
                <a:latin typeface="Georgia"/>
                <a:cs typeface="Georgia"/>
              </a:rPr>
              <a:t>diferentes sectores,  </a:t>
            </a:r>
            <a:r>
              <a:rPr sz="1250" dirty="0">
                <a:latin typeface="Georgia"/>
                <a:cs typeface="Georgia"/>
              </a:rPr>
              <a:t>subsectores y </a:t>
            </a:r>
            <a:r>
              <a:rPr sz="1250" spc="-5" dirty="0">
                <a:latin typeface="Georgia"/>
                <a:cs typeface="Georgia"/>
              </a:rPr>
              <a:t>unidades institucionales  </a:t>
            </a:r>
            <a:r>
              <a:rPr sz="1250" spc="5" dirty="0">
                <a:latin typeface="Georgia"/>
                <a:cs typeface="Georgia"/>
              </a:rPr>
              <a:t>a </a:t>
            </a:r>
            <a:r>
              <a:rPr sz="1250" dirty="0">
                <a:latin typeface="Georgia"/>
                <a:cs typeface="Georgia"/>
              </a:rPr>
              <a:t>través de los cuales se realiza </a:t>
            </a:r>
            <a:r>
              <a:rPr sz="1250" spc="-5" dirty="0">
                <a:latin typeface="Georgia"/>
                <a:cs typeface="Georgia"/>
              </a:rPr>
              <a:t>la  </a:t>
            </a:r>
            <a:r>
              <a:rPr sz="1250" b="1" dirty="0">
                <a:latin typeface="Georgia"/>
                <a:cs typeface="Georgia"/>
              </a:rPr>
              <a:t>provisión </a:t>
            </a:r>
            <a:r>
              <a:rPr sz="1250" b="1" spc="5" dirty="0">
                <a:latin typeface="Georgia"/>
                <a:cs typeface="Georgia"/>
              </a:rPr>
              <a:t>de </a:t>
            </a:r>
            <a:r>
              <a:rPr sz="1250" b="1" dirty="0">
                <a:latin typeface="Georgia"/>
                <a:cs typeface="Georgia"/>
              </a:rPr>
              <a:t>bienes </a:t>
            </a:r>
            <a:r>
              <a:rPr sz="1250" b="1" spc="5" dirty="0">
                <a:latin typeface="Georgia"/>
                <a:cs typeface="Georgia"/>
              </a:rPr>
              <a:t>y </a:t>
            </a:r>
            <a:r>
              <a:rPr sz="1250" b="1" dirty="0">
                <a:latin typeface="Georgia"/>
                <a:cs typeface="Georgia"/>
              </a:rPr>
              <a:t>servicios </a:t>
            </a:r>
            <a:r>
              <a:rPr sz="1250" spc="5" dirty="0">
                <a:latin typeface="Georgia"/>
                <a:cs typeface="Georgia"/>
              </a:rPr>
              <a:t>a  </a:t>
            </a:r>
            <a:r>
              <a:rPr sz="1250" dirty="0">
                <a:latin typeface="Georgia"/>
                <a:cs typeface="Georgia"/>
              </a:rPr>
              <a:t>la comunidad y la </a:t>
            </a:r>
            <a:r>
              <a:rPr sz="1250" spc="-5" dirty="0">
                <a:latin typeface="Georgia"/>
                <a:cs typeface="Georgia"/>
              </a:rPr>
              <a:t>redistribución del  ingreso, </a:t>
            </a:r>
            <a:r>
              <a:rPr sz="1250" spc="5" dirty="0">
                <a:latin typeface="Georgia"/>
                <a:cs typeface="Georgia"/>
              </a:rPr>
              <a:t>así </a:t>
            </a:r>
            <a:r>
              <a:rPr sz="1250" dirty="0">
                <a:latin typeface="Georgia"/>
                <a:cs typeface="Georgia"/>
              </a:rPr>
              <a:t>como la </a:t>
            </a:r>
            <a:r>
              <a:rPr sz="1250" spc="-5" dirty="0">
                <a:latin typeface="Georgia"/>
                <a:cs typeface="Georgia"/>
              </a:rPr>
              <a:t>inversión</a:t>
            </a:r>
            <a:r>
              <a:rPr sz="1250" spc="-75" dirty="0">
                <a:latin typeface="Georgia"/>
                <a:cs typeface="Georgia"/>
              </a:rPr>
              <a:t> </a:t>
            </a:r>
            <a:r>
              <a:rPr sz="1250" spc="-5" dirty="0">
                <a:latin typeface="Georgia"/>
                <a:cs typeface="Georgia"/>
              </a:rPr>
              <a:t>pública.</a:t>
            </a:r>
            <a:endParaRPr sz="125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12920" y="2232660"/>
            <a:ext cx="782320" cy="1165860"/>
            <a:chOff x="4312920" y="2232660"/>
            <a:chExt cx="782320" cy="1165860"/>
          </a:xfrm>
        </p:grpSpPr>
        <p:sp>
          <p:nvSpPr>
            <p:cNvPr id="12" name="object 12"/>
            <p:cNvSpPr/>
            <p:nvPr/>
          </p:nvSpPr>
          <p:spPr>
            <a:xfrm>
              <a:off x="4319269" y="2364686"/>
              <a:ext cx="769620" cy="903605"/>
            </a:xfrm>
            <a:custGeom>
              <a:avLst/>
              <a:gdLst/>
              <a:ahLst/>
              <a:cxnLst/>
              <a:rect l="l" t="t" r="r" b="b"/>
              <a:pathLst>
                <a:path w="769620" h="903604">
                  <a:moveTo>
                    <a:pt x="385935" y="0"/>
                  </a:moveTo>
                  <a:lnTo>
                    <a:pt x="336327" y="2650"/>
                  </a:lnTo>
                  <a:lnTo>
                    <a:pt x="288601" y="10417"/>
                  </a:lnTo>
                  <a:lnTo>
                    <a:pt x="242687" y="23026"/>
                  </a:lnTo>
                  <a:lnTo>
                    <a:pt x="198861" y="40201"/>
                  </a:lnTo>
                  <a:lnTo>
                    <a:pt x="157300" y="61732"/>
                  </a:lnTo>
                  <a:lnTo>
                    <a:pt x="118495" y="87213"/>
                  </a:lnTo>
                  <a:lnTo>
                    <a:pt x="82605" y="116430"/>
                  </a:lnTo>
                  <a:lnTo>
                    <a:pt x="49905" y="149109"/>
                  </a:lnTo>
                  <a:lnTo>
                    <a:pt x="20671" y="184972"/>
                  </a:lnTo>
                  <a:lnTo>
                    <a:pt x="0" y="216405"/>
                  </a:lnTo>
                  <a:lnTo>
                    <a:pt x="0" y="686913"/>
                  </a:lnTo>
                  <a:lnTo>
                    <a:pt x="49954" y="754268"/>
                  </a:lnTo>
                  <a:lnTo>
                    <a:pt x="82669" y="786949"/>
                  </a:lnTo>
                  <a:lnTo>
                    <a:pt x="118576" y="816168"/>
                  </a:lnTo>
                  <a:lnTo>
                    <a:pt x="157399" y="841647"/>
                  </a:lnTo>
                  <a:lnTo>
                    <a:pt x="198861" y="863111"/>
                  </a:lnTo>
                  <a:lnTo>
                    <a:pt x="242687" y="880286"/>
                  </a:lnTo>
                  <a:lnTo>
                    <a:pt x="288601" y="892894"/>
                  </a:lnTo>
                  <a:lnTo>
                    <a:pt x="336327" y="900661"/>
                  </a:lnTo>
                  <a:lnTo>
                    <a:pt x="385590" y="903311"/>
                  </a:lnTo>
                  <a:lnTo>
                    <a:pt x="434857" y="900661"/>
                  </a:lnTo>
                  <a:lnTo>
                    <a:pt x="482585" y="892894"/>
                  </a:lnTo>
                  <a:lnTo>
                    <a:pt x="528500" y="880286"/>
                  </a:lnTo>
                  <a:lnTo>
                    <a:pt x="572325" y="863111"/>
                  </a:lnTo>
                  <a:lnTo>
                    <a:pt x="613786" y="841647"/>
                  </a:lnTo>
                  <a:lnTo>
                    <a:pt x="652606" y="816168"/>
                  </a:lnTo>
                  <a:lnTo>
                    <a:pt x="688509" y="786950"/>
                  </a:lnTo>
                  <a:lnTo>
                    <a:pt x="721221" y="754268"/>
                  </a:lnTo>
                  <a:lnTo>
                    <a:pt x="750466" y="718398"/>
                  </a:lnTo>
                  <a:lnTo>
                    <a:pt x="769619" y="689269"/>
                  </a:lnTo>
                  <a:lnTo>
                    <a:pt x="769619" y="654182"/>
                  </a:lnTo>
                  <a:lnTo>
                    <a:pt x="256344" y="654182"/>
                  </a:lnTo>
                  <a:lnTo>
                    <a:pt x="256344" y="616282"/>
                  </a:lnTo>
                  <a:lnTo>
                    <a:pt x="265034" y="569902"/>
                  </a:lnTo>
                  <a:lnTo>
                    <a:pt x="288938" y="531847"/>
                  </a:lnTo>
                  <a:lnTo>
                    <a:pt x="324330" y="499477"/>
                  </a:lnTo>
                  <a:lnTo>
                    <a:pt x="356349" y="477419"/>
                  </a:lnTo>
                  <a:lnTo>
                    <a:pt x="377437" y="464221"/>
                  </a:lnTo>
                  <a:lnTo>
                    <a:pt x="386807" y="457793"/>
                  </a:lnTo>
                  <a:lnTo>
                    <a:pt x="416989" y="431926"/>
                  </a:lnTo>
                  <a:lnTo>
                    <a:pt x="439362" y="393155"/>
                  </a:lnTo>
                  <a:lnTo>
                    <a:pt x="442517" y="356408"/>
                  </a:lnTo>
                  <a:lnTo>
                    <a:pt x="441207" y="348143"/>
                  </a:lnTo>
                  <a:lnTo>
                    <a:pt x="440644" y="346478"/>
                  </a:lnTo>
                  <a:lnTo>
                    <a:pt x="277688" y="346478"/>
                  </a:lnTo>
                  <a:lnTo>
                    <a:pt x="277688" y="284877"/>
                  </a:lnTo>
                  <a:lnTo>
                    <a:pt x="312572" y="262091"/>
                  </a:lnTo>
                  <a:lnTo>
                    <a:pt x="355150" y="250872"/>
                  </a:lnTo>
                  <a:lnTo>
                    <a:pt x="385221" y="248962"/>
                  </a:lnTo>
                  <a:lnTo>
                    <a:pt x="769619" y="248962"/>
                  </a:lnTo>
                  <a:lnTo>
                    <a:pt x="769619" y="213904"/>
                  </a:lnTo>
                  <a:lnTo>
                    <a:pt x="721327" y="149049"/>
                  </a:lnTo>
                  <a:lnTo>
                    <a:pt x="688619" y="116366"/>
                  </a:lnTo>
                  <a:lnTo>
                    <a:pt x="652717" y="87147"/>
                  </a:lnTo>
                  <a:lnTo>
                    <a:pt x="614020" y="61732"/>
                  </a:lnTo>
                  <a:lnTo>
                    <a:pt x="572582" y="40261"/>
                  </a:lnTo>
                  <a:lnTo>
                    <a:pt x="528779" y="23078"/>
                  </a:lnTo>
                  <a:lnTo>
                    <a:pt x="482887" y="10456"/>
                  </a:lnTo>
                  <a:lnTo>
                    <a:pt x="435180" y="2671"/>
                  </a:lnTo>
                  <a:lnTo>
                    <a:pt x="385935" y="0"/>
                  </a:lnTo>
                  <a:close/>
                </a:path>
                <a:path w="769620" h="903604">
                  <a:moveTo>
                    <a:pt x="769619" y="248962"/>
                  </a:moveTo>
                  <a:lnTo>
                    <a:pt x="385221" y="248962"/>
                  </a:lnTo>
                  <a:lnTo>
                    <a:pt x="397359" y="249352"/>
                  </a:lnTo>
                  <a:lnTo>
                    <a:pt x="409225" y="250657"/>
                  </a:lnTo>
                  <a:lnTo>
                    <a:pt x="452993" y="264593"/>
                  </a:lnTo>
                  <a:lnTo>
                    <a:pt x="486340" y="292294"/>
                  </a:lnTo>
                  <a:lnTo>
                    <a:pt x="504784" y="333419"/>
                  </a:lnTo>
                  <a:lnTo>
                    <a:pt x="506979" y="357122"/>
                  </a:lnTo>
                  <a:lnTo>
                    <a:pt x="506768" y="367897"/>
                  </a:lnTo>
                  <a:lnTo>
                    <a:pt x="499106" y="409445"/>
                  </a:lnTo>
                  <a:lnTo>
                    <a:pt x="479252" y="445731"/>
                  </a:lnTo>
                  <a:lnTo>
                    <a:pt x="445749" y="479032"/>
                  </a:lnTo>
                  <a:lnTo>
                    <a:pt x="412042" y="502949"/>
                  </a:lnTo>
                  <a:lnTo>
                    <a:pt x="401668" y="509544"/>
                  </a:lnTo>
                  <a:lnTo>
                    <a:pt x="391887" y="515888"/>
                  </a:lnTo>
                  <a:lnTo>
                    <a:pt x="359508" y="538610"/>
                  </a:lnTo>
                  <a:lnTo>
                    <a:pt x="331886" y="567452"/>
                  </a:lnTo>
                  <a:lnTo>
                    <a:pt x="322306" y="600489"/>
                  </a:lnTo>
                  <a:lnTo>
                    <a:pt x="514777" y="600489"/>
                  </a:lnTo>
                  <a:lnTo>
                    <a:pt x="514836" y="654182"/>
                  </a:lnTo>
                  <a:lnTo>
                    <a:pt x="769619" y="654182"/>
                  </a:lnTo>
                  <a:lnTo>
                    <a:pt x="769619" y="248962"/>
                  </a:lnTo>
                  <a:close/>
                </a:path>
                <a:path w="769620" h="903604">
                  <a:moveTo>
                    <a:pt x="379269" y="299920"/>
                  </a:moveTo>
                  <a:lnTo>
                    <a:pt x="338320" y="307011"/>
                  </a:lnTo>
                  <a:lnTo>
                    <a:pt x="300337" y="327740"/>
                  </a:lnTo>
                  <a:lnTo>
                    <a:pt x="277688" y="346478"/>
                  </a:lnTo>
                  <a:lnTo>
                    <a:pt x="440644" y="346478"/>
                  </a:lnTo>
                  <a:lnTo>
                    <a:pt x="438529" y="340235"/>
                  </a:lnTo>
                  <a:lnTo>
                    <a:pt x="436088" y="332624"/>
                  </a:lnTo>
                  <a:lnTo>
                    <a:pt x="407101" y="305212"/>
                  </a:lnTo>
                  <a:lnTo>
                    <a:pt x="386415" y="300128"/>
                  </a:lnTo>
                  <a:lnTo>
                    <a:pt x="379269" y="29992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270" y="2239010"/>
              <a:ext cx="769620" cy="1153160"/>
            </a:xfrm>
            <a:custGeom>
              <a:avLst/>
              <a:gdLst/>
              <a:ahLst/>
              <a:cxnLst/>
              <a:rect l="l" t="t" r="r" b="b"/>
              <a:pathLst>
                <a:path w="769620" h="1153160">
                  <a:moveTo>
                    <a:pt x="0" y="1153160"/>
                  </a:moveTo>
                  <a:lnTo>
                    <a:pt x="769620" y="115316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1531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263890" y="2399029"/>
            <a:ext cx="3517900" cy="1097280"/>
          </a:xfrm>
          <a:custGeom>
            <a:avLst/>
            <a:gdLst/>
            <a:ahLst/>
            <a:cxnLst/>
            <a:rect l="l" t="t" r="r" b="b"/>
            <a:pathLst>
              <a:path w="3517900" h="1097279">
                <a:moveTo>
                  <a:pt x="0" y="1097280"/>
                </a:moveTo>
                <a:lnTo>
                  <a:pt x="3517900" y="1097280"/>
                </a:lnTo>
                <a:lnTo>
                  <a:pt x="3517900" y="0"/>
                </a:lnTo>
                <a:lnTo>
                  <a:pt x="0" y="0"/>
                </a:lnTo>
                <a:lnTo>
                  <a:pt x="0" y="109728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96933" y="2479675"/>
            <a:ext cx="2726690" cy="89979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330"/>
              </a:spcBef>
            </a:pPr>
            <a:r>
              <a:rPr sz="1300" spc="-5" dirty="0">
                <a:latin typeface="Georgia"/>
                <a:cs typeface="Georgia"/>
              </a:rPr>
              <a:t>Identificar </a:t>
            </a:r>
            <a:r>
              <a:rPr sz="1300" dirty="0">
                <a:latin typeface="Georgia"/>
                <a:cs typeface="Georgia"/>
              </a:rPr>
              <a:t>los </a:t>
            </a:r>
            <a:r>
              <a:rPr sz="1300" spc="-5" dirty="0">
                <a:latin typeface="Georgia"/>
                <a:cs typeface="Georgia"/>
              </a:rPr>
              <a:t>sectores, subsectores </a:t>
            </a:r>
            <a:r>
              <a:rPr sz="1300" dirty="0">
                <a:latin typeface="Georgia"/>
                <a:cs typeface="Georgia"/>
              </a:rPr>
              <a:t>y  </a:t>
            </a:r>
            <a:r>
              <a:rPr sz="1300" spc="-10" dirty="0">
                <a:latin typeface="Georgia"/>
                <a:cs typeface="Georgia"/>
              </a:rPr>
              <a:t>unidades </a:t>
            </a:r>
            <a:r>
              <a:rPr sz="1300" spc="-5" dirty="0">
                <a:latin typeface="Georgia"/>
                <a:cs typeface="Georgia"/>
              </a:rPr>
              <a:t>institucionales </a:t>
            </a:r>
            <a:r>
              <a:rPr sz="1300" dirty="0">
                <a:latin typeface="Georgia"/>
                <a:cs typeface="Georgia"/>
              </a:rPr>
              <a:t>a las </a:t>
            </a:r>
            <a:r>
              <a:rPr sz="1300" spc="-5" dirty="0">
                <a:latin typeface="Georgia"/>
                <a:cs typeface="Georgia"/>
              </a:rPr>
              <a:t>cuales  se </a:t>
            </a:r>
            <a:r>
              <a:rPr sz="1300" dirty="0">
                <a:latin typeface="Georgia"/>
                <a:cs typeface="Georgia"/>
              </a:rPr>
              <a:t>realiza la </a:t>
            </a:r>
            <a:r>
              <a:rPr sz="1300" b="1" spc="-5" dirty="0">
                <a:latin typeface="Georgia"/>
                <a:cs typeface="Georgia"/>
              </a:rPr>
              <a:t>asignación de  recursos </a:t>
            </a:r>
            <a:r>
              <a:rPr sz="1300" spc="-5" dirty="0">
                <a:latin typeface="Georgia"/>
                <a:cs typeface="Georgia"/>
              </a:rPr>
              <a:t>financieros públicos,  mediante el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presupuesto.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12759" y="2232660"/>
            <a:ext cx="779780" cy="1165860"/>
            <a:chOff x="8112759" y="2232660"/>
            <a:chExt cx="779780" cy="1165860"/>
          </a:xfrm>
        </p:grpSpPr>
        <p:sp>
          <p:nvSpPr>
            <p:cNvPr id="17" name="object 17"/>
            <p:cNvSpPr/>
            <p:nvPr/>
          </p:nvSpPr>
          <p:spPr>
            <a:xfrm>
              <a:off x="8119109" y="2364686"/>
              <a:ext cx="767080" cy="903605"/>
            </a:xfrm>
            <a:custGeom>
              <a:avLst/>
              <a:gdLst/>
              <a:ahLst/>
              <a:cxnLst/>
              <a:rect l="l" t="t" r="r" b="b"/>
              <a:pathLst>
                <a:path w="767079" h="903604">
                  <a:moveTo>
                    <a:pt x="384657" y="0"/>
                  </a:moveTo>
                  <a:lnTo>
                    <a:pt x="335201" y="2650"/>
                  </a:lnTo>
                  <a:lnTo>
                    <a:pt x="287632" y="10417"/>
                  </a:lnTo>
                  <a:lnTo>
                    <a:pt x="241869" y="23026"/>
                  </a:lnTo>
                  <a:lnTo>
                    <a:pt x="198188" y="40201"/>
                  </a:lnTo>
                  <a:lnTo>
                    <a:pt x="156763" y="61732"/>
                  </a:lnTo>
                  <a:lnTo>
                    <a:pt x="118085" y="87214"/>
                  </a:lnTo>
                  <a:lnTo>
                    <a:pt x="82312" y="116432"/>
                  </a:lnTo>
                  <a:lnTo>
                    <a:pt x="49719" y="149110"/>
                  </a:lnTo>
                  <a:lnTo>
                    <a:pt x="20580" y="184974"/>
                  </a:lnTo>
                  <a:lnTo>
                    <a:pt x="0" y="686974"/>
                  </a:lnTo>
                  <a:lnTo>
                    <a:pt x="20618" y="718428"/>
                  </a:lnTo>
                  <a:lnTo>
                    <a:pt x="49771" y="754298"/>
                  </a:lnTo>
                  <a:lnTo>
                    <a:pt x="82380" y="786980"/>
                  </a:lnTo>
                  <a:lnTo>
                    <a:pt x="118169" y="816198"/>
                  </a:lnTo>
                  <a:lnTo>
                    <a:pt x="156864" y="841676"/>
                  </a:lnTo>
                  <a:lnTo>
                    <a:pt x="198190" y="863140"/>
                  </a:lnTo>
                  <a:lnTo>
                    <a:pt x="241873" y="880313"/>
                  </a:lnTo>
                  <a:lnTo>
                    <a:pt x="287639" y="892920"/>
                  </a:lnTo>
                  <a:lnTo>
                    <a:pt x="335222" y="900686"/>
                  </a:lnTo>
                  <a:lnTo>
                    <a:pt x="384278" y="903335"/>
                  </a:lnTo>
                  <a:lnTo>
                    <a:pt x="433390" y="900684"/>
                  </a:lnTo>
                  <a:lnTo>
                    <a:pt x="480958" y="892915"/>
                  </a:lnTo>
                  <a:lnTo>
                    <a:pt x="526719" y="880306"/>
                  </a:lnTo>
                  <a:lnTo>
                    <a:pt x="570399" y="863130"/>
                  </a:lnTo>
                  <a:lnTo>
                    <a:pt x="611723" y="841665"/>
                  </a:lnTo>
                  <a:lnTo>
                    <a:pt x="650415" y="816184"/>
                  </a:lnTo>
                  <a:lnTo>
                    <a:pt x="686202" y="786965"/>
                  </a:lnTo>
                  <a:lnTo>
                    <a:pt x="718808" y="754281"/>
                  </a:lnTo>
                  <a:lnTo>
                    <a:pt x="747958" y="718410"/>
                  </a:lnTo>
                  <a:lnTo>
                    <a:pt x="767079" y="656573"/>
                  </a:lnTo>
                  <a:lnTo>
                    <a:pt x="361070" y="656573"/>
                  </a:lnTo>
                  <a:lnTo>
                    <a:pt x="345922" y="656278"/>
                  </a:lnTo>
                  <a:lnTo>
                    <a:pt x="300797" y="651233"/>
                  </a:lnTo>
                  <a:lnTo>
                    <a:pt x="253136" y="635250"/>
                  </a:lnTo>
                  <a:lnTo>
                    <a:pt x="253136" y="574398"/>
                  </a:lnTo>
                  <a:lnTo>
                    <a:pt x="439501" y="574398"/>
                  </a:lnTo>
                  <a:lnTo>
                    <a:pt x="440090" y="573613"/>
                  </a:lnTo>
                  <a:lnTo>
                    <a:pt x="443976" y="566162"/>
                  </a:lnTo>
                  <a:lnTo>
                    <a:pt x="446705" y="558259"/>
                  </a:lnTo>
                  <a:lnTo>
                    <a:pt x="448232" y="550039"/>
                  </a:lnTo>
                  <a:lnTo>
                    <a:pt x="448514" y="541635"/>
                  </a:lnTo>
                  <a:lnTo>
                    <a:pt x="448196" y="533035"/>
                  </a:lnTo>
                  <a:lnTo>
                    <a:pt x="430657" y="496163"/>
                  </a:lnTo>
                  <a:lnTo>
                    <a:pt x="392968" y="476151"/>
                  </a:lnTo>
                  <a:lnTo>
                    <a:pt x="352423" y="470356"/>
                  </a:lnTo>
                  <a:lnTo>
                    <a:pt x="305151" y="470163"/>
                  </a:lnTo>
                  <a:lnTo>
                    <a:pt x="305151" y="419615"/>
                  </a:lnTo>
                  <a:lnTo>
                    <a:pt x="349289" y="419459"/>
                  </a:lnTo>
                  <a:lnTo>
                    <a:pt x="392773" y="411625"/>
                  </a:lnTo>
                  <a:lnTo>
                    <a:pt x="426327" y="383701"/>
                  </a:lnTo>
                  <a:lnTo>
                    <a:pt x="433208" y="352900"/>
                  </a:lnTo>
                  <a:lnTo>
                    <a:pt x="432998" y="345659"/>
                  </a:lnTo>
                  <a:lnTo>
                    <a:pt x="431836" y="338540"/>
                  </a:lnTo>
                  <a:lnTo>
                    <a:pt x="429730" y="331644"/>
                  </a:lnTo>
                  <a:lnTo>
                    <a:pt x="426958" y="325667"/>
                  </a:lnTo>
                  <a:lnTo>
                    <a:pt x="270031" y="325667"/>
                  </a:lnTo>
                  <a:lnTo>
                    <a:pt x="270031" y="269595"/>
                  </a:lnTo>
                  <a:lnTo>
                    <a:pt x="316838" y="252411"/>
                  </a:lnTo>
                  <a:lnTo>
                    <a:pt x="357348" y="247001"/>
                  </a:lnTo>
                  <a:lnTo>
                    <a:pt x="370989" y="246703"/>
                  </a:lnTo>
                  <a:lnTo>
                    <a:pt x="767079" y="246703"/>
                  </a:lnTo>
                  <a:lnTo>
                    <a:pt x="767079" y="213946"/>
                  </a:lnTo>
                  <a:lnTo>
                    <a:pt x="718921" y="149049"/>
                  </a:lnTo>
                  <a:lnTo>
                    <a:pt x="686323" y="116366"/>
                  </a:lnTo>
                  <a:lnTo>
                    <a:pt x="650541" y="87147"/>
                  </a:lnTo>
                  <a:lnTo>
                    <a:pt x="611975" y="61732"/>
                  </a:lnTo>
                  <a:lnTo>
                    <a:pt x="570676" y="40262"/>
                  </a:lnTo>
                  <a:lnTo>
                    <a:pt x="527021" y="23078"/>
                  </a:lnTo>
                  <a:lnTo>
                    <a:pt x="481282" y="10456"/>
                  </a:lnTo>
                  <a:lnTo>
                    <a:pt x="433736" y="2671"/>
                  </a:lnTo>
                  <a:lnTo>
                    <a:pt x="384657" y="0"/>
                  </a:lnTo>
                  <a:close/>
                </a:path>
                <a:path w="767079" h="903604">
                  <a:moveTo>
                    <a:pt x="767079" y="246703"/>
                  </a:moveTo>
                  <a:lnTo>
                    <a:pt x="370989" y="246703"/>
                  </a:lnTo>
                  <a:lnTo>
                    <a:pt x="383176" y="247059"/>
                  </a:lnTo>
                  <a:lnTo>
                    <a:pt x="395311" y="248130"/>
                  </a:lnTo>
                  <a:lnTo>
                    <a:pt x="440765" y="259427"/>
                  </a:lnTo>
                  <a:lnTo>
                    <a:pt x="476982" y="283331"/>
                  </a:lnTo>
                  <a:lnTo>
                    <a:pt x="498109" y="320798"/>
                  </a:lnTo>
                  <a:lnTo>
                    <a:pt x="500600" y="343029"/>
                  </a:lnTo>
                  <a:lnTo>
                    <a:pt x="499612" y="360640"/>
                  </a:lnTo>
                  <a:lnTo>
                    <a:pt x="477939" y="407842"/>
                  </a:lnTo>
                  <a:lnTo>
                    <a:pt x="433290" y="437319"/>
                  </a:lnTo>
                  <a:lnTo>
                    <a:pt x="415886" y="442157"/>
                  </a:lnTo>
                  <a:lnTo>
                    <a:pt x="425480" y="443505"/>
                  </a:lnTo>
                  <a:lnTo>
                    <a:pt x="461955" y="455632"/>
                  </a:lnTo>
                  <a:lnTo>
                    <a:pt x="497961" y="485137"/>
                  </a:lnTo>
                  <a:lnTo>
                    <a:pt x="515510" y="528209"/>
                  </a:lnTo>
                  <a:lnTo>
                    <a:pt x="515966" y="537758"/>
                  </a:lnTo>
                  <a:lnTo>
                    <a:pt x="515370" y="551109"/>
                  </a:lnTo>
                  <a:lnTo>
                    <a:pt x="503508" y="589049"/>
                  </a:lnTo>
                  <a:lnTo>
                    <a:pt x="469811" y="626164"/>
                  </a:lnTo>
                  <a:lnTo>
                    <a:pt x="433463" y="644833"/>
                  </a:lnTo>
                  <a:lnTo>
                    <a:pt x="390991" y="654708"/>
                  </a:lnTo>
                  <a:lnTo>
                    <a:pt x="361070" y="656573"/>
                  </a:lnTo>
                  <a:lnTo>
                    <a:pt x="767079" y="656573"/>
                  </a:lnTo>
                  <a:lnTo>
                    <a:pt x="767079" y="246703"/>
                  </a:lnTo>
                  <a:close/>
                </a:path>
                <a:path w="767079" h="903604">
                  <a:moveTo>
                    <a:pt x="439501" y="574398"/>
                  </a:moveTo>
                  <a:lnTo>
                    <a:pt x="253136" y="574398"/>
                  </a:lnTo>
                  <a:lnTo>
                    <a:pt x="265344" y="582152"/>
                  </a:lnTo>
                  <a:lnTo>
                    <a:pt x="278166" y="588777"/>
                  </a:lnTo>
                  <a:lnTo>
                    <a:pt x="319549" y="601891"/>
                  </a:lnTo>
                  <a:lnTo>
                    <a:pt x="363040" y="606388"/>
                  </a:lnTo>
                  <a:lnTo>
                    <a:pt x="370077" y="606177"/>
                  </a:lnTo>
                  <a:lnTo>
                    <a:pt x="412197" y="596947"/>
                  </a:lnTo>
                  <a:lnTo>
                    <a:pt x="439501" y="574398"/>
                  </a:lnTo>
                  <a:close/>
                </a:path>
                <a:path w="767079" h="903604">
                  <a:moveTo>
                    <a:pt x="365377" y="297185"/>
                  </a:moveTo>
                  <a:lnTo>
                    <a:pt x="316518" y="304320"/>
                  </a:lnTo>
                  <a:lnTo>
                    <a:pt x="280968" y="318903"/>
                  </a:lnTo>
                  <a:lnTo>
                    <a:pt x="270031" y="325667"/>
                  </a:lnTo>
                  <a:lnTo>
                    <a:pt x="426958" y="325667"/>
                  </a:lnTo>
                  <a:lnTo>
                    <a:pt x="395953" y="301109"/>
                  </a:lnTo>
                  <a:lnTo>
                    <a:pt x="365377" y="297185"/>
                  </a:lnTo>
                  <a:close/>
                </a:path>
              </a:pathLst>
            </a:custGeom>
            <a:solidFill>
              <a:srgbClr val="FF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19109" y="2239010"/>
              <a:ext cx="767080" cy="1153160"/>
            </a:xfrm>
            <a:custGeom>
              <a:avLst/>
              <a:gdLst/>
              <a:ahLst/>
              <a:cxnLst/>
              <a:rect l="l" t="t" r="r" b="b"/>
              <a:pathLst>
                <a:path w="767079" h="1153160">
                  <a:moveTo>
                    <a:pt x="0" y="1153160"/>
                  </a:moveTo>
                  <a:lnTo>
                    <a:pt x="767079" y="1153160"/>
                  </a:lnTo>
                  <a:lnTo>
                    <a:pt x="767079" y="0"/>
                  </a:lnTo>
                  <a:lnTo>
                    <a:pt x="0" y="0"/>
                  </a:lnTo>
                  <a:lnTo>
                    <a:pt x="0" y="11531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69290" y="3780790"/>
            <a:ext cx="3515360" cy="1099820"/>
          </a:xfrm>
          <a:custGeom>
            <a:avLst/>
            <a:gdLst/>
            <a:ahLst/>
            <a:cxnLst/>
            <a:rect l="l" t="t" r="r" b="b"/>
            <a:pathLst>
              <a:path w="3515360" h="1099820">
                <a:moveTo>
                  <a:pt x="0" y="1099819"/>
                </a:moveTo>
                <a:lnTo>
                  <a:pt x="3515360" y="1099819"/>
                </a:lnTo>
                <a:lnTo>
                  <a:pt x="3515360" y="0"/>
                </a:lnTo>
                <a:lnTo>
                  <a:pt x="0" y="0"/>
                </a:lnTo>
                <a:lnTo>
                  <a:pt x="0" y="1099819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9158" y="3863340"/>
            <a:ext cx="2605405" cy="89979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85300"/>
              </a:lnSpc>
              <a:spcBef>
                <a:spcPts val="330"/>
              </a:spcBef>
            </a:pPr>
            <a:r>
              <a:rPr sz="1300" spc="-5" dirty="0">
                <a:latin typeface="Georgia"/>
                <a:cs typeface="Georgia"/>
              </a:rPr>
              <a:t>Coadyuvar </a:t>
            </a:r>
            <a:r>
              <a:rPr sz="1300" dirty="0">
                <a:latin typeface="Georgia"/>
                <a:cs typeface="Georgia"/>
              </a:rPr>
              <a:t>a </a:t>
            </a:r>
            <a:r>
              <a:rPr sz="1300" spc="-5" dirty="0">
                <a:latin typeface="Georgia"/>
                <a:cs typeface="Georgia"/>
              </a:rPr>
              <a:t>establecer </a:t>
            </a:r>
            <a:r>
              <a:rPr sz="1300" dirty="0">
                <a:latin typeface="Georgia"/>
                <a:cs typeface="Georgia"/>
              </a:rPr>
              <a:t>la  </a:t>
            </a:r>
            <a:r>
              <a:rPr sz="1300" b="1" spc="-5" dirty="0">
                <a:latin typeface="Georgia"/>
                <a:cs typeface="Georgia"/>
              </a:rPr>
              <a:t>orientación del gasto </a:t>
            </a:r>
            <a:r>
              <a:rPr sz="1300" spc="-5" dirty="0">
                <a:latin typeface="Georgia"/>
                <a:cs typeface="Georgia"/>
              </a:rPr>
              <a:t>público en  función de </a:t>
            </a:r>
            <a:r>
              <a:rPr sz="1300" dirty="0">
                <a:latin typeface="Georgia"/>
                <a:cs typeface="Georgia"/>
              </a:rPr>
              <a:t>la </a:t>
            </a:r>
            <a:r>
              <a:rPr sz="1300" spc="-5" dirty="0">
                <a:latin typeface="Georgia"/>
                <a:cs typeface="Georgia"/>
              </a:rPr>
              <a:t>distribución  institucional </a:t>
            </a:r>
            <a:r>
              <a:rPr sz="1300" spc="-10" dirty="0">
                <a:latin typeface="Georgia"/>
                <a:cs typeface="Georgia"/>
              </a:rPr>
              <a:t>que </a:t>
            </a:r>
            <a:r>
              <a:rPr sz="1300" spc="-5" dirty="0">
                <a:latin typeface="Georgia"/>
                <a:cs typeface="Georgia"/>
              </a:rPr>
              <a:t>se </a:t>
            </a:r>
            <a:r>
              <a:rPr sz="1300" dirty="0">
                <a:latin typeface="Georgia"/>
                <a:cs typeface="Georgia"/>
              </a:rPr>
              <a:t>realiza </a:t>
            </a:r>
            <a:r>
              <a:rPr sz="1300" spc="-5" dirty="0">
                <a:latin typeface="Georgia"/>
                <a:cs typeface="Georgia"/>
              </a:rPr>
              <a:t>de los  recursos</a:t>
            </a:r>
            <a:r>
              <a:rPr sz="1300" spc="-10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financieros.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5619" y="3616959"/>
            <a:ext cx="782320" cy="1165860"/>
            <a:chOff x="515619" y="3616959"/>
            <a:chExt cx="782320" cy="1165860"/>
          </a:xfrm>
        </p:grpSpPr>
        <p:sp>
          <p:nvSpPr>
            <p:cNvPr id="22" name="object 22"/>
            <p:cNvSpPr/>
            <p:nvPr/>
          </p:nvSpPr>
          <p:spPr>
            <a:xfrm>
              <a:off x="521957" y="3748988"/>
              <a:ext cx="769620" cy="903605"/>
            </a:xfrm>
            <a:custGeom>
              <a:avLst/>
              <a:gdLst/>
              <a:ahLst/>
              <a:cxnLst/>
              <a:rect l="l" t="t" r="r" b="b"/>
              <a:pathLst>
                <a:path w="769619" h="903604">
                  <a:moveTo>
                    <a:pt x="400926" y="326021"/>
                  </a:moveTo>
                  <a:lnTo>
                    <a:pt x="337693" y="428117"/>
                  </a:lnTo>
                  <a:lnTo>
                    <a:pt x="282346" y="498944"/>
                  </a:lnTo>
                  <a:lnTo>
                    <a:pt x="400926" y="498944"/>
                  </a:lnTo>
                  <a:lnTo>
                    <a:pt x="400926" y="326021"/>
                  </a:lnTo>
                  <a:close/>
                </a:path>
                <a:path w="769619" h="903604">
                  <a:moveTo>
                    <a:pt x="769620" y="213944"/>
                  </a:moveTo>
                  <a:lnTo>
                    <a:pt x="721398" y="149148"/>
                  </a:lnTo>
                  <a:lnTo>
                    <a:pt x="688708" y="116459"/>
                  </a:lnTo>
                  <a:lnTo>
                    <a:pt x="652830" y="87236"/>
                  </a:lnTo>
                  <a:lnTo>
                    <a:pt x="614045" y="61747"/>
                  </a:lnTo>
                  <a:lnTo>
                    <a:pt x="572604" y="40271"/>
                  </a:lnTo>
                  <a:lnTo>
                    <a:pt x="528815" y="23088"/>
                  </a:lnTo>
                  <a:lnTo>
                    <a:pt x="523468" y="21628"/>
                  </a:lnTo>
                  <a:lnTo>
                    <a:pt x="523468" y="498995"/>
                  </a:lnTo>
                  <a:lnTo>
                    <a:pt x="523468" y="556247"/>
                  </a:lnTo>
                  <a:lnTo>
                    <a:pt x="469303" y="556247"/>
                  </a:lnTo>
                  <a:lnTo>
                    <a:pt x="469303" y="641134"/>
                  </a:lnTo>
                  <a:lnTo>
                    <a:pt x="400926" y="641134"/>
                  </a:lnTo>
                  <a:lnTo>
                    <a:pt x="400926" y="556247"/>
                  </a:lnTo>
                  <a:lnTo>
                    <a:pt x="214757" y="556247"/>
                  </a:lnTo>
                  <a:lnTo>
                    <a:pt x="214757" y="502158"/>
                  </a:lnTo>
                  <a:lnTo>
                    <a:pt x="242125" y="471347"/>
                  </a:lnTo>
                  <a:lnTo>
                    <a:pt x="268909" y="438975"/>
                  </a:lnTo>
                  <a:lnTo>
                    <a:pt x="294601" y="405561"/>
                  </a:lnTo>
                  <a:lnTo>
                    <a:pt x="318719" y="371627"/>
                  </a:lnTo>
                  <a:lnTo>
                    <a:pt x="341198" y="337591"/>
                  </a:lnTo>
                  <a:lnTo>
                    <a:pt x="362013" y="303733"/>
                  </a:lnTo>
                  <a:lnTo>
                    <a:pt x="380847" y="270522"/>
                  </a:lnTo>
                  <a:lnTo>
                    <a:pt x="397370" y="238379"/>
                  </a:lnTo>
                  <a:lnTo>
                    <a:pt x="469303" y="238379"/>
                  </a:lnTo>
                  <a:lnTo>
                    <a:pt x="469303" y="498995"/>
                  </a:lnTo>
                  <a:lnTo>
                    <a:pt x="523468" y="498995"/>
                  </a:lnTo>
                  <a:lnTo>
                    <a:pt x="523468" y="21628"/>
                  </a:lnTo>
                  <a:lnTo>
                    <a:pt x="482930" y="10464"/>
                  </a:lnTo>
                  <a:lnTo>
                    <a:pt x="435229" y="2679"/>
                  </a:lnTo>
                  <a:lnTo>
                    <a:pt x="385991" y="0"/>
                  </a:lnTo>
                  <a:lnTo>
                    <a:pt x="385597" y="0"/>
                  </a:lnTo>
                  <a:lnTo>
                    <a:pt x="336334" y="2654"/>
                  </a:lnTo>
                  <a:lnTo>
                    <a:pt x="288607" y="10426"/>
                  </a:lnTo>
                  <a:lnTo>
                    <a:pt x="242684" y="23025"/>
                  </a:lnTo>
                  <a:lnTo>
                    <a:pt x="198856" y="40208"/>
                  </a:lnTo>
                  <a:lnTo>
                    <a:pt x="157403" y="61671"/>
                  </a:lnTo>
                  <a:lnTo>
                    <a:pt x="118567" y="87147"/>
                  </a:lnTo>
                  <a:lnTo>
                    <a:pt x="82664" y="116370"/>
                  </a:lnTo>
                  <a:lnTo>
                    <a:pt x="49872" y="149148"/>
                  </a:lnTo>
                  <a:lnTo>
                    <a:pt x="20637" y="185013"/>
                  </a:lnTo>
                  <a:lnTo>
                    <a:pt x="0" y="216382"/>
                  </a:lnTo>
                  <a:lnTo>
                    <a:pt x="0" y="686968"/>
                  </a:lnTo>
                  <a:lnTo>
                    <a:pt x="49949" y="754303"/>
                  </a:lnTo>
                  <a:lnTo>
                    <a:pt x="82664" y="786980"/>
                  </a:lnTo>
                  <a:lnTo>
                    <a:pt x="118579" y="816203"/>
                  </a:lnTo>
                  <a:lnTo>
                    <a:pt x="157403" y="841679"/>
                  </a:lnTo>
                  <a:lnTo>
                    <a:pt x="198869" y="863142"/>
                  </a:lnTo>
                  <a:lnTo>
                    <a:pt x="242697" y="880313"/>
                  </a:lnTo>
                  <a:lnTo>
                    <a:pt x="288607" y="892924"/>
                  </a:lnTo>
                  <a:lnTo>
                    <a:pt x="336346" y="900684"/>
                  </a:lnTo>
                  <a:lnTo>
                    <a:pt x="385572" y="903338"/>
                  </a:lnTo>
                  <a:lnTo>
                    <a:pt x="434848" y="900684"/>
                  </a:lnTo>
                  <a:lnTo>
                    <a:pt x="482574" y="892924"/>
                  </a:lnTo>
                  <a:lnTo>
                    <a:pt x="528485" y="880313"/>
                  </a:lnTo>
                  <a:lnTo>
                    <a:pt x="572312" y="863130"/>
                  </a:lnTo>
                  <a:lnTo>
                    <a:pt x="613778" y="841667"/>
                  </a:lnTo>
                  <a:lnTo>
                    <a:pt x="652602" y="816190"/>
                  </a:lnTo>
                  <a:lnTo>
                    <a:pt x="688505" y="786968"/>
                  </a:lnTo>
                  <a:lnTo>
                    <a:pt x="721220" y="754278"/>
                  </a:lnTo>
                  <a:lnTo>
                    <a:pt x="750468" y="718413"/>
                  </a:lnTo>
                  <a:lnTo>
                    <a:pt x="769620" y="689279"/>
                  </a:lnTo>
                  <a:lnTo>
                    <a:pt x="769620" y="641134"/>
                  </a:lnTo>
                  <a:lnTo>
                    <a:pt x="769620" y="238379"/>
                  </a:lnTo>
                  <a:lnTo>
                    <a:pt x="769620" y="213944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969" y="3623309"/>
              <a:ext cx="769620" cy="1153160"/>
            </a:xfrm>
            <a:custGeom>
              <a:avLst/>
              <a:gdLst/>
              <a:ahLst/>
              <a:cxnLst/>
              <a:rect l="l" t="t" r="r" b="b"/>
              <a:pathLst>
                <a:path w="769619" h="1153160">
                  <a:moveTo>
                    <a:pt x="0" y="1153159"/>
                  </a:moveTo>
                  <a:lnTo>
                    <a:pt x="769620" y="1153159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1531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466590" y="3780790"/>
            <a:ext cx="3515360" cy="1099820"/>
          </a:xfrm>
          <a:custGeom>
            <a:avLst/>
            <a:gdLst/>
            <a:ahLst/>
            <a:cxnLst/>
            <a:rect l="l" t="t" r="r" b="b"/>
            <a:pathLst>
              <a:path w="3515359" h="1099820">
                <a:moveTo>
                  <a:pt x="0" y="1099819"/>
                </a:moveTo>
                <a:lnTo>
                  <a:pt x="3515360" y="1099819"/>
                </a:lnTo>
                <a:lnTo>
                  <a:pt x="3515360" y="0"/>
                </a:lnTo>
                <a:lnTo>
                  <a:pt x="0" y="0"/>
                </a:lnTo>
                <a:lnTo>
                  <a:pt x="0" y="1099819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98109" y="3778884"/>
            <a:ext cx="2577465" cy="10699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85400"/>
              </a:lnSpc>
              <a:spcBef>
                <a:spcPts val="325"/>
              </a:spcBef>
            </a:pPr>
            <a:r>
              <a:rPr sz="1300" dirty="0">
                <a:latin typeface="Georgia"/>
                <a:cs typeface="Georgia"/>
              </a:rPr>
              <a:t>Realizar </a:t>
            </a:r>
            <a:r>
              <a:rPr sz="1300" spc="-5" dirty="0">
                <a:latin typeface="Georgia"/>
                <a:cs typeface="Georgia"/>
              </a:rPr>
              <a:t>el </a:t>
            </a:r>
            <a:r>
              <a:rPr sz="1300" b="1" spc="-5" dirty="0">
                <a:latin typeface="Georgia"/>
                <a:cs typeface="Georgia"/>
              </a:rPr>
              <a:t>seguimiento </a:t>
            </a:r>
            <a:r>
              <a:rPr sz="1300" spc="-10" dirty="0">
                <a:latin typeface="Georgia"/>
                <a:cs typeface="Georgia"/>
              </a:rPr>
              <a:t>del  </a:t>
            </a:r>
            <a:r>
              <a:rPr sz="1300" spc="-5" dirty="0">
                <a:latin typeface="Georgia"/>
                <a:cs typeface="Georgia"/>
              </a:rPr>
              <a:t>ejercicio </a:t>
            </a:r>
            <a:r>
              <a:rPr sz="1300" spc="-10" dirty="0">
                <a:latin typeface="Georgia"/>
                <a:cs typeface="Georgia"/>
              </a:rPr>
              <a:t>del </a:t>
            </a:r>
            <a:r>
              <a:rPr sz="1300" spc="-5" dirty="0">
                <a:latin typeface="Georgia"/>
                <a:cs typeface="Georgia"/>
              </a:rPr>
              <a:t>PEF de cada </a:t>
            </a:r>
            <a:r>
              <a:rPr sz="1300" spc="-10" dirty="0">
                <a:latin typeface="Georgia"/>
                <a:cs typeface="Georgia"/>
              </a:rPr>
              <a:t>ente  </a:t>
            </a:r>
            <a:r>
              <a:rPr sz="1300" spc="-5" dirty="0">
                <a:latin typeface="Georgia"/>
                <a:cs typeface="Georgia"/>
              </a:rPr>
              <a:t>público </a:t>
            </a:r>
            <a:r>
              <a:rPr sz="1300" dirty="0">
                <a:latin typeface="Georgia"/>
                <a:cs typeface="Georgia"/>
              </a:rPr>
              <a:t>a </a:t>
            </a:r>
            <a:r>
              <a:rPr sz="1300" spc="-5" dirty="0">
                <a:latin typeface="Georgia"/>
                <a:cs typeface="Georgia"/>
              </a:rPr>
              <a:t>partir de </a:t>
            </a:r>
            <a:r>
              <a:rPr sz="1300" dirty="0">
                <a:latin typeface="Georgia"/>
                <a:cs typeface="Georgia"/>
              </a:rPr>
              <a:t>la realización</a:t>
            </a:r>
            <a:r>
              <a:rPr sz="1300" spc="-60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de  registros sistemáticos </a:t>
            </a:r>
            <a:r>
              <a:rPr sz="1300" dirty="0">
                <a:latin typeface="Georgia"/>
                <a:cs typeface="Georgia"/>
              </a:rPr>
              <a:t>y  </a:t>
            </a:r>
            <a:r>
              <a:rPr sz="1300" spc="-5" dirty="0">
                <a:latin typeface="Georgia"/>
                <a:cs typeface="Georgia"/>
              </a:rPr>
              <a:t>normalizados de </a:t>
            </a:r>
            <a:r>
              <a:rPr sz="1300" dirty="0">
                <a:latin typeface="Georgia"/>
                <a:cs typeface="Georgia"/>
              </a:rPr>
              <a:t>las </a:t>
            </a:r>
            <a:r>
              <a:rPr sz="1300" spc="-5" dirty="0">
                <a:latin typeface="Georgia"/>
                <a:cs typeface="Georgia"/>
              </a:rPr>
              <a:t>respectivas  transacciones.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12920" y="3616959"/>
            <a:ext cx="782320" cy="1165860"/>
            <a:chOff x="4312920" y="3616959"/>
            <a:chExt cx="782320" cy="1165860"/>
          </a:xfrm>
        </p:grpSpPr>
        <p:sp>
          <p:nvSpPr>
            <p:cNvPr id="27" name="object 27"/>
            <p:cNvSpPr/>
            <p:nvPr/>
          </p:nvSpPr>
          <p:spPr>
            <a:xfrm>
              <a:off x="4319269" y="3748926"/>
              <a:ext cx="769620" cy="903605"/>
            </a:xfrm>
            <a:custGeom>
              <a:avLst/>
              <a:gdLst/>
              <a:ahLst/>
              <a:cxnLst/>
              <a:rect l="l" t="t" r="r" b="b"/>
              <a:pathLst>
                <a:path w="769620" h="903604">
                  <a:moveTo>
                    <a:pt x="385935" y="0"/>
                  </a:moveTo>
                  <a:lnTo>
                    <a:pt x="336244" y="2650"/>
                  </a:lnTo>
                  <a:lnTo>
                    <a:pt x="288518" y="10417"/>
                  </a:lnTo>
                  <a:lnTo>
                    <a:pt x="242603" y="23026"/>
                  </a:lnTo>
                  <a:lnTo>
                    <a:pt x="198777" y="40201"/>
                  </a:lnTo>
                  <a:lnTo>
                    <a:pt x="157315" y="61667"/>
                  </a:lnTo>
                  <a:lnTo>
                    <a:pt x="118493" y="87147"/>
                  </a:lnTo>
                  <a:lnTo>
                    <a:pt x="82586" y="116366"/>
                  </a:lnTo>
                  <a:lnTo>
                    <a:pt x="49798" y="149138"/>
                  </a:lnTo>
                  <a:lnTo>
                    <a:pt x="20566" y="185005"/>
                  </a:lnTo>
                  <a:lnTo>
                    <a:pt x="0" y="216278"/>
                  </a:lnTo>
                  <a:lnTo>
                    <a:pt x="0" y="687040"/>
                  </a:lnTo>
                  <a:lnTo>
                    <a:pt x="49870" y="754268"/>
                  </a:lnTo>
                  <a:lnTo>
                    <a:pt x="82586" y="786950"/>
                  </a:lnTo>
                  <a:lnTo>
                    <a:pt x="118493" y="816168"/>
                  </a:lnTo>
                  <a:lnTo>
                    <a:pt x="157315" y="841647"/>
                  </a:lnTo>
                  <a:lnTo>
                    <a:pt x="198777" y="863111"/>
                  </a:lnTo>
                  <a:lnTo>
                    <a:pt x="242603" y="880286"/>
                  </a:lnTo>
                  <a:lnTo>
                    <a:pt x="288518" y="892894"/>
                  </a:lnTo>
                  <a:lnTo>
                    <a:pt x="336244" y="900661"/>
                  </a:lnTo>
                  <a:lnTo>
                    <a:pt x="385507" y="903311"/>
                  </a:lnTo>
                  <a:lnTo>
                    <a:pt x="434767" y="900661"/>
                  </a:lnTo>
                  <a:lnTo>
                    <a:pt x="482492" y="892894"/>
                  </a:lnTo>
                  <a:lnTo>
                    <a:pt x="528405" y="880286"/>
                  </a:lnTo>
                  <a:lnTo>
                    <a:pt x="572231" y="863111"/>
                  </a:lnTo>
                  <a:lnTo>
                    <a:pt x="613693" y="841647"/>
                  </a:lnTo>
                  <a:lnTo>
                    <a:pt x="652515" y="816168"/>
                  </a:lnTo>
                  <a:lnTo>
                    <a:pt x="688423" y="786950"/>
                  </a:lnTo>
                  <a:lnTo>
                    <a:pt x="721139" y="754268"/>
                  </a:lnTo>
                  <a:lnTo>
                    <a:pt x="750388" y="718398"/>
                  </a:lnTo>
                  <a:lnTo>
                    <a:pt x="769619" y="689156"/>
                  </a:lnTo>
                  <a:lnTo>
                    <a:pt x="769619" y="645977"/>
                  </a:lnTo>
                  <a:lnTo>
                    <a:pt x="366460" y="645977"/>
                  </a:lnTo>
                  <a:lnTo>
                    <a:pt x="335904" y="644941"/>
                  </a:lnTo>
                  <a:lnTo>
                    <a:pt x="309451" y="641833"/>
                  </a:lnTo>
                  <a:lnTo>
                    <a:pt x="287097" y="636652"/>
                  </a:lnTo>
                  <a:lnTo>
                    <a:pt x="268843" y="629399"/>
                  </a:lnTo>
                  <a:lnTo>
                    <a:pt x="268843" y="569783"/>
                  </a:lnTo>
                  <a:lnTo>
                    <a:pt x="446026" y="569783"/>
                  </a:lnTo>
                  <a:lnTo>
                    <a:pt x="450416" y="565842"/>
                  </a:lnTo>
                  <a:lnTo>
                    <a:pt x="459429" y="552381"/>
                  </a:lnTo>
                  <a:lnTo>
                    <a:pt x="464881" y="537129"/>
                  </a:lnTo>
                  <a:lnTo>
                    <a:pt x="466445" y="520764"/>
                  </a:lnTo>
                  <a:lnTo>
                    <a:pt x="466072" y="512282"/>
                  </a:lnTo>
                  <a:lnTo>
                    <a:pt x="446929" y="476278"/>
                  </a:lnTo>
                  <a:lnTo>
                    <a:pt x="408319" y="456106"/>
                  </a:lnTo>
                  <a:lnTo>
                    <a:pt x="283891" y="453656"/>
                  </a:lnTo>
                  <a:lnTo>
                    <a:pt x="303616" y="242838"/>
                  </a:lnTo>
                  <a:lnTo>
                    <a:pt x="769619" y="242838"/>
                  </a:lnTo>
                  <a:lnTo>
                    <a:pt x="769619" y="214027"/>
                  </a:lnTo>
                  <a:lnTo>
                    <a:pt x="721333" y="149138"/>
                  </a:lnTo>
                  <a:lnTo>
                    <a:pt x="688648" y="116455"/>
                  </a:lnTo>
                  <a:lnTo>
                    <a:pt x="652771" y="87233"/>
                  </a:lnTo>
                  <a:lnTo>
                    <a:pt x="613978" y="61746"/>
                  </a:lnTo>
                  <a:lnTo>
                    <a:pt x="572546" y="40271"/>
                  </a:lnTo>
                  <a:lnTo>
                    <a:pt x="528750" y="23084"/>
                  </a:lnTo>
                  <a:lnTo>
                    <a:pt x="482866" y="10459"/>
                  </a:lnTo>
                  <a:lnTo>
                    <a:pt x="435169" y="2672"/>
                  </a:lnTo>
                  <a:lnTo>
                    <a:pt x="385935" y="0"/>
                  </a:lnTo>
                  <a:close/>
                </a:path>
                <a:path w="769620" h="903604">
                  <a:moveTo>
                    <a:pt x="769619" y="398804"/>
                  </a:moveTo>
                  <a:lnTo>
                    <a:pt x="374757" y="398804"/>
                  </a:lnTo>
                  <a:lnTo>
                    <a:pt x="389899" y="399182"/>
                  </a:lnTo>
                  <a:lnTo>
                    <a:pt x="404987" y="400402"/>
                  </a:lnTo>
                  <a:lnTo>
                    <a:pt x="448151" y="408795"/>
                  </a:lnTo>
                  <a:lnTo>
                    <a:pt x="485432" y="426037"/>
                  </a:lnTo>
                  <a:lnTo>
                    <a:pt x="513304" y="452284"/>
                  </a:lnTo>
                  <a:lnTo>
                    <a:pt x="530461" y="489657"/>
                  </a:lnTo>
                  <a:lnTo>
                    <a:pt x="533245" y="520764"/>
                  </a:lnTo>
                  <a:lnTo>
                    <a:pt x="532776" y="533184"/>
                  </a:lnTo>
                  <a:lnTo>
                    <a:pt x="519241" y="576098"/>
                  </a:lnTo>
                  <a:lnTo>
                    <a:pt x="493008" y="607504"/>
                  </a:lnTo>
                  <a:lnTo>
                    <a:pt x="456512" y="629610"/>
                  </a:lnTo>
                  <a:lnTo>
                    <a:pt x="413477" y="641900"/>
                  </a:lnTo>
                  <a:lnTo>
                    <a:pt x="366460" y="645977"/>
                  </a:lnTo>
                  <a:lnTo>
                    <a:pt x="769619" y="645977"/>
                  </a:lnTo>
                  <a:lnTo>
                    <a:pt x="769619" y="398804"/>
                  </a:lnTo>
                  <a:close/>
                </a:path>
                <a:path w="769620" h="903604">
                  <a:moveTo>
                    <a:pt x="446026" y="569783"/>
                  </a:moveTo>
                  <a:lnTo>
                    <a:pt x="268843" y="569783"/>
                  </a:lnTo>
                  <a:lnTo>
                    <a:pt x="292070" y="580887"/>
                  </a:lnTo>
                  <a:lnTo>
                    <a:pt x="316406" y="588986"/>
                  </a:lnTo>
                  <a:lnTo>
                    <a:pt x="341561" y="594004"/>
                  </a:lnTo>
                  <a:lnTo>
                    <a:pt x="367245" y="595863"/>
                  </a:lnTo>
                  <a:lnTo>
                    <a:pt x="377228" y="595624"/>
                  </a:lnTo>
                  <a:lnTo>
                    <a:pt x="415120" y="588637"/>
                  </a:lnTo>
                  <a:lnTo>
                    <a:pt x="446026" y="569783"/>
                  </a:lnTo>
                  <a:close/>
                </a:path>
                <a:path w="769620" h="903604">
                  <a:moveTo>
                    <a:pt x="357805" y="450089"/>
                  </a:moveTo>
                  <a:lnTo>
                    <a:pt x="345632" y="450312"/>
                  </a:lnTo>
                  <a:lnTo>
                    <a:pt x="329256" y="450981"/>
                  </a:lnTo>
                  <a:lnTo>
                    <a:pt x="283891" y="453656"/>
                  </a:lnTo>
                  <a:lnTo>
                    <a:pt x="397081" y="453656"/>
                  </a:lnTo>
                  <a:lnTo>
                    <a:pt x="389021" y="452284"/>
                  </a:lnTo>
                  <a:lnTo>
                    <a:pt x="378659" y="451039"/>
                  </a:lnTo>
                  <a:lnTo>
                    <a:pt x="368247" y="450307"/>
                  </a:lnTo>
                  <a:lnTo>
                    <a:pt x="357805" y="450089"/>
                  </a:lnTo>
                  <a:close/>
                </a:path>
                <a:path w="769620" h="903604">
                  <a:moveTo>
                    <a:pt x="769619" y="242838"/>
                  </a:moveTo>
                  <a:lnTo>
                    <a:pt x="511920" y="242838"/>
                  </a:lnTo>
                  <a:lnTo>
                    <a:pt x="511920" y="295758"/>
                  </a:lnTo>
                  <a:lnTo>
                    <a:pt x="362507" y="295758"/>
                  </a:lnTo>
                  <a:lnTo>
                    <a:pt x="352234" y="399993"/>
                  </a:lnTo>
                  <a:lnTo>
                    <a:pt x="355900" y="399755"/>
                  </a:lnTo>
                  <a:lnTo>
                    <a:pt x="358555" y="399517"/>
                  </a:lnTo>
                  <a:lnTo>
                    <a:pt x="363091" y="399160"/>
                  </a:lnTo>
                  <a:lnTo>
                    <a:pt x="364269" y="399042"/>
                  </a:lnTo>
                  <a:lnTo>
                    <a:pt x="365525" y="398863"/>
                  </a:lnTo>
                  <a:lnTo>
                    <a:pt x="366781" y="398804"/>
                  </a:lnTo>
                  <a:lnTo>
                    <a:pt x="769619" y="398804"/>
                  </a:lnTo>
                  <a:lnTo>
                    <a:pt x="769619" y="242838"/>
                  </a:lnTo>
                  <a:close/>
                </a:path>
              </a:pathLst>
            </a:custGeom>
            <a:solidFill>
              <a:srgbClr val="C8D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9270" y="3623309"/>
              <a:ext cx="769620" cy="1153160"/>
            </a:xfrm>
            <a:custGeom>
              <a:avLst/>
              <a:gdLst/>
              <a:ahLst/>
              <a:cxnLst/>
              <a:rect l="l" t="t" r="r" b="b"/>
              <a:pathLst>
                <a:path w="769620" h="1153160">
                  <a:moveTo>
                    <a:pt x="0" y="1153159"/>
                  </a:moveTo>
                  <a:lnTo>
                    <a:pt x="769620" y="1153159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1531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8263890" y="3780790"/>
            <a:ext cx="3517900" cy="1099820"/>
          </a:xfrm>
          <a:custGeom>
            <a:avLst/>
            <a:gdLst/>
            <a:ahLst/>
            <a:cxnLst/>
            <a:rect l="l" t="t" r="r" b="b"/>
            <a:pathLst>
              <a:path w="3517900" h="1099820">
                <a:moveTo>
                  <a:pt x="0" y="1099819"/>
                </a:moveTo>
                <a:lnTo>
                  <a:pt x="3517900" y="1099819"/>
                </a:lnTo>
                <a:lnTo>
                  <a:pt x="3517900" y="0"/>
                </a:lnTo>
                <a:lnTo>
                  <a:pt x="0" y="0"/>
                </a:lnTo>
                <a:lnTo>
                  <a:pt x="0" y="1099819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996933" y="3947795"/>
            <a:ext cx="2653665" cy="7321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85500"/>
              </a:lnSpc>
              <a:spcBef>
                <a:spcPts val="325"/>
              </a:spcBef>
            </a:pPr>
            <a:r>
              <a:rPr sz="1300" spc="-5" dirty="0">
                <a:latin typeface="Georgia"/>
                <a:cs typeface="Georgia"/>
              </a:rPr>
              <a:t>Posibilitar </a:t>
            </a:r>
            <a:r>
              <a:rPr sz="1300" dirty="0">
                <a:latin typeface="Georgia"/>
                <a:cs typeface="Georgia"/>
              </a:rPr>
              <a:t>la </a:t>
            </a:r>
            <a:r>
              <a:rPr sz="1300" b="1" spc="-5" dirty="0">
                <a:latin typeface="Georgia"/>
                <a:cs typeface="Georgia"/>
              </a:rPr>
              <a:t>evaluación </a:t>
            </a:r>
            <a:r>
              <a:rPr sz="1300" spc="-10" dirty="0">
                <a:latin typeface="Georgia"/>
                <a:cs typeface="Georgia"/>
              </a:rPr>
              <a:t>del  desempeño </a:t>
            </a:r>
            <a:r>
              <a:rPr sz="1300" spc="-5" dirty="0">
                <a:latin typeface="Georgia"/>
                <a:cs typeface="Georgia"/>
              </a:rPr>
              <a:t>institucional </a:t>
            </a:r>
            <a:r>
              <a:rPr sz="1300" dirty="0">
                <a:latin typeface="Georgia"/>
                <a:cs typeface="Georgia"/>
              </a:rPr>
              <a:t>y la  </a:t>
            </a:r>
            <a:r>
              <a:rPr sz="1300" spc="-5" dirty="0">
                <a:latin typeface="Georgia"/>
                <a:cs typeface="Georgia"/>
              </a:rPr>
              <a:t>determinación de responsabilidades  asociadas </a:t>
            </a:r>
            <a:r>
              <a:rPr sz="1300" dirty="0">
                <a:latin typeface="Georgia"/>
                <a:cs typeface="Georgia"/>
              </a:rPr>
              <a:t>con la </a:t>
            </a:r>
            <a:r>
              <a:rPr sz="1300" spc="-5" dirty="0">
                <a:latin typeface="Georgia"/>
                <a:cs typeface="Georgia"/>
              </a:rPr>
              <a:t>gestión </a:t>
            </a:r>
            <a:r>
              <a:rPr sz="1300" spc="-10" dirty="0">
                <a:latin typeface="Georgia"/>
                <a:cs typeface="Georgia"/>
              </a:rPr>
              <a:t>del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ente.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112759" y="3616959"/>
            <a:ext cx="779780" cy="1165860"/>
            <a:chOff x="8112759" y="3616959"/>
            <a:chExt cx="779780" cy="1165860"/>
          </a:xfrm>
        </p:grpSpPr>
        <p:sp>
          <p:nvSpPr>
            <p:cNvPr id="32" name="object 32"/>
            <p:cNvSpPr/>
            <p:nvPr/>
          </p:nvSpPr>
          <p:spPr>
            <a:xfrm>
              <a:off x="8119109" y="3748985"/>
              <a:ext cx="767080" cy="903605"/>
            </a:xfrm>
            <a:custGeom>
              <a:avLst/>
              <a:gdLst/>
              <a:ahLst/>
              <a:cxnLst/>
              <a:rect l="l" t="t" r="r" b="b"/>
              <a:pathLst>
                <a:path w="767079" h="903604">
                  <a:moveTo>
                    <a:pt x="384598" y="0"/>
                  </a:moveTo>
                  <a:lnTo>
                    <a:pt x="335120" y="2650"/>
                  </a:lnTo>
                  <a:lnTo>
                    <a:pt x="287552" y="10417"/>
                  </a:lnTo>
                  <a:lnTo>
                    <a:pt x="241791" y="23026"/>
                  </a:lnTo>
                  <a:lnTo>
                    <a:pt x="198110" y="40201"/>
                  </a:lnTo>
                  <a:lnTo>
                    <a:pt x="156689" y="61731"/>
                  </a:lnTo>
                  <a:lnTo>
                    <a:pt x="118013" y="87212"/>
                  </a:lnTo>
                  <a:lnTo>
                    <a:pt x="82242" y="116429"/>
                  </a:lnTo>
                  <a:lnTo>
                    <a:pt x="49652" y="149107"/>
                  </a:lnTo>
                  <a:lnTo>
                    <a:pt x="20515" y="184969"/>
                  </a:lnTo>
                  <a:lnTo>
                    <a:pt x="0" y="687048"/>
                  </a:lnTo>
                  <a:lnTo>
                    <a:pt x="20548" y="718398"/>
                  </a:lnTo>
                  <a:lnTo>
                    <a:pt x="49699" y="754268"/>
                  </a:lnTo>
                  <a:lnTo>
                    <a:pt x="82306" y="786950"/>
                  </a:lnTo>
                  <a:lnTo>
                    <a:pt x="118093" y="816168"/>
                  </a:lnTo>
                  <a:lnTo>
                    <a:pt x="156787" y="841647"/>
                  </a:lnTo>
                  <a:lnTo>
                    <a:pt x="198111" y="863111"/>
                  </a:lnTo>
                  <a:lnTo>
                    <a:pt x="241791" y="880286"/>
                  </a:lnTo>
                  <a:lnTo>
                    <a:pt x="287553" y="892894"/>
                  </a:lnTo>
                  <a:lnTo>
                    <a:pt x="335120" y="900661"/>
                  </a:lnTo>
                  <a:lnTo>
                    <a:pt x="384219" y="903311"/>
                  </a:lnTo>
                  <a:lnTo>
                    <a:pt x="433316" y="900661"/>
                  </a:lnTo>
                  <a:lnTo>
                    <a:pt x="480882" y="892894"/>
                  </a:lnTo>
                  <a:lnTo>
                    <a:pt x="526642" y="880286"/>
                  </a:lnTo>
                  <a:lnTo>
                    <a:pt x="570322" y="863111"/>
                  </a:lnTo>
                  <a:lnTo>
                    <a:pt x="611646" y="841647"/>
                  </a:lnTo>
                  <a:lnTo>
                    <a:pt x="650339" y="816168"/>
                  </a:lnTo>
                  <a:lnTo>
                    <a:pt x="686127" y="786950"/>
                  </a:lnTo>
                  <a:lnTo>
                    <a:pt x="718734" y="754268"/>
                  </a:lnTo>
                  <a:lnTo>
                    <a:pt x="747886" y="718398"/>
                  </a:lnTo>
                  <a:lnTo>
                    <a:pt x="767079" y="644811"/>
                  </a:lnTo>
                  <a:lnTo>
                    <a:pt x="391694" y="644811"/>
                  </a:lnTo>
                  <a:lnTo>
                    <a:pt x="373996" y="644217"/>
                  </a:lnTo>
                  <a:lnTo>
                    <a:pt x="323542" y="629018"/>
                  </a:lnTo>
                  <a:lnTo>
                    <a:pt x="287843" y="600018"/>
                  </a:lnTo>
                  <a:lnTo>
                    <a:pt x="263462" y="560149"/>
                  </a:lnTo>
                  <a:lnTo>
                    <a:pt x="250293" y="514404"/>
                  </a:lnTo>
                  <a:lnTo>
                    <a:pt x="245970" y="465941"/>
                  </a:lnTo>
                  <a:lnTo>
                    <a:pt x="246284" y="452151"/>
                  </a:lnTo>
                  <a:lnTo>
                    <a:pt x="250882" y="411053"/>
                  </a:lnTo>
                  <a:lnTo>
                    <a:pt x="261017" y="370816"/>
                  </a:lnTo>
                  <a:lnTo>
                    <a:pt x="276779" y="333025"/>
                  </a:lnTo>
                  <a:lnTo>
                    <a:pt x="298504" y="299037"/>
                  </a:lnTo>
                  <a:lnTo>
                    <a:pt x="326330" y="270665"/>
                  </a:lnTo>
                  <a:lnTo>
                    <a:pt x="360392" y="249452"/>
                  </a:lnTo>
                  <a:lnTo>
                    <a:pt x="401357" y="237085"/>
                  </a:lnTo>
                  <a:lnTo>
                    <a:pt x="430717" y="234870"/>
                  </a:lnTo>
                  <a:lnTo>
                    <a:pt x="767079" y="234870"/>
                  </a:lnTo>
                  <a:lnTo>
                    <a:pt x="767079" y="214030"/>
                  </a:lnTo>
                  <a:lnTo>
                    <a:pt x="718866" y="149049"/>
                  </a:lnTo>
                  <a:lnTo>
                    <a:pt x="686266" y="116366"/>
                  </a:lnTo>
                  <a:lnTo>
                    <a:pt x="650484" y="87147"/>
                  </a:lnTo>
                  <a:lnTo>
                    <a:pt x="611916" y="61731"/>
                  </a:lnTo>
                  <a:lnTo>
                    <a:pt x="570617" y="40261"/>
                  </a:lnTo>
                  <a:lnTo>
                    <a:pt x="526961" y="23078"/>
                  </a:lnTo>
                  <a:lnTo>
                    <a:pt x="481223" y="10456"/>
                  </a:lnTo>
                  <a:lnTo>
                    <a:pt x="433677" y="2671"/>
                  </a:lnTo>
                  <a:lnTo>
                    <a:pt x="384598" y="0"/>
                  </a:lnTo>
                  <a:close/>
                </a:path>
                <a:path w="767079" h="903604">
                  <a:moveTo>
                    <a:pt x="767079" y="385366"/>
                  </a:moveTo>
                  <a:lnTo>
                    <a:pt x="404318" y="385366"/>
                  </a:lnTo>
                  <a:lnTo>
                    <a:pt x="417362" y="385820"/>
                  </a:lnTo>
                  <a:lnTo>
                    <a:pt x="430272" y="387528"/>
                  </a:lnTo>
                  <a:lnTo>
                    <a:pt x="476419" y="405448"/>
                  </a:lnTo>
                  <a:lnTo>
                    <a:pt x="509751" y="438401"/>
                  </a:lnTo>
                  <a:lnTo>
                    <a:pt x="527400" y="483057"/>
                  </a:lnTo>
                  <a:lnTo>
                    <a:pt x="529551" y="507801"/>
                  </a:lnTo>
                  <a:lnTo>
                    <a:pt x="529066" y="521900"/>
                  </a:lnTo>
                  <a:lnTo>
                    <a:pt x="519881" y="563029"/>
                  </a:lnTo>
                  <a:lnTo>
                    <a:pt x="501044" y="596746"/>
                  </a:lnTo>
                  <a:lnTo>
                    <a:pt x="472370" y="622953"/>
                  </a:lnTo>
                  <a:lnTo>
                    <a:pt x="435238" y="639287"/>
                  </a:lnTo>
                  <a:lnTo>
                    <a:pt x="391694" y="644811"/>
                  </a:lnTo>
                  <a:lnTo>
                    <a:pt x="767079" y="644811"/>
                  </a:lnTo>
                  <a:lnTo>
                    <a:pt x="767079" y="385366"/>
                  </a:lnTo>
                  <a:close/>
                </a:path>
                <a:path w="767079" h="903604">
                  <a:moveTo>
                    <a:pt x="431903" y="284639"/>
                  </a:moveTo>
                  <a:lnTo>
                    <a:pt x="388090" y="292148"/>
                  </a:lnTo>
                  <a:lnTo>
                    <a:pt x="353484" y="314265"/>
                  </a:lnTo>
                  <a:lnTo>
                    <a:pt x="329585" y="346302"/>
                  </a:lnTo>
                  <a:lnTo>
                    <a:pt x="315296" y="384949"/>
                  </a:lnTo>
                  <a:lnTo>
                    <a:pt x="309025" y="427785"/>
                  </a:lnTo>
                  <a:lnTo>
                    <a:pt x="308604" y="442228"/>
                  </a:lnTo>
                  <a:lnTo>
                    <a:pt x="309791" y="442228"/>
                  </a:lnTo>
                  <a:lnTo>
                    <a:pt x="313459" y="436257"/>
                  </a:lnTo>
                  <a:lnTo>
                    <a:pt x="317444" y="430501"/>
                  </a:lnTo>
                  <a:lnTo>
                    <a:pt x="347794" y="401717"/>
                  </a:lnTo>
                  <a:lnTo>
                    <a:pt x="389002" y="386399"/>
                  </a:lnTo>
                  <a:lnTo>
                    <a:pt x="404318" y="385366"/>
                  </a:lnTo>
                  <a:lnTo>
                    <a:pt x="767079" y="385366"/>
                  </a:lnTo>
                  <a:lnTo>
                    <a:pt x="767079" y="302061"/>
                  </a:lnTo>
                  <a:lnTo>
                    <a:pt x="505465" y="302061"/>
                  </a:lnTo>
                  <a:lnTo>
                    <a:pt x="487931" y="294531"/>
                  </a:lnTo>
                  <a:lnTo>
                    <a:pt x="469708" y="289091"/>
                  </a:lnTo>
                  <a:lnTo>
                    <a:pt x="450972" y="285781"/>
                  </a:lnTo>
                  <a:lnTo>
                    <a:pt x="431903" y="284639"/>
                  </a:lnTo>
                  <a:close/>
                </a:path>
                <a:path w="767079" h="903604">
                  <a:moveTo>
                    <a:pt x="767079" y="234870"/>
                  </a:moveTo>
                  <a:lnTo>
                    <a:pt x="430717" y="234870"/>
                  </a:lnTo>
                  <a:lnTo>
                    <a:pt x="449813" y="235143"/>
                  </a:lnTo>
                  <a:lnTo>
                    <a:pt x="468736" y="237367"/>
                  </a:lnTo>
                  <a:lnTo>
                    <a:pt x="487337" y="241509"/>
                  </a:lnTo>
                  <a:lnTo>
                    <a:pt x="505465" y="247535"/>
                  </a:lnTo>
                  <a:lnTo>
                    <a:pt x="505465" y="302061"/>
                  </a:lnTo>
                  <a:lnTo>
                    <a:pt x="767079" y="302061"/>
                  </a:lnTo>
                  <a:lnTo>
                    <a:pt x="767079" y="234870"/>
                  </a:lnTo>
                  <a:close/>
                </a:path>
              </a:pathLst>
            </a:custGeom>
            <a:solidFill>
              <a:srgbClr val="F6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30315" y="4184746"/>
              <a:ext cx="157360" cy="1589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19109" y="3623309"/>
              <a:ext cx="767080" cy="1153160"/>
            </a:xfrm>
            <a:custGeom>
              <a:avLst/>
              <a:gdLst/>
              <a:ahLst/>
              <a:cxnLst/>
              <a:rect l="l" t="t" r="r" b="b"/>
              <a:pathLst>
                <a:path w="767079" h="1153160">
                  <a:moveTo>
                    <a:pt x="0" y="1153159"/>
                  </a:moveTo>
                  <a:lnTo>
                    <a:pt x="767079" y="1153159"/>
                  </a:lnTo>
                  <a:lnTo>
                    <a:pt x="767079" y="0"/>
                  </a:lnTo>
                  <a:lnTo>
                    <a:pt x="0" y="0"/>
                  </a:lnTo>
                  <a:lnTo>
                    <a:pt x="0" y="11531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669290" y="5165090"/>
            <a:ext cx="3515360" cy="1097280"/>
          </a:xfrm>
          <a:custGeom>
            <a:avLst/>
            <a:gdLst/>
            <a:ahLst/>
            <a:cxnLst/>
            <a:rect l="l" t="t" r="r" b="b"/>
            <a:pathLst>
              <a:path w="3515360" h="1097279">
                <a:moveTo>
                  <a:pt x="0" y="1097280"/>
                </a:moveTo>
                <a:lnTo>
                  <a:pt x="3515360" y="1097280"/>
                </a:lnTo>
                <a:lnTo>
                  <a:pt x="3515360" y="0"/>
                </a:lnTo>
                <a:lnTo>
                  <a:pt x="0" y="0"/>
                </a:lnTo>
                <a:lnTo>
                  <a:pt x="0" y="109728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97939" y="5331142"/>
            <a:ext cx="2883535" cy="7321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13664" marR="449580">
              <a:lnSpc>
                <a:spcPct val="85500"/>
              </a:lnSpc>
              <a:spcBef>
                <a:spcPts val="325"/>
              </a:spcBef>
            </a:pPr>
            <a:r>
              <a:rPr sz="1300" spc="-5" dirty="0">
                <a:latin typeface="Georgia"/>
                <a:cs typeface="Georgia"/>
              </a:rPr>
              <a:t>Determinar </a:t>
            </a:r>
            <a:r>
              <a:rPr sz="1300" dirty="0">
                <a:latin typeface="Georgia"/>
                <a:cs typeface="Georgia"/>
              </a:rPr>
              <a:t>y analizar la  </a:t>
            </a:r>
            <a:r>
              <a:rPr sz="1300" b="1" dirty="0">
                <a:latin typeface="Georgia"/>
                <a:cs typeface="Georgia"/>
              </a:rPr>
              <a:t>interacción </a:t>
            </a:r>
            <a:r>
              <a:rPr sz="1300" spc="-5" dirty="0">
                <a:latin typeface="Georgia"/>
                <a:cs typeface="Georgia"/>
              </a:rPr>
              <a:t>entre </a:t>
            </a:r>
            <a:r>
              <a:rPr sz="1300" dirty="0">
                <a:latin typeface="Georgia"/>
                <a:cs typeface="Georgia"/>
              </a:rPr>
              <a:t>los</a:t>
            </a:r>
            <a:r>
              <a:rPr sz="1300" spc="-105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sectores,  subsectores </a:t>
            </a:r>
            <a:r>
              <a:rPr sz="1300" dirty="0">
                <a:latin typeface="Georgia"/>
                <a:cs typeface="Georgia"/>
              </a:rPr>
              <a:t>y </a:t>
            </a:r>
            <a:r>
              <a:rPr sz="1300" spc="-10" dirty="0">
                <a:latin typeface="Georgia"/>
                <a:cs typeface="Georgia"/>
              </a:rPr>
              <a:t>unidades que </a:t>
            </a:r>
            <a:r>
              <a:rPr sz="1300" dirty="0">
                <a:latin typeface="Georgia"/>
                <a:cs typeface="Georgia"/>
              </a:rPr>
              <a:t>la  </a:t>
            </a:r>
            <a:r>
              <a:rPr sz="1300" spc="-5" dirty="0">
                <a:latin typeface="Georgia"/>
                <a:cs typeface="Georgia"/>
              </a:rPr>
              <a:t>integran.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15619" y="4998720"/>
            <a:ext cx="782320" cy="1168400"/>
            <a:chOff x="515619" y="4998720"/>
            <a:chExt cx="782320" cy="1168400"/>
          </a:xfrm>
        </p:grpSpPr>
        <p:sp>
          <p:nvSpPr>
            <p:cNvPr id="38" name="object 38"/>
            <p:cNvSpPr/>
            <p:nvPr/>
          </p:nvSpPr>
          <p:spPr>
            <a:xfrm>
              <a:off x="521969" y="5131004"/>
              <a:ext cx="769620" cy="905510"/>
            </a:xfrm>
            <a:custGeom>
              <a:avLst/>
              <a:gdLst/>
              <a:ahLst/>
              <a:cxnLst/>
              <a:rect l="l" t="t" r="r" b="b"/>
              <a:pathLst>
                <a:path w="769619" h="905510">
                  <a:moveTo>
                    <a:pt x="385852" y="0"/>
                  </a:moveTo>
                  <a:lnTo>
                    <a:pt x="385506" y="0"/>
                  </a:lnTo>
                  <a:lnTo>
                    <a:pt x="336244" y="2656"/>
                  </a:lnTo>
                  <a:lnTo>
                    <a:pt x="288517" y="10441"/>
                  </a:lnTo>
                  <a:lnTo>
                    <a:pt x="242603" y="23078"/>
                  </a:lnTo>
                  <a:lnTo>
                    <a:pt x="198777" y="40291"/>
                  </a:lnTo>
                  <a:lnTo>
                    <a:pt x="157216" y="61869"/>
                  </a:lnTo>
                  <a:lnTo>
                    <a:pt x="118411" y="87407"/>
                  </a:lnTo>
                  <a:lnTo>
                    <a:pt x="82521" y="116689"/>
                  </a:lnTo>
                  <a:lnTo>
                    <a:pt x="49821" y="149440"/>
                  </a:lnTo>
                  <a:lnTo>
                    <a:pt x="20587" y="185383"/>
                  </a:lnTo>
                  <a:lnTo>
                    <a:pt x="0" y="688566"/>
                  </a:lnTo>
                  <a:lnTo>
                    <a:pt x="20622" y="719993"/>
                  </a:lnTo>
                  <a:lnTo>
                    <a:pt x="49870" y="755942"/>
                  </a:lnTo>
                  <a:lnTo>
                    <a:pt x="82586" y="788697"/>
                  </a:lnTo>
                  <a:lnTo>
                    <a:pt x="118493" y="817980"/>
                  </a:lnTo>
                  <a:lnTo>
                    <a:pt x="157315" y="843516"/>
                  </a:lnTo>
                  <a:lnTo>
                    <a:pt x="198777" y="865028"/>
                  </a:lnTo>
                  <a:lnTo>
                    <a:pt x="242603" y="882240"/>
                  </a:lnTo>
                  <a:lnTo>
                    <a:pt x="288517" y="894877"/>
                  </a:lnTo>
                  <a:lnTo>
                    <a:pt x="336244" y="902661"/>
                  </a:lnTo>
                  <a:lnTo>
                    <a:pt x="385506" y="905317"/>
                  </a:lnTo>
                  <a:lnTo>
                    <a:pt x="434767" y="902661"/>
                  </a:lnTo>
                  <a:lnTo>
                    <a:pt x="482492" y="894877"/>
                  </a:lnTo>
                  <a:lnTo>
                    <a:pt x="528405" y="882240"/>
                  </a:lnTo>
                  <a:lnTo>
                    <a:pt x="572231" y="865028"/>
                  </a:lnTo>
                  <a:lnTo>
                    <a:pt x="613693" y="843516"/>
                  </a:lnTo>
                  <a:lnTo>
                    <a:pt x="652515" y="817980"/>
                  </a:lnTo>
                  <a:lnTo>
                    <a:pt x="688422" y="788697"/>
                  </a:lnTo>
                  <a:lnTo>
                    <a:pt x="721139" y="755942"/>
                  </a:lnTo>
                  <a:lnTo>
                    <a:pt x="750388" y="719993"/>
                  </a:lnTo>
                  <a:lnTo>
                    <a:pt x="769619" y="690685"/>
                  </a:lnTo>
                  <a:lnTo>
                    <a:pt x="769619" y="652190"/>
                  </a:lnTo>
                  <a:lnTo>
                    <a:pt x="321568" y="652190"/>
                  </a:lnTo>
                  <a:lnTo>
                    <a:pt x="325600" y="629394"/>
                  </a:lnTo>
                  <a:lnTo>
                    <a:pt x="336571" y="584448"/>
                  </a:lnTo>
                  <a:lnTo>
                    <a:pt x="351324" y="540204"/>
                  </a:lnTo>
                  <a:lnTo>
                    <a:pt x="368721" y="496566"/>
                  </a:lnTo>
                  <a:lnTo>
                    <a:pt x="388503" y="453437"/>
                  </a:lnTo>
                  <a:lnTo>
                    <a:pt x="410444" y="410100"/>
                  </a:lnTo>
                  <a:lnTo>
                    <a:pt x="434204" y="366692"/>
                  </a:lnTo>
                  <a:lnTo>
                    <a:pt x="458805" y="322867"/>
                  </a:lnTo>
                  <a:lnTo>
                    <a:pt x="471385" y="300765"/>
                  </a:lnTo>
                  <a:lnTo>
                    <a:pt x="253974" y="300765"/>
                  </a:lnTo>
                  <a:lnTo>
                    <a:pt x="253974" y="245761"/>
                  </a:lnTo>
                  <a:lnTo>
                    <a:pt x="769619" y="245761"/>
                  </a:lnTo>
                  <a:lnTo>
                    <a:pt x="769619" y="214533"/>
                  </a:lnTo>
                  <a:lnTo>
                    <a:pt x="721221" y="149380"/>
                  </a:lnTo>
                  <a:lnTo>
                    <a:pt x="688511" y="116624"/>
                  </a:lnTo>
                  <a:lnTo>
                    <a:pt x="652609" y="87340"/>
                  </a:lnTo>
                  <a:lnTo>
                    <a:pt x="613914" y="61869"/>
                  </a:lnTo>
                  <a:lnTo>
                    <a:pt x="572478" y="40351"/>
                  </a:lnTo>
                  <a:lnTo>
                    <a:pt x="528679" y="23129"/>
                  </a:lnTo>
                  <a:lnTo>
                    <a:pt x="482791" y="10479"/>
                  </a:lnTo>
                  <a:lnTo>
                    <a:pt x="435090" y="2677"/>
                  </a:lnTo>
                  <a:lnTo>
                    <a:pt x="385852" y="0"/>
                  </a:lnTo>
                  <a:close/>
                </a:path>
                <a:path w="769619" h="905510">
                  <a:moveTo>
                    <a:pt x="769619" y="245761"/>
                  </a:moveTo>
                  <a:lnTo>
                    <a:pt x="544478" y="245761"/>
                  </a:lnTo>
                  <a:lnTo>
                    <a:pt x="544478" y="287714"/>
                  </a:lnTo>
                  <a:lnTo>
                    <a:pt x="531007" y="310991"/>
                  </a:lnTo>
                  <a:lnTo>
                    <a:pt x="504937" y="356985"/>
                  </a:lnTo>
                  <a:lnTo>
                    <a:pt x="480171" y="402372"/>
                  </a:lnTo>
                  <a:lnTo>
                    <a:pt x="457558" y="447588"/>
                  </a:lnTo>
                  <a:lnTo>
                    <a:pt x="437357" y="492412"/>
                  </a:lnTo>
                  <a:lnTo>
                    <a:pt x="419679" y="537636"/>
                  </a:lnTo>
                  <a:lnTo>
                    <a:pt x="404675" y="583161"/>
                  </a:lnTo>
                  <a:lnTo>
                    <a:pt x="393000" y="628986"/>
                  </a:lnTo>
                  <a:lnTo>
                    <a:pt x="388399" y="652190"/>
                  </a:lnTo>
                  <a:lnTo>
                    <a:pt x="769619" y="652190"/>
                  </a:lnTo>
                  <a:lnTo>
                    <a:pt x="769619" y="245761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1969" y="5005070"/>
              <a:ext cx="769620" cy="1155700"/>
            </a:xfrm>
            <a:custGeom>
              <a:avLst/>
              <a:gdLst/>
              <a:ahLst/>
              <a:cxnLst/>
              <a:rect l="l" t="t" r="r" b="b"/>
              <a:pathLst>
                <a:path w="769619" h="1155700">
                  <a:moveTo>
                    <a:pt x="0" y="1155699"/>
                  </a:moveTo>
                  <a:lnTo>
                    <a:pt x="769620" y="1155699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155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4466590" y="5165090"/>
            <a:ext cx="3515360" cy="1097280"/>
          </a:xfrm>
          <a:custGeom>
            <a:avLst/>
            <a:gdLst/>
            <a:ahLst/>
            <a:cxnLst/>
            <a:rect l="l" t="t" r="r" b="b"/>
            <a:pathLst>
              <a:path w="3515359" h="1097279">
                <a:moveTo>
                  <a:pt x="0" y="1097280"/>
                </a:moveTo>
                <a:lnTo>
                  <a:pt x="3515360" y="1097280"/>
                </a:lnTo>
                <a:lnTo>
                  <a:pt x="3515360" y="0"/>
                </a:lnTo>
                <a:lnTo>
                  <a:pt x="0" y="0"/>
                </a:lnTo>
                <a:lnTo>
                  <a:pt x="0" y="1097280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95240" y="5162232"/>
            <a:ext cx="2883535" cy="10706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14935" marR="265430">
              <a:lnSpc>
                <a:spcPct val="85400"/>
              </a:lnSpc>
              <a:spcBef>
                <a:spcPts val="330"/>
              </a:spcBef>
            </a:pPr>
            <a:r>
              <a:rPr sz="1300" spc="-5" dirty="0">
                <a:latin typeface="Georgia"/>
                <a:cs typeface="Georgia"/>
              </a:rPr>
              <a:t>Posibilitar </a:t>
            </a:r>
            <a:r>
              <a:rPr sz="1300" dirty="0">
                <a:latin typeface="Georgia"/>
                <a:cs typeface="Georgia"/>
              </a:rPr>
              <a:t>la </a:t>
            </a:r>
            <a:r>
              <a:rPr sz="1300" spc="-5" dirty="0">
                <a:latin typeface="Georgia"/>
                <a:cs typeface="Georgia"/>
              </a:rPr>
              <a:t>consolidación  automática de </a:t>
            </a:r>
            <a:r>
              <a:rPr sz="1300" dirty="0">
                <a:latin typeface="Georgia"/>
                <a:cs typeface="Georgia"/>
              </a:rPr>
              <a:t>las </a:t>
            </a:r>
            <a:r>
              <a:rPr sz="1300" b="1" spc="-5" dirty="0">
                <a:latin typeface="Georgia"/>
                <a:cs typeface="Georgia"/>
              </a:rPr>
              <a:t>transacciones  </a:t>
            </a:r>
            <a:r>
              <a:rPr sz="1300" spc="-5" dirty="0">
                <a:latin typeface="Georgia"/>
                <a:cs typeface="Georgia"/>
              </a:rPr>
              <a:t>financieras intra </a:t>
            </a:r>
            <a:r>
              <a:rPr sz="1300" dirty="0">
                <a:latin typeface="Georgia"/>
                <a:cs typeface="Georgia"/>
              </a:rPr>
              <a:t>e  </a:t>
            </a:r>
            <a:r>
              <a:rPr sz="1300" spc="-10" dirty="0">
                <a:latin typeface="Georgia"/>
                <a:cs typeface="Georgia"/>
              </a:rPr>
              <a:t>intergubernamentales </a:t>
            </a:r>
            <a:r>
              <a:rPr sz="1300" dirty="0">
                <a:latin typeface="Georgia"/>
                <a:cs typeface="Georgia"/>
              </a:rPr>
              <a:t>y </a:t>
            </a:r>
            <a:r>
              <a:rPr sz="1300" spc="-5" dirty="0">
                <a:latin typeface="Georgia"/>
                <a:cs typeface="Georgia"/>
              </a:rPr>
              <a:t>entre los  sectores públicos de </a:t>
            </a:r>
            <a:r>
              <a:rPr sz="1300" dirty="0">
                <a:latin typeface="Georgia"/>
                <a:cs typeface="Georgia"/>
              </a:rPr>
              <a:t>los </a:t>
            </a:r>
            <a:r>
              <a:rPr sz="1300" spc="-10" dirty="0">
                <a:latin typeface="Georgia"/>
                <a:cs typeface="Georgia"/>
              </a:rPr>
              <a:t>distintos  órdenes </a:t>
            </a:r>
            <a:r>
              <a:rPr sz="1300" spc="-5" dirty="0">
                <a:latin typeface="Georgia"/>
                <a:cs typeface="Georgia"/>
              </a:rPr>
              <a:t>de</a:t>
            </a:r>
            <a:r>
              <a:rPr sz="1300" spc="2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gobierno.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312920" y="4998720"/>
            <a:ext cx="782320" cy="1168400"/>
            <a:chOff x="4312920" y="4998720"/>
            <a:chExt cx="782320" cy="1168400"/>
          </a:xfrm>
        </p:grpSpPr>
        <p:sp>
          <p:nvSpPr>
            <p:cNvPr id="43" name="object 43"/>
            <p:cNvSpPr/>
            <p:nvPr/>
          </p:nvSpPr>
          <p:spPr>
            <a:xfrm>
              <a:off x="4632219" y="5585299"/>
              <a:ext cx="151895" cy="1433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48683" y="5415799"/>
              <a:ext cx="119175" cy="1148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19269" y="5131004"/>
              <a:ext cx="769620" cy="905510"/>
            </a:xfrm>
            <a:custGeom>
              <a:avLst/>
              <a:gdLst/>
              <a:ahLst/>
              <a:cxnLst/>
              <a:rect l="l" t="t" r="r" b="b"/>
              <a:pathLst>
                <a:path w="769620" h="905510">
                  <a:moveTo>
                    <a:pt x="385888" y="0"/>
                  </a:moveTo>
                  <a:lnTo>
                    <a:pt x="385507" y="0"/>
                  </a:lnTo>
                  <a:lnTo>
                    <a:pt x="336243" y="2656"/>
                  </a:lnTo>
                  <a:lnTo>
                    <a:pt x="288515" y="10441"/>
                  </a:lnTo>
                  <a:lnTo>
                    <a:pt x="242599" y="23078"/>
                  </a:lnTo>
                  <a:lnTo>
                    <a:pt x="198772" y="40291"/>
                  </a:lnTo>
                  <a:lnTo>
                    <a:pt x="157209" y="61869"/>
                  </a:lnTo>
                  <a:lnTo>
                    <a:pt x="118401" y="87408"/>
                  </a:lnTo>
                  <a:lnTo>
                    <a:pt x="82509" y="116690"/>
                  </a:lnTo>
                  <a:lnTo>
                    <a:pt x="49808" y="149441"/>
                  </a:lnTo>
                  <a:lnTo>
                    <a:pt x="20571" y="185385"/>
                  </a:lnTo>
                  <a:lnTo>
                    <a:pt x="0" y="216734"/>
                  </a:lnTo>
                  <a:lnTo>
                    <a:pt x="0" y="688618"/>
                  </a:lnTo>
                  <a:lnTo>
                    <a:pt x="49859" y="755973"/>
                  </a:lnTo>
                  <a:lnTo>
                    <a:pt x="82577" y="788727"/>
                  </a:lnTo>
                  <a:lnTo>
                    <a:pt x="118485" y="818010"/>
                  </a:lnTo>
                  <a:lnTo>
                    <a:pt x="157310" y="843545"/>
                  </a:lnTo>
                  <a:lnTo>
                    <a:pt x="198774" y="865056"/>
                  </a:lnTo>
                  <a:lnTo>
                    <a:pt x="242602" y="882267"/>
                  </a:lnTo>
                  <a:lnTo>
                    <a:pt x="288521" y="894903"/>
                  </a:lnTo>
                  <a:lnTo>
                    <a:pt x="336263" y="902686"/>
                  </a:lnTo>
                  <a:lnTo>
                    <a:pt x="385483" y="905341"/>
                  </a:lnTo>
                  <a:lnTo>
                    <a:pt x="434763" y="902684"/>
                  </a:lnTo>
                  <a:lnTo>
                    <a:pt x="482494" y="894898"/>
                  </a:lnTo>
                  <a:lnTo>
                    <a:pt x="528411" y="882260"/>
                  </a:lnTo>
                  <a:lnTo>
                    <a:pt x="572239" y="865047"/>
                  </a:lnTo>
                  <a:lnTo>
                    <a:pt x="613703" y="843533"/>
                  </a:lnTo>
                  <a:lnTo>
                    <a:pt x="652527" y="817996"/>
                  </a:lnTo>
                  <a:lnTo>
                    <a:pt x="688435" y="788712"/>
                  </a:lnTo>
                  <a:lnTo>
                    <a:pt x="721150" y="755956"/>
                  </a:lnTo>
                  <a:lnTo>
                    <a:pt x="750399" y="720005"/>
                  </a:lnTo>
                  <a:lnTo>
                    <a:pt x="769619" y="690715"/>
                  </a:lnTo>
                  <a:lnTo>
                    <a:pt x="769619" y="649389"/>
                  </a:lnTo>
                  <a:lnTo>
                    <a:pt x="386816" y="649389"/>
                  </a:lnTo>
                  <a:lnTo>
                    <a:pt x="373550" y="648969"/>
                  </a:lnTo>
                  <a:lnTo>
                    <a:pt x="334437" y="642071"/>
                  </a:lnTo>
                  <a:lnTo>
                    <a:pt x="290164" y="619903"/>
                  </a:lnTo>
                  <a:lnTo>
                    <a:pt x="258384" y="580577"/>
                  </a:lnTo>
                  <a:lnTo>
                    <a:pt x="248058" y="531062"/>
                  </a:lnTo>
                  <a:lnTo>
                    <a:pt x="248384" y="522354"/>
                  </a:lnTo>
                  <a:lnTo>
                    <a:pt x="260316" y="480987"/>
                  </a:lnTo>
                  <a:lnTo>
                    <a:pt x="287229" y="447093"/>
                  </a:lnTo>
                  <a:lnTo>
                    <a:pt x="326294" y="424599"/>
                  </a:lnTo>
                  <a:lnTo>
                    <a:pt x="313585" y="417577"/>
                  </a:lnTo>
                  <a:lnTo>
                    <a:pt x="282414" y="387651"/>
                  </a:lnTo>
                  <a:lnTo>
                    <a:pt x="267538" y="349747"/>
                  </a:lnTo>
                  <a:lnTo>
                    <a:pt x="266605" y="336044"/>
                  </a:lnTo>
                  <a:lnTo>
                    <a:pt x="267119" y="325235"/>
                  </a:lnTo>
                  <a:lnTo>
                    <a:pt x="281329" y="285244"/>
                  </a:lnTo>
                  <a:lnTo>
                    <a:pt x="311158" y="255580"/>
                  </a:lnTo>
                  <a:lnTo>
                    <a:pt x="352560" y="238042"/>
                  </a:lnTo>
                  <a:lnTo>
                    <a:pt x="388388" y="233961"/>
                  </a:lnTo>
                  <a:lnTo>
                    <a:pt x="769619" y="233961"/>
                  </a:lnTo>
                  <a:lnTo>
                    <a:pt x="769619" y="214472"/>
                  </a:lnTo>
                  <a:lnTo>
                    <a:pt x="721267" y="149380"/>
                  </a:lnTo>
                  <a:lnTo>
                    <a:pt x="688560" y="116624"/>
                  </a:lnTo>
                  <a:lnTo>
                    <a:pt x="652659" y="87340"/>
                  </a:lnTo>
                  <a:lnTo>
                    <a:pt x="613964" y="61869"/>
                  </a:lnTo>
                  <a:lnTo>
                    <a:pt x="572528" y="40351"/>
                  </a:lnTo>
                  <a:lnTo>
                    <a:pt x="528726" y="23129"/>
                  </a:lnTo>
                  <a:lnTo>
                    <a:pt x="482835" y="10479"/>
                  </a:lnTo>
                  <a:lnTo>
                    <a:pt x="435130" y="2677"/>
                  </a:lnTo>
                  <a:lnTo>
                    <a:pt x="385888" y="0"/>
                  </a:lnTo>
                  <a:close/>
                </a:path>
                <a:path w="769620" h="905510">
                  <a:moveTo>
                    <a:pt x="769619" y="233961"/>
                  </a:moveTo>
                  <a:lnTo>
                    <a:pt x="388388" y="233961"/>
                  </a:lnTo>
                  <a:lnTo>
                    <a:pt x="400201" y="234386"/>
                  </a:lnTo>
                  <a:lnTo>
                    <a:pt x="411912" y="235749"/>
                  </a:lnTo>
                  <a:lnTo>
                    <a:pt x="455075" y="249925"/>
                  </a:lnTo>
                  <a:lnTo>
                    <a:pt x="488223" y="276570"/>
                  </a:lnTo>
                  <a:lnTo>
                    <a:pt x="507024" y="314911"/>
                  </a:lnTo>
                  <a:lnTo>
                    <a:pt x="509301" y="336878"/>
                  </a:lnTo>
                  <a:lnTo>
                    <a:pt x="508437" y="349761"/>
                  </a:lnTo>
                  <a:lnTo>
                    <a:pt x="495254" y="385864"/>
                  </a:lnTo>
                  <a:lnTo>
                    <a:pt x="463497" y="417222"/>
                  </a:lnTo>
                  <a:lnTo>
                    <a:pt x="450433" y="424599"/>
                  </a:lnTo>
                  <a:lnTo>
                    <a:pt x="459867" y="428210"/>
                  </a:lnTo>
                  <a:lnTo>
                    <a:pt x="492614" y="449447"/>
                  </a:lnTo>
                  <a:lnTo>
                    <a:pt x="518311" y="484707"/>
                  </a:lnTo>
                  <a:lnTo>
                    <a:pt x="528417" y="525118"/>
                  </a:lnTo>
                  <a:lnTo>
                    <a:pt x="528705" y="533434"/>
                  </a:lnTo>
                  <a:lnTo>
                    <a:pt x="528107" y="545876"/>
                  </a:lnTo>
                  <a:lnTo>
                    <a:pt x="510977" y="591642"/>
                  </a:lnTo>
                  <a:lnTo>
                    <a:pt x="475927" y="625302"/>
                  </a:lnTo>
                  <a:lnTo>
                    <a:pt x="441148" y="641273"/>
                  </a:lnTo>
                  <a:lnTo>
                    <a:pt x="400616" y="648927"/>
                  </a:lnTo>
                  <a:lnTo>
                    <a:pt x="386816" y="649389"/>
                  </a:lnTo>
                  <a:lnTo>
                    <a:pt x="769619" y="649389"/>
                  </a:lnTo>
                  <a:lnTo>
                    <a:pt x="769619" y="233961"/>
                  </a:lnTo>
                  <a:close/>
                </a:path>
              </a:pathLst>
            </a:custGeom>
            <a:solidFill>
              <a:srgbClr val="FF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19270" y="5005070"/>
              <a:ext cx="769620" cy="1155700"/>
            </a:xfrm>
            <a:custGeom>
              <a:avLst/>
              <a:gdLst/>
              <a:ahLst/>
              <a:cxnLst/>
              <a:rect l="l" t="t" r="r" b="b"/>
              <a:pathLst>
                <a:path w="769620" h="1155700">
                  <a:moveTo>
                    <a:pt x="0" y="1155699"/>
                  </a:moveTo>
                  <a:lnTo>
                    <a:pt x="769620" y="1155699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1155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260715" y="5161915"/>
            <a:ext cx="3524250" cy="1103630"/>
            <a:chOff x="8260715" y="5161915"/>
            <a:chExt cx="3524250" cy="1103630"/>
          </a:xfrm>
        </p:grpSpPr>
        <p:sp>
          <p:nvSpPr>
            <p:cNvPr id="48" name="object 48"/>
            <p:cNvSpPr/>
            <p:nvPr/>
          </p:nvSpPr>
          <p:spPr>
            <a:xfrm>
              <a:off x="8263890" y="5165090"/>
              <a:ext cx="3517900" cy="1097280"/>
            </a:xfrm>
            <a:custGeom>
              <a:avLst/>
              <a:gdLst/>
              <a:ahLst/>
              <a:cxnLst/>
              <a:rect l="l" t="t" r="r" b="b"/>
              <a:pathLst>
                <a:path w="3517900" h="1097279">
                  <a:moveTo>
                    <a:pt x="3517900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3517900" y="1097280"/>
                  </a:lnTo>
                  <a:lnTo>
                    <a:pt x="3517900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63890" y="5165090"/>
              <a:ext cx="3517900" cy="1097280"/>
            </a:xfrm>
            <a:custGeom>
              <a:avLst/>
              <a:gdLst/>
              <a:ahLst/>
              <a:cxnLst/>
              <a:rect l="l" t="t" r="r" b="b"/>
              <a:pathLst>
                <a:path w="3517900" h="1097279">
                  <a:moveTo>
                    <a:pt x="0" y="1097280"/>
                  </a:moveTo>
                  <a:lnTo>
                    <a:pt x="3517900" y="1097280"/>
                  </a:lnTo>
                  <a:lnTo>
                    <a:pt x="3517900" y="0"/>
                  </a:lnTo>
                  <a:lnTo>
                    <a:pt x="0" y="0"/>
                  </a:lnTo>
                  <a:lnTo>
                    <a:pt x="0" y="109728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892540" y="5168265"/>
            <a:ext cx="2886075" cy="1090930"/>
          </a:xfrm>
          <a:prstGeom prst="rect">
            <a:avLst/>
          </a:prstGeom>
          <a:solidFill>
            <a:srgbClr val="FFFFFF">
              <a:alpha val="39999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116839" marR="81915">
              <a:lnSpc>
                <a:spcPct val="85400"/>
              </a:lnSpc>
              <a:spcBef>
                <a:spcPts val="280"/>
              </a:spcBef>
            </a:pPr>
            <a:r>
              <a:rPr sz="1300" spc="-5" dirty="0">
                <a:latin typeface="Georgia"/>
                <a:cs typeface="Georgia"/>
              </a:rPr>
              <a:t>Establecer un </a:t>
            </a:r>
            <a:r>
              <a:rPr sz="1300" spc="-10" dirty="0">
                <a:latin typeface="Georgia"/>
                <a:cs typeface="Georgia"/>
              </a:rPr>
              <a:t>sistema </a:t>
            </a:r>
            <a:r>
              <a:rPr sz="1300" spc="-5" dirty="0">
                <a:latin typeface="Georgia"/>
                <a:cs typeface="Georgia"/>
              </a:rPr>
              <a:t>de  </a:t>
            </a:r>
            <a:r>
              <a:rPr sz="1300" b="1" spc="-5" dirty="0">
                <a:latin typeface="Georgia"/>
                <a:cs typeface="Georgia"/>
              </a:rPr>
              <a:t>estadísticas fiscales </a:t>
            </a:r>
            <a:r>
              <a:rPr sz="1300" spc="-5" dirty="0">
                <a:latin typeface="Georgia"/>
                <a:cs typeface="Georgia"/>
              </a:rPr>
              <a:t>basado en </a:t>
            </a:r>
            <a:r>
              <a:rPr sz="1300" dirty="0">
                <a:latin typeface="Georgia"/>
                <a:cs typeface="Georgia"/>
              </a:rPr>
              <a:t>las  </a:t>
            </a:r>
            <a:r>
              <a:rPr sz="1300" spc="-5" dirty="0">
                <a:latin typeface="Georgia"/>
                <a:cs typeface="Georgia"/>
              </a:rPr>
              <a:t>mejores prácticas sobre </a:t>
            </a:r>
            <a:r>
              <a:rPr sz="1300" dirty="0">
                <a:latin typeface="Georgia"/>
                <a:cs typeface="Georgia"/>
              </a:rPr>
              <a:t>la </a:t>
            </a:r>
            <a:r>
              <a:rPr sz="1300" spc="-5" dirty="0">
                <a:latin typeface="Georgia"/>
                <a:cs typeface="Georgia"/>
              </a:rPr>
              <a:t>materia,  </a:t>
            </a:r>
            <a:r>
              <a:rPr sz="1300" spc="-10" dirty="0">
                <a:latin typeface="Georgia"/>
                <a:cs typeface="Georgia"/>
              </a:rPr>
              <a:t>que </a:t>
            </a:r>
            <a:r>
              <a:rPr sz="1300" spc="-5" dirty="0">
                <a:latin typeface="Georgia"/>
                <a:cs typeface="Georgia"/>
              </a:rPr>
              <a:t>genere resultados en tiempo real  </a:t>
            </a:r>
            <a:r>
              <a:rPr sz="1300" dirty="0">
                <a:latin typeface="Georgia"/>
                <a:cs typeface="Georgia"/>
              </a:rPr>
              <a:t>y </a:t>
            </a:r>
            <a:r>
              <a:rPr sz="1300" spc="-5" dirty="0">
                <a:latin typeface="Georgia"/>
                <a:cs typeface="Georgia"/>
              </a:rPr>
              <a:t>facilite </a:t>
            </a:r>
            <a:r>
              <a:rPr sz="1300" dirty="0">
                <a:latin typeface="Georgia"/>
                <a:cs typeface="Georgia"/>
              </a:rPr>
              <a:t>la </a:t>
            </a:r>
            <a:r>
              <a:rPr sz="1300" spc="-10" dirty="0">
                <a:latin typeface="Georgia"/>
                <a:cs typeface="Georgia"/>
              </a:rPr>
              <a:t>toma </a:t>
            </a:r>
            <a:r>
              <a:rPr sz="1300" spc="-5" dirty="0">
                <a:latin typeface="Georgia"/>
                <a:cs typeface="Georgia"/>
              </a:rPr>
              <a:t>de medidas  correctivas </a:t>
            </a:r>
            <a:r>
              <a:rPr sz="1300" dirty="0">
                <a:latin typeface="Georgia"/>
                <a:cs typeface="Georgia"/>
              </a:rPr>
              <a:t>con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oportunidad.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112759" y="4998720"/>
            <a:ext cx="779780" cy="1168400"/>
            <a:chOff x="8112759" y="4998720"/>
            <a:chExt cx="779780" cy="1168400"/>
          </a:xfrm>
        </p:grpSpPr>
        <p:sp>
          <p:nvSpPr>
            <p:cNvPr id="52" name="object 52"/>
            <p:cNvSpPr/>
            <p:nvPr/>
          </p:nvSpPr>
          <p:spPr>
            <a:xfrm>
              <a:off x="8427453" y="5416335"/>
              <a:ext cx="157278" cy="159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19109" y="5131004"/>
              <a:ext cx="767080" cy="905510"/>
            </a:xfrm>
            <a:custGeom>
              <a:avLst/>
              <a:gdLst/>
              <a:ahLst/>
              <a:cxnLst/>
              <a:rect l="l" t="t" r="r" b="b"/>
              <a:pathLst>
                <a:path w="767079" h="905510">
                  <a:moveTo>
                    <a:pt x="384634" y="0"/>
                  </a:moveTo>
                  <a:lnTo>
                    <a:pt x="384219" y="0"/>
                  </a:lnTo>
                  <a:lnTo>
                    <a:pt x="335119" y="2656"/>
                  </a:lnTo>
                  <a:lnTo>
                    <a:pt x="287550" y="10441"/>
                  </a:lnTo>
                  <a:lnTo>
                    <a:pt x="241787" y="23078"/>
                  </a:lnTo>
                  <a:lnTo>
                    <a:pt x="198105" y="40291"/>
                  </a:lnTo>
                  <a:lnTo>
                    <a:pt x="156779" y="61804"/>
                  </a:lnTo>
                  <a:lnTo>
                    <a:pt x="118084" y="87340"/>
                  </a:lnTo>
                  <a:lnTo>
                    <a:pt x="82295" y="116624"/>
                  </a:lnTo>
                  <a:lnTo>
                    <a:pt x="49613" y="149471"/>
                  </a:lnTo>
                  <a:lnTo>
                    <a:pt x="20476" y="185419"/>
                  </a:lnTo>
                  <a:lnTo>
                    <a:pt x="0" y="688625"/>
                  </a:lnTo>
                  <a:lnTo>
                    <a:pt x="20536" y="720023"/>
                  </a:lnTo>
                  <a:lnTo>
                    <a:pt x="49689" y="755973"/>
                  </a:lnTo>
                  <a:lnTo>
                    <a:pt x="82297" y="788727"/>
                  </a:lnTo>
                  <a:lnTo>
                    <a:pt x="118087" y="818010"/>
                  </a:lnTo>
                  <a:lnTo>
                    <a:pt x="156782" y="843545"/>
                  </a:lnTo>
                  <a:lnTo>
                    <a:pt x="198108" y="865056"/>
                  </a:lnTo>
                  <a:lnTo>
                    <a:pt x="241791" y="882267"/>
                  </a:lnTo>
                  <a:lnTo>
                    <a:pt x="287556" y="894903"/>
                  </a:lnTo>
                  <a:lnTo>
                    <a:pt x="335140" y="902686"/>
                  </a:lnTo>
                  <a:lnTo>
                    <a:pt x="384196" y="905341"/>
                  </a:lnTo>
                  <a:lnTo>
                    <a:pt x="433312" y="902684"/>
                  </a:lnTo>
                  <a:lnTo>
                    <a:pt x="480884" y="894898"/>
                  </a:lnTo>
                  <a:lnTo>
                    <a:pt x="526649" y="882260"/>
                  </a:lnTo>
                  <a:lnTo>
                    <a:pt x="570331" y="865047"/>
                  </a:lnTo>
                  <a:lnTo>
                    <a:pt x="611657" y="843533"/>
                  </a:lnTo>
                  <a:lnTo>
                    <a:pt x="650351" y="817996"/>
                  </a:lnTo>
                  <a:lnTo>
                    <a:pt x="686140" y="788712"/>
                  </a:lnTo>
                  <a:lnTo>
                    <a:pt x="718747" y="755956"/>
                  </a:lnTo>
                  <a:lnTo>
                    <a:pt x="747898" y="720005"/>
                  </a:lnTo>
                  <a:lnTo>
                    <a:pt x="767079" y="646338"/>
                  </a:lnTo>
                  <a:lnTo>
                    <a:pt x="346181" y="646338"/>
                  </a:lnTo>
                  <a:lnTo>
                    <a:pt x="327056" y="646084"/>
                  </a:lnTo>
                  <a:lnTo>
                    <a:pt x="308106" y="643872"/>
                  </a:lnTo>
                  <a:lnTo>
                    <a:pt x="289480" y="639725"/>
                  </a:lnTo>
                  <a:lnTo>
                    <a:pt x="271326" y="633669"/>
                  </a:lnTo>
                  <a:lnTo>
                    <a:pt x="271326" y="578962"/>
                  </a:lnTo>
                  <a:lnTo>
                    <a:pt x="407549" y="578962"/>
                  </a:lnTo>
                  <a:lnTo>
                    <a:pt x="413198" y="575252"/>
                  </a:lnTo>
                  <a:lnTo>
                    <a:pt x="440328" y="546520"/>
                  </a:lnTo>
                  <a:lnTo>
                    <a:pt x="457947" y="509344"/>
                  </a:lnTo>
                  <a:lnTo>
                    <a:pt x="461690" y="495461"/>
                  </a:lnTo>
                  <a:lnTo>
                    <a:pt x="372604" y="495461"/>
                  </a:lnTo>
                  <a:lnTo>
                    <a:pt x="359560" y="495002"/>
                  </a:lnTo>
                  <a:lnTo>
                    <a:pt x="321585" y="486164"/>
                  </a:lnTo>
                  <a:lnTo>
                    <a:pt x="281980" y="460444"/>
                  </a:lnTo>
                  <a:lnTo>
                    <a:pt x="256328" y="421441"/>
                  </a:lnTo>
                  <a:lnTo>
                    <a:pt x="247264" y="372813"/>
                  </a:lnTo>
                  <a:lnTo>
                    <a:pt x="247762" y="358647"/>
                  </a:lnTo>
                  <a:lnTo>
                    <a:pt x="256922" y="317391"/>
                  </a:lnTo>
                  <a:lnTo>
                    <a:pt x="275791" y="283627"/>
                  </a:lnTo>
                  <a:lnTo>
                    <a:pt x="304462" y="257359"/>
                  </a:lnTo>
                  <a:lnTo>
                    <a:pt x="341637" y="240965"/>
                  </a:lnTo>
                  <a:lnTo>
                    <a:pt x="385180" y="235451"/>
                  </a:lnTo>
                  <a:lnTo>
                    <a:pt x="767079" y="235451"/>
                  </a:lnTo>
                  <a:lnTo>
                    <a:pt x="767079" y="214545"/>
                  </a:lnTo>
                  <a:lnTo>
                    <a:pt x="718928" y="149471"/>
                  </a:lnTo>
                  <a:lnTo>
                    <a:pt x="686350" y="116715"/>
                  </a:lnTo>
                  <a:lnTo>
                    <a:pt x="650592" y="87427"/>
                  </a:lnTo>
                  <a:lnTo>
                    <a:pt x="611927" y="61884"/>
                  </a:lnTo>
                  <a:lnTo>
                    <a:pt x="570632" y="40361"/>
                  </a:lnTo>
                  <a:lnTo>
                    <a:pt x="526980" y="23135"/>
                  </a:lnTo>
                  <a:lnTo>
                    <a:pt x="481247" y="10482"/>
                  </a:lnTo>
                  <a:lnTo>
                    <a:pt x="433707" y="2678"/>
                  </a:lnTo>
                  <a:lnTo>
                    <a:pt x="384634" y="0"/>
                  </a:lnTo>
                  <a:close/>
                </a:path>
                <a:path w="767079" h="905510">
                  <a:moveTo>
                    <a:pt x="767079" y="235451"/>
                  </a:moveTo>
                  <a:lnTo>
                    <a:pt x="385180" y="235451"/>
                  </a:lnTo>
                  <a:lnTo>
                    <a:pt x="402874" y="236059"/>
                  </a:lnTo>
                  <a:lnTo>
                    <a:pt x="420257" y="238930"/>
                  </a:lnTo>
                  <a:lnTo>
                    <a:pt x="466312" y="259575"/>
                  </a:lnTo>
                  <a:lnTo>
                    <a:pt x="498347" y="292660"/>
                  </a:lnTo>
                  <a:lnTo>
                    <a:pt x="519011" y="335022"/>
                  </a:lnTo>
                  <a:lnTo>
                    <a:pt x="529010" y="382273"/>
                  </a:lnTo>
                  <a:lnTo>
                    <a:pt x="530975" y="414766"/>
                  </a:lnTo>
                  <a:lnTo>
                    <a:pt x="530631" y="428572"/>
                  </a:lnTo>
                  <a:lnTo>
                    <a:pt x="526051" y="469741"/>
                  </a:lnTo>
                  <a:lnTo>
                    <a:pt x="515882" y="510135"/>
                  </a:lnTo>
                  <a:lnTo>
                    <a:pt x="500134" y="547997"/>
                  </a:lnTo>
                  <a:lnTo>
                    <a:pt x="478397" y="582055"/>
                  </a:lnTo>
                  <a:lnTo>
                    <a:pt x="450591" y="610487"/>
                  </a:lnTo>
                  <a:lnTo>
                    <a:pt x="416529" y="631729"/>
                  </a:lnTo>
                  <a:lnTo>
                    <a:pt x="375554" y="644123"/>
                  </a:lnTo>
                  <a:lnTo>
                    <a:pt x="346181" y="646338"/>
                  </a:lnTo>
                  <a:lnTo>
                    <a:pt x="767079" y="646338"/>
                  </a:lnTo>
                  <a:lnTo>
                    <a:pt x="767079" y="235451"/>
                  </a:lnTo>
                  <a:close/>
                </a:path>
                <a:path w="767079" h="905510">
                  <a:moveTo>
                    <a:pt x="407549" y="578962"/>
                  </a:moveTo>
                  <a:lnTo>
                    <a:pt x="271326" y="578962"/>
                  </a:lnTo>
                  <a:lnTo>
                    <a:pt x="288900" y="586502"/>
                  </a:lnTo>
                  <a:lnTo>
                    <a:pt x="307159" y="591946"/>
                  </a:lnTo>
                  <a:lnTo>
                    <a:pt x="325919" y="595252"/>
                  </a:lnTo>
                  <a:lnTo>
                    <a:pt x="344994" y="596376"/>
                  </a:lnTo>
                  <a:lnTo>
                    <a:pt x="359874" y="595822"/>
                  </a:lnTo>
                  <a:lnTo>
                    <a:pt x="374484" y="593299"/>
                  </a:lnTo>
                  <a:lnTo>
                    <a:pt x="388632" y="588852"/>
                  </a:lnTo>
                  <a:lnTo>
                    <a:pt x="402123" y="582526"/>
                  </a:lnTo>
                  <a:lnTo>
                    <a:pt x="407549" y="578962"/>
                  </a:lnTo>
                  <a:close/>
                </a:path>
                <a:path w="767079" h="905510">
                  <a:moveTo>
                    <a:pt x="468270" y="438478"/>
                  </a:moveTo>
                  <a:lnTo>
                    <a:pt x="467083" y="438478"/>
                  </a:lnTo>
                  <a:lnTo>
                    <a:pt x="463438" y="444456"/>
                  </a:lnTo>
                  <a:lnTo>
                    <a:pt x="459460" y="450217"/>
                  </a:lnTo>
                  <a:lnTo>
                    <a:pt x="429116" y="479037"/>
                  </a:lnTo>
                  <a:lnTo>
                    <a:pt x="387912" y="494421"/>
                  </a:lnTo>
                  <a:lnTo>
                    <a:pt x="372604" y="495461"/>
                  </a:lnTo>
                  <a:lnTo>
                    <a:pt x="461690" y="495461"/>
                  </a:lnTo>
                  <a:lnTo>
                    <a:pt x="464524" y="481830"/>
                  </a:lnTo>
                  <a:lnTo>
                    <a:pt x="466631" y="467466"/>
                  </a:lnTo>
                  <a:lnTo>
                    <a:pt x="467881" y="453003"/>
                  </a:lnTo>
                  <a:lnTo>
                    <a:pt x="468270" y="438478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19109" y="5005070"/>
              <a:ext cx="767080" cy="1155700"/>
            </a:xfrm>
            <a:custGeom>
              <a:avLst/>
              <a:gdLst/>
              <a:ahLst/>
              <a:cxnLst/>
              <a:rect l="l" t="t" r="r" b="b"/>
              <a:pathLst>
                <a:path w="767079" h="1155700">
                  <a:moveTo>
                    <a:pt x="0" y="1155699"/>
                  </a:moveTo>
                  <a:lnTo>
                    <a:pt x="767079" y="1155699"/>
                  </a:lnTo>
                  <a:lnTo>
                    <a:pt x="767079" y="0"/>
                  </a:lnTo>
                  <a:lnTo>
                    <a:pt x="0" y="0"/>
                  </a:lnTo>
                  <a:lnTo>
                    <a:pt x="0" y="11556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734" y="1595691"/>
            <a:ext cx="31946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Clasificación Administrativa </a:t>
            </a:r>
            <a:r>
              <a:rPr sz="1600" b="1" dirty="0">
                <a:latin typeface="Georgia"/>
                <a:cs typeface="Georgia"/>
              </a:rPr>
              <a:t>–  </a:t>
            </a:r>
            <a:r>
              <a:rPr sz="1600" b="1" spc="-5" dirty="0">
                <a:latin typeface="Georgia"/>
                <a:cs typeface="Georgia"/>
              </a:rPr>
              <a:t>Económica del </a:t>
            </a:r>
            <a:r>
              <a:rPr sz="1600" b="1" dirty="0">
                <a:latin typeface="Georgia"/>
                <a:cs typeface="Georgia"/>
              </a:rPr>
              <a:t>Gasto  Programable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804" y="6317615"/>
            <a:ext cx="5920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Georgia"/>
                <a:cs typeface="Georgia"/>
              </a:rPr>
              <a:t>SHCP. PEF 2022.</a:t>
            </a:r>
            <a:r>
              <a:rPr sz="800" spc="110" dirty="0">
                <a:latin typeface="Georgia"/>
                <a:cs typeface="Georgia"/>
              </a:rPr>
              <a:t> 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https://www.pef.hacienda.gob.mx/work/models/aVbnZty0/PEF2022/kgp8l9cM/docs/tomo_1/tomo_1_i09.pdf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13898" y="777811"/>
            <a:ext cx="6925309" cy="5506085"/>
            <a:chOff x="4013898" y="777811"/>
            <a:chExt cx="6925309" cy="5506085"/>
          </a:xfrm>
        </p:grpSpPr>
        <p:sp>
          <p:nvSpPr>
            <p:cNvPr id="6" name="object 6"/>
            <p:cNvSpPr/>
            <p:nvPr/>
          </p:nvSpPr>
          <p:spPr>
            <a:xfrm>
              <a:off x="4023359" y="787399"/>
              <a:ext cx="6906259" cy="4765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18660" y="782573"/>
              <a:ext cx="6915784" cy="4774565"/>
            </a:xfrm>
            <a:custGeom>
              <a:avLst/>
              <a:gdLst/>
              <a:ahLst/>
              <a:cxnLst/>
              <a:rect l="l" t="t" r="r" b="b"/>
              <a:pathLst>
                <a:path w="6915784" h="4774565">
                  <a:moveTo>
                    <a:pt x="0" y="4774565"/>
                  </a:moveTo>
                  <a:lnTo>
                    <a:pt x="6915784" y="4774565"/>
                  </a:lnTo>
                  <a:lnTo>
                    <a:pt x="6915784" y="0"/>
                  </a:lnTo>
                  <a:lnTo>
                    <a:pt x="0" y="0"/>
                  </a:lnTo>
                  <a:lnTo>
                    <a:pt x="0" y="47745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23359" y="5524500"/>
              <a:ext cx="6906259" cy="749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18660" y="5519737"/>
              <a:ext cx="6915784" cy="758825"/>
            </a:xfrm>
            <a:custGeom>
              <a:avLst/>
              <a:gdLst/>
              <a:ahLst/>
              <a:cxnLst/>
              <a:rect l="l" t="t" r="r" b="b"/>
              <a:pathLst>
                <a:path w="6915784" h="758825">
                  <a:moveTo>
                    <a:pt x="0" y="758825"/>
                  </a:moveTo>
                  <a:lnTo>
                    <a:pt x="6915784" y="758825"/>
                  </a:lnTo>
                  <a:lnTo>
                    <a:pt x="6915784" y="0"/>
                  </a:lnTo>
                  <a:lnTo>
                    <a:pt x="0" y="0"/>
                  </a:lnTo>
                  <a:lnTo>
                    <a:pt x="0" y="758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2420" y="2471420"/>
            <a:ext cx="3370579" cy="187706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Georgia"/>
                <a:cs typeface="Georgia"/>
              </a:rPr>
              <a:t>Gasto </a:t>
            </a:r>
            <a:r>
              <a:rPr sz="1600" dirty="0">
                <a:latin typeface="Georgia"/>
                <a:cs typeface="Georgia"/>
              </a:rPr>
              <a:t>a </a:t>
            </a:r>
            <a:r>
              <a:rPr sz="1600" spc="-5" dirty="0">
                <a:latin typeface="Georgia"/>
                <a:cs typeface="Georgia"/>
              </a:rPr>
              <a:t>nivel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Ramo: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Autónomos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Administrativos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dirty="0">
                <a:latin typeface="Georgia"/>
                <a:cs typeface="Georgia"/>
              </a:rPr>
              <a:t>Generales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Entidades </a:t>
            </a:r>
            <a:r>
              <a:rPr sz="1600" dirty="0">
                <a:latin typeface="Georgia"/>
                <a:cs typeface="Georgia"/>
              </a:rPr>
              <a:t>de </a:t>
            </a:r>
            <a:r>
              <a:rPr sz="1600" spc="-5" dirty="0">
                <a:latin typeface="Georgia"/>
                <a:cs typeface="Georgia"/>
              </a:rPr>
              <a:t>Control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Directo</a:t>
            </a:r>
            <a:endParaRPr sz="1600">
              <a:latin typeface="Georgia"/>
              <a:cs typeface="Georgia"/>
            </a:endParaRPr>
          </a:p>
          <a:p>
            <a:pPr marL="377190" marR="669925" indent="-287020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Empresas productivas </a:t>
            </a:r>
            <a:r>
              <a:rPr sz="1600" dirty="0">
                <a:latin typeface="Georgia"/>
                <a:cs typeface="Georgia"/>
              </a:rPr>
              <a:t>del  </a:t>
            </a:r>
            <a:r>
              <a:rPr sz="1600" spc="-5" dirty="0">
                <a:latin typeface="Georgia"/>
                <a:cs typeface="Georgia"/>
              </a:rPr>
              <a:t>Estado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0720" y="878839"/>
            <a:ext cx="1584960" cy="429259"/>
          </a:xfrm>
          <a:prstGeom prst="rect">
            <a:avLst/>
          </a:prstGeom>
          <a:solidFill>
            <a:srgbClr val="DEEBF7"/>
          </a:solidFill>
          <a:ln w="19050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212090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latin typeface="Georgia"/>
                <a:cs typeface="Georgia"/>
              </a:rPr>
              <a:t>Unidad Ejecutora</a:t>
            </a:r>
            <a:r>
              <a:rPr sz="1100" spc="-10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de  Gasto a </a:t>
            </a:r>
            <a:r>
              <a:rPr sz="1100" spc="-5" dirty="0">
                <a:latin typeface="Georgia"/>
                <a:cs typeface="Georgia"/>
              </a:rPr>
              <a:t>nivel</a:t>
            </a:r>
            <a:r>
              <a:rPr sz="1100" spc="-7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Ramo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01300" y="1971039"/>
            <a:ext cx="1584960" cy="429259"/>
          </a:xfrm>
          <a:prstGeom prst="rect">
            <a:avLst/>
          </a:prstGeom>
          <a:solidFill>
            <a:srgbClr val="DEEBF7"/>
          </a:solidFill>
          <a:ln w="19050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173355">
              <a:lnSpc>
                <a:spcPct val="100000"/>
              </a:lnSpc>
              <a:spcBef>
                <a:spcPts val="320"/>
              </a:spcBef>
            </a:pPr>
            <a:r>
              <a:rPr sz="1100" spc="-5" dirty="0">
                <a:latin typeface="Georgia"/>
                <a:cs typeface="Georgia"/>
              </a:rPr>
              <a:t>Gasto </a:t>
            </a:r>
            <a:r>
              <a:rPr sz="1100" dirty="0">
                <a:latin typeface="Georgia"/>
                <a:cs typeface="Georgia"/>
              </a:rPr>
              <a:t>Programable:  </a:t>
            </a:r>
            <a:r>
              <a:rPr sz="1100" spc="-5" dirty="0">
                <a:latin typeface="Georgia"/>
                <a:cs typeface="Georgia"/>
              </a:rPr>
              <a:t>Corriente </a:t>
            </a:r>
            <a:r>
              <a:rPr sz="1100" dirty="0">
                <a:latin typeface="Georgia"/>
                <a:cs typeface="Georgia"/>
              </a:rPr>
              <a:t>e</a:t>
            </a:r>
            <a:r>
              <a:rPr sz="1100" spc="-5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Inversión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96155" y="1094739"/>
            <a:ext cx="5611495" cy="1101725"/>
          </a:xfrm>
          <a:custGeom>
            <a:avLst/>
            <a:gdLst/>
            <a:ahLst/>
            <a:cxnLst/>
            <a:rect l="l" t="t" r="r" b="b"/>
            <a:pathLst>
              <a:path w="5611495" h="1101725">
                <a:moveTo>
                  <a:pt x="339471" y="551815"/>
                </a:moveTo>
                <a:lnTo>
                  <a:pt x="310896" y="551815"/>
                </a:lnTo>
                <a:lnTo>
                  <a:pt x="310896" y="323469"/>
                </a:lnTo>
                <a:lnTo>
                  <a:pt x="310896" y="304419"/>
                </a:lnTo>
                <a:lnTo>
                  <a:pt x="19050" y="304419"/>
                </a:lnTo>
                <a:lnTo>
                  <a:pt x="19050" y="0"/>
                </a:lnTo>
                <a:lnTo>
                  <a:pt x="0" y="0"/>
                </a:lnTo>
                <a:lnTo>
                  <a:pt x="0" y="323469"/>
                </a:lnTo>
                <a:lnTo>
                  <a:pt x="291846" y="323469"/>
                </a:lnTo>
                <a:lnTo>
                  <a:pt x="291846" y="551815"/>
                </a:lnTo>
                <a:lnTo>
                  <a:pt x="263271" y="551815"/>
                </a:lnTo>
                <a:lnTo>
                  <a:pt x="301371" y="628015"/>
                </a:lnTo>
                <a:lnTo>
                  <a:pt x="333121" y="564515"/>
                </a:lnTo>
                <a:lnTo>
                  <a:pt x="339471" y="551815"/>
                </a:lnTo>
                <a:close/>
              </a:path>
              <a:path w="5611495" h="1101725">
                <a:moveTo>
                  <a:pt x="5585587" y="1082421"/>
                </a:moveTo>
                <a:lnTo>
                  <a:pt x="4553331" y="1082421"/>
                </a:lnTo>
                <a:lnTo>
                  <a:pt x="4553331" y="207645"/>
                </a:lnTo>
                <a:lnTo>
                  <a:pt x="4553331" y="198120"/>
                </a:lnTo>
                <a:lnTo>
                  <a:pt x="4553331" y="188595"/>
                </a:lnTo>
                <a:lnTo>
                  <a:pt x="3578225" y="188595"/>
                </a:lnTo>
                <a:lnTo>
                  <a:pt x="3578225" y="160020"/>
                </a:lnTo>
                <a:lnTo>
                  <a:pt x="3502025" y="198120"/>
                </a:lnTo>
                <a:lnTo>
                  <a:pt x="3578225" y="236220"/>
                </a:lnTo>
                <a:lnTo>
                  <a:pt x="3578225" y="207645"/>
                </a:lnTo>
                <a:lnTo>
                  <a:pt x="4534281" y="207645"/>
                </a:lnTo>
                <a:lnTo>
                  <a:pt x="4534281" y="1101471"/>
                </a:lnTo>
                <a:lnTo>
                  <a:pt x="5585587" y="1101471"/>
                </a:lnTo>
                <a:lnTo>
                  <a:pt x="5585587" y="1091946"/>
                </a:lnTo>
                <a:lnTo>
                  <a:pt x="5585587" y="1082421"/>
                </a:lnTo>
                <a:close/>
              </a:path>
              <a:path w="5611495" h="1101725">
                <a:moveTo>
                  <a:pt x="5611114" y="557530"/>
                </a:moveTo>
                <a:lnTo>
                  <a:pt x="5281930" y="557530"/>
                </a:lnTo>
                <a:lnTo>
                  <a:pt x="5281930" y="287020"/>
                </a:lnTo>
                <a:lnTo>
                  <a:pt x="5310505" y="287020"/>
                </a:lnTo>
                <a:lnTo>
                  <a:pt x="5304155" y="274320"/>
                </a:lnTo>
                <a:lnTo>
                  <a:pt x="5272405" y="210820"/>
                </a:lnTo>
                <a:lnTo>
                  <a:pt x="5234305" y="287020"/>
                </a:lnTo>
                <a:lnTo>
                  <a:pt x="5262880" y="287020"/>
                </a:lnTo>
                <a:lnTo>
                  <a:pt x="5262880" y="576580"/>
                </a:lnTo>
                <a:lnTo>
                  <a:pt x="5592064" y="576580"/>
                </a:lnTo>
                <a:lnTo>
                  <a:pt x="5592064" y="923290"/>
                </a:lnTo>
                <a:lnTo>
                  <a:pt x="5611114" y="923290"/>
                </a:lnTo>
                <a:lnTo>
                  <a:pt x="5611114" y="576580"/>
                </a:lnTo>
                <a:lnTo>
                  <a:pt x="5611114" y="55753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5795" y="137477"/>
            <a:ext cx="15240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</a:t>
            </a:r>
            <a:r>
              <a:rPr spc="5" dirty="0"/>
              <a:t>t</a:t>
            </a:r>
            <a:r>
              <a:rPr dirty="0"/>
              <a:t>enido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643379"/>
            <a:ext cx="10125075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Georgia"/>
              <a:cs typeface="Georgia"/>
            </a:endParaRPr>
          </a:p>
          <a:p>
            <a:pPr marL="845185" lvl="1" indent="-376555">
              <a:lnSpc>
                <a:spcPct val="100000"/>
              </a:lnSpc>
              <a:buAutoNum type="arabicPeriod"/>
              <a:tabLst>
                <a:tab pos="845819" algn="l"/>
              </a:tabLst>
            </a:pPr>
            <a:r>
              <a:rPr sz="1800" spc="-5" dirty="0">
                <a:latin typeface="Georgia"/>
                <a:cs typeface="Georgia"/>
              </a:rPr>
              <a:t>Aspectos </a:t>
            </a:r>
            <a:r>
              <a:rPr sz="1800" dirty="0">
                <a:latin typeface="Georgia"/>
                <a:cs typeface="Georgia"/>
              </a:rPr>
              <a:t>generales </a:t>
            </a:r>
            <a:r>
              <a:rPr sz="1800" spc="-5" dirty="0">
                <a:latin typeface="Georgia"/>
                <a:cs typeface="Georgia"/>
              </a:rPr>
              <a:t>de las </a:t>
            </a:r>
            <a:r>
              <a:rPr sz="1800" spc="-10" dirty="0">
                <a:latin typeface="Georgia"/>
                <a:cs typeface="Georgia"/>
              </a:rPr>
              <a:t>Finanzas </a:t>
            </a:r>
            <a:r>
              <a:rPr sz="1800" spc="-5" dirty="0">
                <a:latin typeface="Georgia"/>
                <a:cs typeface="Georgia"/>
              </a:rPr>
              <a:t>Públicas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10" dirty="0">
                <a:latin typeface="Georgia"/>
                <a:cs typeface="Georgia"/>
              </a:rPr>
              <a:t>análisis </a:t>
            </a:r>
            <a:r>
              <a:rPr sz="1800" spc="-5" dirty="0">
                <a:latin typeface="Georgia"/>
                <a:cs typeface="Georgia"/>
              </a:rPr>
              <a:t>presupuestario </a:t>
            </a:r>
            <a:r>
              <a:rPr sz="1800" dirty="0">
                <a:latin typeface="Georgia"/>
                <a:cs typeface="Georgia"/>
              </a:rPr>
              <a:t>en</a:t>
            </a:r>
            <a:r>
              <a:rPr sz="1800" spc="1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México</a:t>
            </a:r>
            <a:endParaRPr sz="18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Georgia"/>
              <a:buAutoNum type="arabicPeriod"/>
            </a:pPr>
            <a:endParaRPr sz="2100" dirty="0">
              <a:latin typeface="Georgia"/>
              <a:cs typeface="Georgia"/>
            </a:endParaRPr>
          </a:p>
          <a:p>
            <a:pPr marL="873125" lvl="1" indent="-4044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73760" algn="l"/>
              </a:tabLst>
            </a:pPr>
            <a:r>
              <a:rPr sz="1800" dirty="0">
                <a:latin typeface="Georgia"/>
                <a:cs typeface="Georgia"/>
              </a:rPr>
              <a:t>Bases </a:t>
            </a:r>
            <a:r>
              <a:rPr sz="1800" spc="-5" dirty="0">
                <a:latin typeface="Georgia"/>
                <a:cs typeface="Georgia"/>
              </a:rPr>
              <a:t>para la integración </a:t>
            </a:r>
            <a:r>
              <a:rPr sz="1800" dirty="0">
                <a:latin typeface="Georgia"/>
                <a:cs typeface="Georgia"/>
              </a:rPr>
              <a:t>del </a:t>
            </a:r>
            <a:r>
              <a:rPr sz="1800" spc="-5" dirty="0">
                <a:latin typeface="Georgia"/>
                <a:cs typeface="Georgia"/>
              </a:rPr>
              <a:t>Presupuesto </a:t>
            </a:r>
            <a:r>
              <a:rPr sz="1800" dirty="0">
                <a:latin typeface="Georgia"/>
                <a:cs typeface="Georgia"/>
              </a:rPr>
              <a:t>de Egresos de </a:t>
            </a:r>
            <a:r>
              <a:rPr sz="1800" spc="-5" dirty="0">
                <a:latin typeface="Georgia"/>
                <a:cs typeface="Georgia"/>
              </a:rPr>
              <a:t>la </a:t>
            </a:r>
            <a:r>
              <a:rPr sz="1800" dirty="0">
                <a:latin typeface="Georgia"/>
                <a:cs typeface="Georgia"/>
              </a:rPr>
              <a:t>Federación y </a:t>
            </a:r>
            <a:r>
              <a:rPr sz="1800" spc="-5" dirty="0">
                <a:latin typeface="Georgia"/>
                <a:cs typeface="Georgia"/>
              </a:rPr>
              <a:t>paquete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económico</a:t>
            </a:r>
            <a:endParaRPr sz="18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Georgia"/>
              <a:buAutoNum type="arabicPeriod"/>
            </a:pPr>
            <a:endParaRPr sz="2100" dirty="0">
              <a:latin typeface="Georgia"/>
              <a:cs typeface="Georgia"/>
            </a:endParaRPr>
          </a:p>
          <a:p>
            <a:pPr marL="929005" lvl="1" indent="-404495">
              <a:lnSpc>
                <a:spcPct val="100000"/>
              </a:lnSpc>
              <a:buAutoNum type="arabicPeriod"/>
              <a:tabLst>
                <a:tab pos="929640" algn="l"/>
              </a:tabLst>
            </a:pPr>
            <a:r>
              <a:rPr sz="1800" spc="-5" dirty="0">
                <a:latin typeface="Georgia"/>
                <a:cs typeface="Georgia"/>
              </a:rPr>
              <a:t>Marco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jurídico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734" y="1595691"/>
            <a:ext cx="4046854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Clasificación Administrativa </a:t>
            </a:r>
            <a:r>
              <a:rPr sz="1600" b="1" dirty="0">
                <a:latin typeface="Georgia"/>
                <a:cs typeface="Georgia"/>
              </a:rPr>
              <a:t>–  </a:t>
            </a:r>
            <a:r>
              <a:rPr sz="1600" b="1" spc="-5" dirty="0">
                <a:latin typeface="Georgia"/>
                <a:cs typeface="Georgia"/>
              </a:rPr>
              <a:t>Económica del </a:t>
            </a:r>
            <a:r>
              <a:rPr sz="1600" b="1" dirty="0">
                <a:latin typeface="Georgia"/>
                <a:cs typeface="Georgia"/>
              </a:rPr>
              <a:t>Gasto Programable</a:t>
            </a:r>
            <a:r>
              <a:rPr sz="1600" b="1" spc="-95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por  </a:t>
            </a:r>
            <a:r>
              <a:rPr sz="1600" b="1" spc="-5" dirty="0">
                <a:latin typeface="Georgia"/>
                <a:cs typeface="Georgia"/>
              </a:rPr>
              <a:t>Destino del</a:t>
            </a:r>
            <a:r>
              <a:rPr sz="1600" b="1" dirty="0">
                <a:latin typeface="Georgia"/>
                <a:cs typeface="Georgia"/>
              </a:rPr>
              <a:t> Gasto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3351" y="6288404"/>
            <a:ext cx="5920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Georgia"/>
                <a:cs typeface="Georgia"/>
              </a:rPr>
              <a:t>SHCP. PEF 2022.</a:t>
            </a:r>
            <a:r>
              <a:rPr sz="800" spc="110" dirty="0">
                <a:latin typeface="Georgia"/>
                <a:cs typeface="Georgia"/>
              </a:rPr>
              <a:t> 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https://www.pef.hacienda.gob.mx/work/models/aVbnZty0/PEF2022/kgp8l9cM/docs/tomo_1/tomo_1_i09.pdf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" y="2471420"/>
            <a:ext cx="4046220" cy="230886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Georgia"/>
                <a:cs typeface="Georgia"/>
              </a:rPr>
              <a:t>Gasto </a:t>
            </a:r>
            <a:r>
              <a:rPr sz="1600" dirty="0">
                <a:latin typeface="Georgia"/>
                <a:cs typeface="Georgia"/>
              </a:rPr>
              <a:t>a </a:t>
            </a:r>
            <a:r>
              <a:rPr sz="1600" spc="-5" dirty="0">
                <a:latin typeface="Georgia"/>
                <a:cs typeface="Georgia"/>
              </a:rPr>
              <a:t>nivel Ramo clasificado </a:t>
            </a:r>
            <a:r>
              <a:rPr sz="1600" dirty="0">
                <a:latin typeface="Georgia"/>
                <a:cs typeface="Georgia"/>
              </a:rPr>
              <a:t>por</a:t>
            </a:r>
            <a:r>
              <a:rPr sz="1600" spc="10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destino</a:t>
            </a:r>
            <a:endParaRPr sz="1600">
              <a:latin typeface="Georgia"/>
              <a:cs typeface="Georgia"/>
            </a:endParaRPr>
          </a:p>
          <a:p>
            <a:pPr marL="90170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específico: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Gasto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Directo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Subsidios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latin typeface="Georgia"/>
                <a:cs typeface="Georgia"/>
              </a:rPr>
              <a:t>Asignaciones </a:t>
            </a:r>
            <a:r>
              <a:rPr sz="1600" dirty="0">
                <a:latin typeface="Georgia"/>
                <a:cs typeface="Georgia"/>
              </a:rPr>
              <a:t>a </a:t>
            </a:r>
            <a:r>
              <a:rPr sz="1600" spc="-5" dirty="0">
                <a:latin typeface="Georgia"/>
                <a:cs typeface="Georgia"/>
              </a:rPr>
              <a:t>la Seguridad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Social</a:t>
            </a:r>
            <a:endParaRPr sz="1600">
              <a:latin typeface="Georgia"/>
              <a:cs typeface="Georgia"/>
            </a:endParaRPr>
          </a:p>
          <a:p>
            <a:pPr marL="377190" indent="-287655">
              <a:lnSpc>
                <a:spcPct val="1000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dirty="0">
                <a:latin typeface="Georgia"/>
                <a:cs typeface="Georgia"/>
              </a:rPr>
              <a:t>Recursos a </a:t>
            </a:r>
            <a:r>
              <a:rPr sz="1600" spc="-5" dirty="0">
                <a:latin typeface="Georgia"/>
                <a:cs typeface="Georgia"/>
              </a:rPr>
              <a:t>entidades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federativas</a:t>
            </a:r>
            <a:endParaRPr sz="1600">
              <a:latin typeface="Georgia"/>
              <a:cs typeface="Georgia"/>
            </a:endParaRPr>
          </a:p>
          <a:p>
            <a:pPr marL="834390" lvl="1" indent="-287655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sz="1600" spc="-5" dirty="0">
                <a:latin typeface="Georgia"/>
                <a:cs typeface="Georgia"/>
              </a:rPr>
              <a:t>Subsidios</a:t>
            </a:r>
            <a:endParaRPr sz="1600">
              <a:latin typeface="Georgia"/>
              <a:cs typeface="Georgia"/>
            </a:endParaRPr>
          </a:p>
          <a:p>
            <a:pPr marL="834390" lvl="1" indent="-287655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sz="1600" spc="-5" dirty="0">
                <a:latin typeface="Georgia"/>
                <a:cs typeface="Georgia"/>
              </a:rPr>
              <a:t>Aportaciones</a:t>
            </a:r>
            <a:endParaRPr sz="1600">
              <a:latin typeface="Georgia"/>
              <a:cs typeface="Georgia"/>
            </a:endParaRPr>
          </a:p>
          <a:p>
            <a:pPr marL="834390" lvl="1" indent="-287655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sz="1600" spc="-5" dirty="0">
                <a:latin typeface="Georgia"/>
                <a:cs typeface="Georgia"/>
              </a:rPr>
              <a:t>Gasto Federal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reasignado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32959" y="825500"/>
            <a:ext cx="6817359" cy="5346700"/>
            <a:chOff x="4632959" y="825500"/>
            <a:chExt cx="6817359" cy="5346700"/>
          </a:xfrm>
        </p:grpSpPr>
        <p:sp>
          <p:nvSpPr>
            <p:cNvPr id="7" name="object 7"/>
            <p:cNvSpPr/>
            <p:nvPr/>
          </p:nvSpPr>
          <p:spPr>
            <a:xfrm>
              <a:off x="4632959" y="825500"/>
              <a:ext cx="6817359" cy="4795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3759" y="5598159"/>
              <a:ext cx="6733540" cy="574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02" y="6283642"/>
            <a:ext cx="9897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Georgia"/>
                <a:cs typeface="Georgia"/>
              </a:rPr>
              <a:t>Fuente: CONAC, </a:t>
            </a:r>
            <a:r>
              <a:rPr sz="1000" dirty="0">
                <a:latin typeface="Georgia"/>
                <a:cs typeface="Georgia"/>
              </a:rPr>
              <a:t>Acuerdo por </a:t>
            </a:r>
            <a:r>
              <a:rPr sz="1000" spc="-5" dirty="0">
                <a:latin typeface="Georgia"/>
                <a:cs typeface="Georgia"/>
              </a:rPr>
              <a:t>el </a:t>
            </a:r>
            <a:r>
              <a:rPr sz="1000" spc="5" dirty="0">
                <a:latin typeface="Georgia"/>
                <a:cs typeface="Georgia"/>
              </a:rPr>
              <a:t>que </a:t>
            </a:r>
            <a:r>
              <a:rPr sz="1000" dirty="0">
                <a:latin typeface="Georgia"/>
                <a:cs typeface="Georgia"/>
              </a:rPr>
              <a:t>se </a:t>
            </a:r>
            <a:r>
              <a:rPr sz="1000" spc="-5" dirty="0">
                <a:latin typeface="Georgia"/>
                <a:cs typeface="Georgia"/>
              </a:rPr>
              <a:t>expide la clasificación económica; </a:t>
            </a:r>
            <a:r>
              <a:rPr sz="1000" dirty="0">
                <a:latin typeface="Georgia"/>
                <a:cs typeface="Georgia"/>
              </a:rPr>
              <a:t>disponible </a:t>
            </a:r>
            <a:r>
              <a:rPr sz="1000" spc="-5" dirty="0">
                <a:latin typeface="Georgia"/>
                <a:cs typeface="Georgia"/>
              </a:rPr>
              <a:t>en:</a:t>
            </a:r>
            <a:r>
              <a:rPr sz="1000" spc="-20" dirty="0">
                <a:latin typeface="Georgia"/>
                <a:cs typeface="Georgia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https://www.conac.gob.mx/work/models/CONAC/normatividad/NOR_01_12_001.pdf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5440" y="1470660"/>
            <a:ext cx="6660515" cy="4069715"/>
            <a:chOff x="345440" y="1470660"/>
            <a:chExt cx="6660515" cy="4069715"/>
          </a:xfrm>
        </p:grpSpPr>
        <p:sp>
          <p:nvSpPr>
            <p:cNvPr id="4" name="object 4"/>
            <p:cNvSpPr/>
            <p:nvPr/>
          </p:nvSpPr>
          <p:spPr>
            <a:xfrm>
              <a:off x="345440" y="1470660"/>
              <a:ext cx="6660133" cy="40693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0840" y="1496060"/>
              <a:ext cx="6555740" cy="3964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725" y="927100"/>
            <a:ext cx="6807200" cy="208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Clasificación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Económica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Georgia"/>
              <a:cs typeface="Georgia"/>
            </a:endParaRPr>
          </a:p>
          <a:p>
            <a:pPr marL="2067560" marR="5080" algn="just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Gastos</a:t>
            </a:r>
            <a:r>
              <a:rPr sz="1400" spc="-5" dirty="0">
                <a:latin typeface="Georgia"/>
                <a:cs typeface="Georgia"/>
              </a:rPr>
              <a:t>. </a:t>
            </a:r>
            <a:r>
              <a:rPr sz="1400" spc="-10" dirty="0">
                <a:latin typeface="Georgia"/>
                <a:cs typeface="Georgia"/>
              </a:rPr>
              <a:t>Incluye </a:t>
            </a:r>
            <a:r>
              <a:rPr sz="1400" spc="-5" dirty="0">
                <a:latin typeface="Georgia"/>
                <a:cs typeface="Georgia"/>
              </a:rPr>
              <a:t>gastos de </a:t>
            </a:r>
            <a:r>
              <a:rPr sz="1400" spc="-10" dirty="0">
                <a:latin typeface="Georgia"/>
                <a:cs typeface="Georgia"/>
              </a:rPr>
              <a:t>consumo, </a:t>
            </a:r>
            <a:r>
              <a:rPr sz="1400" spc="-5" dirty="0">
                <a:latin typeface="Georgia"/>
                <a:cs typeface="Georgia"/>
              </a:rPr>
              <a:t>contribuciones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la  seguridad </a:t>
            </a:r>
            <a:r>
              <a:rPr sz="1400" spc="-10" dirty="0">
                <a:latin typeface="Georgia"/>
                <a:cs typeface="Georgia"/>
              </a:rPr>
              <a:t>social, </a:t>
            </a:r>
            <a:r>
              <a:rPr sz="1400" spc="-5" dirty="0">
                <a:latin typeface="Georgia"/>
                <a:cs typeface="Georgia"/>
              </a:rPr>
              <a:t>déficit </a:t>
            </a:r>
            <a:r>
              <a:rPr sz="1400" spc="-15" dirty="0">
                <a:latin typeface="Georgia"/>
                <a:cs typeface="Georgia"/>
              </a:rPr>
              <a:t>de </a:t>
            </a:r>
            <a:r>
              <a:rPr sz="1400" spc="-5" dirty="0">
                <a:latin typeface="Georgia"/>
                <a:cs typeface="Georgia"/>
              </a:rPr>
              <a:t>explotación de las </a:t>
            </a:r>
            <a:r>
              <a:rPr sz="1400" spc="-10" dirty="0">
                <a:latin typeface="Georgia"/>
                <a:cs typeface="Georgia"/>
              </a:rPr>
              <a:t>entidades  </a:t>
            </a:r>
            <a:r>
              <a:rPr sz="1400" spc="-5" dirty="0">
                <a:latin typeface="Georgia"/>
                <a:cs typeface="Georgia"/>
              </a:rPr>
              <a:t>públicas empresariales, gastos de propiedad, subsidios </a:t>
            </a:r>
            <a:r>
              <a:rPr sz="1400" dirty="0">
                <a:latin typeface="Georgia"/>
                <a:cs typeface="Georgia"/>
              </a:rPr>
              <a:t>y  </a:t>
            </a:r>
            <a:r>
              <a:rPr sz="1400" spc="-5" dirty="0">
                <a:latin typeface="Georgia"/>
                <a:cs typeface="Georgia"/>
              </a:rPr>
              <a:t>subvenciones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las empresas, transferencias, asignaciones </a:t>
            </a:r>
            <a:r>
              <a:rPr sz="1400" dirty="0">
                <a:latin typeface="Georgia"/>
                <a:cs typeface="Georgia"/>
              </a:rPr>
              <a:t>y  </a:t>
            </a:r>
            <a:r>
              <a:rPr sz="1400" spc="-5" dirty="0">
                <a:latin typeface="Georgia"/>
                <a:cs typeface="Georgia"/>
              </a:rPr>
              <a:t>donativos </a:t>
            </a:r>
            <a:r>
              <a:rPr sz="1400" spc="-10" dirty="0">
                <a:latin typeface="Georgia"/>
                <a:cs typeface="Georgia"/>
              </a:rPr>
              <a:t>corrientes </a:t>
            </a:r>
            <a:r>
              <a:rPr sz="1400" dirty="0">
                <a:latin typeface="Georgia"/>
                <a:cs typeface="Georgia"/>
              </a:rPr>
              <a:t>o </a:t>
            </a:r>
            <a:r>
              <a:rPr sz="1400" spc="-15" dirty="0">
                <a:latin typeface="Georgia"/>
                <a:cs typeface="Georgia"/>
              </a:rPr>
              <a:t>de </a:t>
            </a:r>
            <a:r>
              <a:rPr sz="1400" spc="-10" dirty="0">
                <a:latin typeface="Georgia"/>
                <a:cs typeface="Georgia"/>
              </a:rPr>
              <a:t>capital </a:t>
            </a:r>
            <a:r>
              <a:rPr sz="1400" spc="-5" dirty="0">
                <a:latin typeface="Georgia"/>
                <a:cs typeface="Georgia"/>
              </a:rPr>
              <a:t>otorgadas, participaciones,  inversión </a:t>
            </a:r>
            <a:r>
              <a:rPr sz="1400" dirty="0">
                <a:latin typeface="Georgia"/>
                <a:cs typeface="Georgia"/>
              </a:rPr>
              <a:t>en formación </a:t>
            </a:r>
            <a:r>
              <a:rPr sz="1400" spc="-5" dirty="0">
                <a:latin typeface="Georgia"/>
                <a:cs typeface="Georgia"/>
              </a:rPr>
              <a:t>de </a:t>
            </a:r>
            <a:r>
              <a:rPr sz="1400" spc="-10" dirty="0">
                <a:latin typeface="Georgia"/>
                <a:cs typeface="Georgia"/>
              </a:rPr>
              <a:t>capital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5" dirty="0">
                <a:latin typeface="Georgia"/>
                <a:cs typeface="Georgia"/>
              </a:rPr>
              <a:t>activos no producidos </a:t>
            </a:r>
            <a:r>
              <a:rPr sz="1400" dirty="0">
                <a:latin typeface="Georgia"/>
                <a:cs typeface="Georgia"/>
              </a:rPr>
              <a:t>e  </a:t>
            </a:r>
            <a:r>
              <a:rPr sz="1400" spc="-5" dirty="0">
                <a:latin typeface="Georgia"/>
                <a:cs typeface="Georgia"/>
              </a:rPr>
              <a:t>inversiones financieras realizadas </a:t>
            </a:r>
            <a:r>
              <a:rPr sz="1400" dirty="0">
                <a:latin typeface="Georgia"/>
                <a:cs typeface="Georgia"/>
              </a:rPr>
              <a:t>con </a:t>
            </a:r>
            <a:r>
              <a:rPr sz="1400" spc="-5" dirty="0">
                <a:latin typeface="Georgia"/>
                <a:cs typeface="Georgia"/>
              </a:rPr>
              <a:t>fines de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política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3639" y="4767579"/>
            <a:ext cx="6093460" cy="1384300"/>
          </a:xfrm>
          <a:prstGeom prst="rect">
            <a:avLst/>
          </a:prstGeom>
          <a:solidFill>
            <a:srgbClr val="DEEBF7"/>
          </a:solidFill>
          <a:ln w="19050">
            <a:solidFill>
              <a:srgbClr val="4471C4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 marR="80010" algn="just">
              <a:lnSpc>
                <a:spcPct val="100000"/>
              </a:lnSpc>
              <a:spcBef>
                <a:spcPts val="334"/>
              </a:spcBef>
            </a:pPr>
            <a:r>
              <a:rPr sz="1200" b="1" spc="-5" dirty="0">
                <a:latin typeface="Georgia"/>
                <a:cs typeface="Georgia"/>
              </a:rPr>
              <a:t>Gasto </a:t>
            </a:r>
            <a:r>
              <a:rPr sz="1200" b="1" spc="-10" dirty="0">
                <a:latin typeface="Georgia"/>
                <a:cs typeface="Georgia"/>
              </a:rPr>
              <a:t>corriente</a:t>
            </a:r>
            <a:r>
              <a:rPr sz="1200" spc="-10" dirty="0">
                <a:latin typeface="Georgia"/>
                <a:cs typeface="Georgia"/>
              </a:rPr>
              <a:t>. </a:t>
            </a:r>
            <a:r>
              <a:rPr sz="1200" spc="-5" dirty="0">
                <a:latin typeface="Georgia"/>
                <a:cs typeface="Georgia"/>
              </a:rPr>
              <a:t>Erogaciones </a:t>
            </a:r>
            <a:r>
              <a:rPr sz="1200" dirty="0">
                <a:latin typeface="Georgia"/>
                <a:cs typeface="Georgia"/>
              </a:rPr>
              <a:t>que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 tienen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como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contrapartida la creación de 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un 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activo</a:t>
            </a:r>
            <a:r>
              <a:rPr sz="1200" spc="-5" dirty="0">
                <a:latin typeface="Georgia"/>
                <a:cs typeface="Georgia"/>
              </a:rPr>
              <a:t>. Gastos </a:t>
            </a:r>
            <a:r>
              <a:rPr sz="1200" dirty="0">
                <a:latin typeface="Georgia"/>
                <a:cs typeface="Georgia"/>
              </a:rPr>
              <a:t>que se </a:t>
            </a:r>
            <a:r>
              <a:rPr sz="1200" spc="-5" dirty="0">
                <a:latin typeface="Georgia"/>
                <a:cs typeface="Georgia"/>
              </a:rPr>
              <a:t>destinan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la contratación de </a:t>
            </a:r>
            <a:r>
              <a:rPr sz="1200" dirty="0">
                <a:latin typeface="Georgia"/>
                <a:cs typeface="Georgia"/>
              </a:rPr>
              <a:t>los </a:t>
            </a:r>
            <a:r>
              <a:rPr sz="1200" spc="-5" dirty="0">
                <a:latin typeface="Georgia"/>
                <a:cs typeface="Georgia"/>
              </a:rPr>
              <a:t>recursos humanos </a:t>
            </a:r>
            <a:r>
              <a:rPr sz="1200" dirty="0">
                <a:latin typeface="Georgia"/>
                <a:cs typeface="Georgia"/>
              </a:rPr>
              <a:t>y a </a:t>
            </a:r>
            <a:r>
              <a:rPr sz="1200" spc="-5" dirty="0">
                <a:latin typeface="Georgia"/>
                <a:cs typeface="Georgia"/>
              </a:rPr>
              <a:t>la  adquisición de los bienes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servicios necesarios para el </a:t>
            </a:r>
            <a:r>
              <a:rPr sz="1200" spc="-10" dirty="0">
                <a:latin typeface="Georgia"/>
                <a:cs typeface="Georgia"/>
              </a:rPr>
              <a:t>desarrollo </a:t>
            </a:r>
            <a:r>
              <a:rPr sz="1200" spc="-5" dirty="0">
                <a:latin typeface="Georgia"/>
                <a:cs typeface="Georgia"/>
              </a:rPr>
              <a:t>propio de las  funciones de gobierno. Comprenden los relacionados </a:t>
            </a:r>
            <a:r>
              <a:rPr sz="1200" dirty="0">
                <a:latin typeface="Georgia"/>
                <a:cs typeface="Georgia"/>
              </a:rPr>
              <a:t>con producción </a:t>
            </a:r>
            <a:r>
              <a:rPr sz="1200" spc="5" dirty="0">
                <a:latin typeface="Georgia"/>
                <a:cs typeface="Georgia"/>
              </a:rPr>
              <a:t>de </a:t>
            </a:r>
            <a:r>
              <a:rPr sz="1200" spc="-5" dirty="0">
                <a:latin typeface="Georgia"/>
                <a:cs typeface="Georgia"/>
              </a:rPr>
              <a:t>bienes </a:t>
            </a:r>
            <a:r>
              <a:rPr sz="1200" dirty="0">
                <a:latin typeface="Georgia"/>
                <a:cs typeface="Georgia"/>
              </a:rPr>
              <a:t>y  </a:t>
            </a:r>
            <a:r>
              <a:rPr sz="1200" spc="-5" dirty="0">
                <a:latin typeface="Georgia"/>
                <a:cs typeface="Georgia"/>
              </a:rPr>
              <a:t>servicios, gastos </a:t>
            </a:r>
            <a:r>
              <a:rPr sz="1200" spc="-10" dirty="0">
                <a:latin typeface="Georgia"/>
                <a:cs typeface="Georgia"/>
              </a:rPr>
              <a:t>por </a:t>
            </a:r>
            <a:r>
              <a:rPr sz="1200" spc="-5" dirty="0">
                <a:latin typeface="Georgia"/>
                <a:cs typeface="Georgia"/>
              </a:rPr>
              <a:t>el pago </a:t>
            </a:r>
            <a:r>
              <a:rPr sz="1200" spc="-10" dirty="0">
                <a:latin typeface="Georgia"/>
                <a:cs typeface="Georgia"/>
              </a:rPr>
              <a:t>de </a:t>
            </a:r>
            <a:r>
              <a:rPr sz="1200" spc="-5" dirty="0">
                <a:latin typeface="Georgia"/>
                <a:cs typeface="Georgia"/>
              </a:rPr>
              <a:t>intereses </a:t>
            </a:r>
            <a:r>
              <a:rPr sz="1200" spc="-10" dirty="0">
                <a:latin typeface="Georgia"/>
                <a:cs typeface="Georgia"/>
              </a:rPr>
              <a:t>por deudas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préstamos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10" dirty="0">
                <a:latin typeface="Georgia"/>
                <a:cs typeface="Georgia"/>
              </a:rPr>
              <a:t>transferencias,  </a:t>
            </a:r>
            <a:r>
              <a:rPr sz="1200" spc="-5" dirty="0">
                <a:latin typeface="Georgia"/>
                <a:cs typeface="Georgia"/>
              </a:rPr>
              <a:t>asignaciones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donativos de </a:t>
            </a:r>
            <a:r>
              <a:rPr sz="1200" dirty="0">
                <a:latin typeface="Georgia"/>
                <a:cs typeface="Georgia"/>
              </a:rPr>
              <a:t>recursos que </a:t>
            </a:r>
            <a:r>
              <a:rPr sz="1200" spc="-5" dirty="0">
                <a:latin typeface="Georgia"/>
                <a:cs typeface="Georgia"/>
              </a:rPr>
              <a:t>no </a:t>
            </a:r>
            <a:r>
              <a:rPr sz="1200" dirty="0">
                <a:latin typeface="Georgia"/>
                <a:cs typeface="Georgia"/>
              </a:rPr>
              <a:t>involucran </a:t>
            </a:r>
            <a:r>
              <a:rPr sz="1200" spc="-5" dirty="0">
                <a:latin typeface="Georgia"/>
                <a:cs typeface="Georgia"/>
              </a:rPr>
              <a:t>una contraprestación efectiva  de bienes 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servicios.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2080" y="3241039"/>
            <a:ext cx="4133215" cy="1526540"/>
          </a:xfrm>
          <a:custGeom>
            <a:avLst/>
            <a:gdLst/>
            <a:ahLst/>
            <a:cxnLst/>
            <a:rect l="l" t="t" r="r" b="b"/>
            <a:pathLst>
              <a:path w="4133215" h="1526539">
                <a:moveTo>
                  <a:pt x="4133215" y="1507236"/>
                </a:moveTo>
                <a:lnTo>
                  <a:pt x="4123690" y="1507236"/>
                </a:lnTo>
                <a:lnTo>
                  <a:pt x="4122928" y="1507998"/>
                </a:lnTo>
                <a:lnTo>
                  <a:pt x="4122928" y="1526286"/>
                </a:lnTo>
                <a:lnTo>
                  <a:pt x="4133215" y="1526286"/>
                </a:lnTo>
                <a:lnTo>
                  <a:pt x="4133215" y="1507236"/>
                </a:lnTo>
                <a:close/>
              </a:path>
              <a:path w="4133215" h="1526539">
                <a:moveTo>
                  <a:pt x="4114165" y="38100"/>
                </a:moveTo>
                <a:lnTo>
                  <a:pt x="4114165" y="1516761"/>
                </a:lnTo>
                <a:lnTo>
                  <a:pt x="4122928" y="1507998"/>
                </a:lnTo>
                <a:lnTo>
                  <a:pt x="4122928" y="1507236"/>
                </a:lnTo>
                <a:lnTo>
                  <a:pt x="4133215" y="1507236"/>
                </a:lnTo>
                <a:lnTo>
                  <a:pt x="4133215" y="47625"/>
                </a:lnTo>
                <a:lnTo>
                  <a:pt x="4123690" y="47625"/>
                </a:lnTo>
                <a:lnTo>
                  <a:pt x="4114165" y="38100"/>
                </a:lnTo>
                <a:close/>
              </a:path>
              <a:path w="4133215" h="1526539">
                <a:moveTo>
                  <a:pt x="4123690" y="1507236"/>
                </a:moveTo>
                <a:lnTo>
                  <a:pt x="4122928" y="1507236"/>
                </a:lnTo>
                <a:lnTo>
                  <a:pt x="4122928" y="1507998"/>
                </a:lnTo>
                <a:lnTo>
                  <a:pt x="4123690" y="1507236"/>
                </a:lnTo>
                <a:close/>
              </a:path>
              <a:path w="4133215" h="1526539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4133215" h="1526539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4133215" h="1526539">
                <a:moveTo>
                  <a:pt x="4133215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4114165" y="47625"/>
                </a:lnTo>
                <a:lnTo>
                  <a:pt x="4114165" y="38100"/>
                </a:lnTo>
                <a:lnTo>
                  <a:pt x="4133215" y="38100"/>
                </a:lnTo>
                <a:lnTo>
                  <a:pt x="4133215" y="28575"/>
                </a:lnTo>
                <a:close/>
              </a:path>
              <a:path w="4133215" h="1526539">
                <a:moveTo>
                  <a:pt x="4133215" y="38100"/>
                </a:moveTo>
                <a:lnTo>
                  <a:pt x="4114165" y="38100"/>
                </a:lnTo>
                <a:lnTo>
                  <a:pt x="4123690" y="47625"/>
                </a:lnTo>
                <a:lnTo>
                  <a:pt x="4133215" y="47625"/>
                </a:lnTo>
                <a:lnTo>
                  <a:pt x="4133215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27700" y="3335020"/>
            <a:ext cx="6093460" cy="1198880"/>
          </a:xfrm>
          <a:prstGeom prst="rect">
            <a:avLst/>
          </a:prstGeom>
          <a:solidFill>
            <a:srgbClr val="DEEBF7"/>
          </a:solidFill>
          <a:ln w="19050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78740" algn="just">
              <a:lnSpc>
                <a:spcPct val="100000"/>
              </a:lnSpc>
              <a:spcBef>
                <a:spcPts val="320"/>
              </a:spcBef>
            </a:pPr>
            <a:r>
              <a:rPr sz="1200" b="1" spc="-5" dirty="0">
                <a:latin typeface="Georgia"/>
                <a:cs typeface="Georgia"/>
              </a:rPr>
              <a:t>Gasto </a:t>
            </a:r>
            <a:r>
              <a:rPr sz="1200" b="1" dirty="0">
                <a:latin typeface="Georgia"/>
                <a:cs typeface="Georgia"/>
              </a:rPr>
              <a:t>de </a:t>
            </a:r>
            <a:r>
              <a:rPr sz="1200" b="1" spc="-5" dirty="0">
                <a:latin typeface="Georgia"/>
                <a:cs typeface="Georgia"/>
              </a:rPr>
              <a:t>Capital</a:t>
            </a:r>
            <a:r>
              <a:rPr sz="1200" spc="-5" dirty="0">
                <a:latin typeface="Georgia"/>
                <a:cs typeface="Georgia"/>
              </a:rPr>
              <a:t>. Son </a:t>
            </a:r>
            <a:r>
              <a:rPr sz="1200" dirty="0">
                <a:latin typeface="Georgia"/>
                <a:cs typeface="Georgia"/>
              </a:rPr>
              <a:t>los </a:t>
            </a:r>
            <a:r>
              <a:rPr sz="1200" spc="-5" dirty="0">
                <a:latin typeface="Georgia"/>
                <a:cs typeface="Georgia"/>
              </a:rPr>
              <a:t>gastos </a:t>
            </a:r>
            <a:r>
              <a:rPr sz="1200" spc="-10" dirty="0">
                <a:latin typeface="Georgia"/>
                <a:cs typeface="Georgia"/>
              </a:rPr>
              <a:t>destinados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la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formación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capital fijo</a:t>
            </a:r>
            <a:r>
              <a:rPr sz="1200" spc="-5" dirty="0">
                <a:latin typeface="Georgia"/>
                <a:cs typeface="Georgia"/>
              </a:rPr>
              <a:t>, </a:t>
            </a:r>
            <a:r>
              <a:rPr sz="1200" spc="-10" dirty="0">
                <a:latin typeface="Georgia"/>
                <a:cs typeface="Georgia"/>
              </a:rPr>
              <a:t>al  </a:t>
            </a:r>
            <a:r>
              <a:rPr sz="1200" spc="-5" dirty="0">
                <a:latin typeface="Georgia"/>
                <a:cs typeface="Georgia"/>
              </a:rPr>
              <a:t>incremento de existencias,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la </a:t>
            </a:r>
            <a:r>
              <a:rPr sz="1200" dirty="0">
                <a:latin typeface="Georgia"/>
                <a:cs typeface="Georgia"/>
              </a:rPr>
              <a:t>adquisición </a:t>
            </a:r>
            <a:r>
              <a:rPr sz="1200" spc="-5" dirty="0">
                <a:latin typeface="Georgia"/>
                <a:cs typeface="Georgia"/>
              </a:rPr>
              <a:t>de objetos valiosos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de activos </a:t>
            </a:r>
            <a:r>
              <a:rPr sz="1200" spc="-10" dirty="0">
                <a:latin typeface="Georgia"/>
                <a:cs typeface="Georgia"/>
              </a:rPr>
              <a:t>no  </a:t>
            </a:r>
            <a:r>
              <a:rPr sz="1200" spc="-5" dirty="0">
                <a:latin typeface="Georgia"/>
                <a:cs typeface="Georgia"/>
              </a:rPr>
              <a:t>producidos, </a:t>
            </a:r>
            <a:r>
              <a:rPr sz="1200" dirty="0">
                <a:latin typeface="Georgia"/>
                <a:cs typeface="Georgia"/>
              </a:rPr>
              <a:t>y a </a:t>
            </a:r>
            <a:r>
              <a:rPr sz="1200" spc="-5" dirty="0">
                <a:latin typeface="Georgia"/>
                <a:cs typeface="Georgia"/>
              </a:rPr>
              <a:t>las transferencias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otros componentes institucionales del sistema  económico </a:t>
            </a:r>
            <a:r>
              <a:rPr sz="1200" dirty="0">
                <a:latin typeface="Georgia"/>
                <a:cs typeface="Georgia"/>
              </a:rPr>
              <a:t>que se efectúan </a:t>
            </a:r>
            <a:r>
              <a:rPr sz="1200" spc="-5" dirty="0">
                <a:latin typeface="Georgia"/>
                <a:cs typeface="Georgia"/>
              </a:rPr>
              <a:t>para financiar gastos de éstos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las inversiones financieras  realizadas con fines de política. </a:t>
            </a:r>
            <a:r>
              <a:rPr sz="1200" dirty="0">
                <a:latin typeface="Georgia"/>
                <a:cs typeface="Georgia"/>
              </a:rPr>
              <a:t>Incluye </a:t>
            </a:r>
            <a:r>
              <a:rPr sz="1200" spc="-5" dirty="0">
                <a:latin typeface="Georgia"/>
                <a:cs typeface="Georgia"/>
              </a:rPr>
              <a:t>los gastos en remuneraciones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bienes servicios  </a:t>
            </a:r>
            <a:r>
              <a:rPr sz="1200" spc="-10" dirty="0">
                <a:latin typeface="Georgia"/>
                <a:cs typeface="Georgia"/>
              </a:rPr>
              <a:t>destinados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construir activos tangibles </a:t>
            </a:r>
            <a:r>
              <a:rPr sz="1200" dirty="0">
                <a:latin typeface="Georgia"/>
                <a:cs typeface="Georgia"/>
              </a:rPr>
              <a:t>o </a:t>
            </a:r>
            <a:r>
              <a:rPr sz="1200" spc="-5" dirty="0">
                <a:latin typeface="Georgia"/>
                <a:cs typeface="Georgia"/>
              </a:rPr>
              <a:t>intangibles </a:t>
            </a:r>
            <a:r>
              <a:rPr sz="1200" spc="-10" dirty="0">
                <a:latin typeface="Georgia"/>
                <a:cs typeface="Georgia"/>
              </a:rPr>
              <a:t>por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administración.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02080" y="3924934"/>
            <a:ext cx="4325620" cy="459740"/>
          </a:xfrm>
          <a:custGeom>
            <a:avLst/>
            <a:gdLst/>
            <a:ahLst/>
            <a:cxnLst/>
            <a:rect l="l" t="t" r="r" b="b"/>
            <a:pathLst>
              <a:path w="4325620" h="459739">
                <a:moveTo>
                  <a:pt x="76200" y="383285"/>
                </a:moveTo>
                <a:lnTo>
                  <a:pt x="0" y="421385"/>
                </a:lnTo>
                <a:lnTo>
                  <a:pt x="76200" y="459485"/>
                </a:lnTo>
                <a:lnTo>
                  <a:pt x="76200" y="430910"/>
                </a:lnTo>
                <a:lnTo>
                  <a:pt x="63500" y="430910"/>
                </a:lnTo>
                <a:lnTo>
                  <a:pt x="63500" y="411860"/>
                </a:lnTo>
                <a:lnTo>
                  <a:pt x="76200" y="411860"/>
                </a:lnTo>
                <a:lnTo>
                  <a:pt x="76200" y="383285"/>
                </a:lnTo>
                <a:close/>
              </a:path>
              <a:path w="4325620" h="459739">
                <a:moveTo>
                  <a:pt x="76200" y="411860"/>
                </a:moveTo>
                <a:lnTo>
                  <a:pt x="63500" y="411860"/>
                </a:lnTo>
                <a:lnTo>
                  <a:pt x="63500" y="430910"/>
                </a:lnTo>
                <a:lnTo>
                  <a:pt x="76200" y="430910"/>
                </a:lnTo>
                <a:lnTo>
                  <a:pt x="76200" y="411860"/>
                </a:lnTo>
                <a:close/>
              </a:path>
              <a:path w="4325620" h="459739">
                <a:moveTo>
                  <a:pt x="2153285" y="411860"/>
                </a:moveTo>
                <a:lnTo>
                  <a:pt x="76200" y="411860"/>
                </a:lnTo>
                <a:lnTo>
                  <a:pt x="76200" y="430910"/>
                </a:lnTo>
                <a:lnTo>
                  <a:pt x="2172335" y="430910"/>
                </a:lnTo>
                <a:lnTo>
                  <a:pt x="2172335" y="421385"/>
                </a:lnTo>
                <a:lnTo>
                  <a:pt x="2153285" y="421385"/>
                </a:lnTo>
                <a:lnTo>
                  <a:pt x="2153285" y="411860"/>
                </a:lnTo>
                <a:close/>
              </a:path>
              <a:path w="4325620" h="459739">
                <a:moveTo>
                  <a:pt x="4325620" y="0"/>
                </a:moveTo>
                <a:lnTo>
                  <a:pt x="2153285" y="0"/>
                </a:lnTo>
                <a:lnTo>
                  <a:pt x="2153285" y="421385"/>
                </a:lnTo>
                <a:lnTo>
                  <a:pt x="2162810" y="411860"/>
                </a:lnTo>
                <a:lnTo>
                  <a:pt x="2172335" y="411860"/>
                </a:lnTo>
                <a:lnTo>
                  <a:pt x="2172335" y="19050"/>
                </a:lnTo>
                <a:lnTo>
                  <a:pt x="2162810" y="19050"/>
                </a:lnTo>
                <a:lnTo>
                  <a:pt x="2172335" y="9525"/>
                </a:lnTo>
                <a:lnTo>
                  <a:pt x="4325620" y="9525"/>
                </a:lnTo>
                <a:lnTo>
                  <a:pt x="4325620" y="0"/>
                </a:lnTo>
                <a:close/>
              </a:path>
              <a:path w="4325620" h="459739">
                <a:moveTo>
                  <a:pt x="2172335" y="411860"/>
                </a:moveTo>
                <a:lnTo>
                  <a:pt x="2162810" y="411860"/>
                </a:lnTo>
                <a:lnTo>
                  <a:pt x="2153285" y="421385"/>
                </a:lnTo>
                <a:lnTo>
                  <a:pt x="2172335" y="421385"/>
                </a:lnTo>
                <a:lnTo>
                  <a:pt x="2172335" y="411860"/>
                </a:lnTo>
                <a:close/>
              </a:path>
              <a:path w="4325620" h="459739">
                <a:moveTo>
                  <a:pt x="2172335" y="9525"/>
                </a:moveTo>
                <a:lnTo>
                  <a:pt x="2162810" y="19050"/>
                </a:lnTo>
                <a:lnTo>
                  <a:pt x="2172335" y="19050"/>
                </a:lnTo>
                <a:lnTo>
                  <a:pt x="2172335" y="9525"/>
                </a:lnTo>
                <a:close/>
              </a:path>
              <a:path w="4325620" h="459739">
                <a:moveTo>
                  <a:pt x="4325620" y="9525"/>
                </a:moveTo>
                <a:lnTo>
                  <a:pt x="2172335" y="9525"/>
                </a:lnTo>
                <a:lnTo>
                  <a:pt x="2172335" y="19050"/>
                </a:lnTo>
                <a:lnTo>
                  <a:pt x="4325620" y="19050"/>
                </a:lnTo>
                <a:lnTo>
                  <a:pt x="4325620" y="952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02" y="6107112"/>
            <a:ext cx="10764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Georgia"/>
                <a:cs typeface="Georgia"/>
              </a:rPr>
              <a:t>Fuente: CONAC, </a:t>
            </a:r>
            <a:r>
              <a:rPr sz="1000" dirty="0">
                <a:latin typeface="Georgia"/>
                <a:cs typeface="Georgia"/>
              </a:rPr>
              <a:t>Acuerdo por </a:t>
            </a:r>
            <a:r>
              <a:rPr sz="1000" spc="-5" dirty="0">
                <a:latin typeface="Georgia"/>
                <a:cs typeface="Georgia"/>
              </a:rPr>
              <a:t>el </a:t>
            </a:r>
            <a:r>
              <a:rPr sz="1000" spc="5" dirty="0">
                <a:latin typeface="Georgia"/>
                <a:cs typeface="Georgia"/>
              </a:rPr>
              <a:t>que </a:t>
            </a:r>
            <a:r>
              <a:rPr sz="1000" dirty="0">
                <a:latin typeface="Georgia"/>
                <a:cs typeface="Georgia"/>
              </a:rPr>
              <a:t>se </a:t>
            </a:r>
            <a:r>
              <a:rPr sz="1000" spc="-5" dirty="0">
                <a:latin typeface="Georgia"/>
                <a:cs typeface="Georgia"/>
              </a:rPr>
              <a:t>expide la clasificación económica; </a:t>
            </a:r>
            <a:r>
              <a:rPr sz="1000" dirty="0">
                <a:latin typeface="Georgia"/>
                <a:cs typeface="Georgia"/>
              </a:rPr>
              <a:t>disponible </a:t>
            </a:r>
            <a:r>
              <a:rPr sz="1000" spc="-5" dirty="0">
                <a:latin typeface="Georgia"/>
                <a:cs typeface="Georgia"/>
              </a:rPr>
              <a:t>en:</a:t>
            </a:r>
            <a:r>
              <a:rPr sz="1000" spc="-135" dirty="0">
                <a:latin typeface="Georgia"/>
                <a:cs typeface="Georgia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https://www.conac.gob.mx/work/models/CONAC/normatividad/NOR_01_12_001.pdf</a:t>
            </a:r>
            <a:endParaRPr sz="1000">
              <a:latin typeface="Georgia"/>
              <a:cs typeface="Georgia"/>
            </a:endParaRPr>
          </a:p>
          <a:p>
            <a:pPr marL="464184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CONAC, </a:t>
            </a:r>
            <a:r>
              <a:rPr sz="1000" dirty="0">
                <a:latin typeface="Georgia"/>
                <a:cs typeface="Georgia"/>
              </a:rPr>
              <a:t>Acuerdo por </a:t>
            </a:r>
            <a:r>
              <a:rPr sz="1000" spc="-5" dirty="0">
                <a:latin typeface="Georgia"/>
                <a:cs typeface="Georgia"/>
              </a:rPr>
              <a:t>el </a:t>
            </a:r>
            <a:r>
              <a:rPr sz="1000" spc="5" dirty="0">
                <a:latin typeface="Georgia"/>
                <a:cs typeface="Georgia"/>
              </a:rPr>
              <a:t>que </a:t>
            </a:r>
            <a:r>
              <a:rPr sz="1000" dirty="0">
                <a:latin typeface="Georgia"/>
                <a:cs typeface="Georgia"/>
              </a:rPr>
              <a:t>se </a:t>
            </a:r>
            <a:r>
              <a:rPr sz="1000" spc="-5" dirty="0">
                <a:latin typeface="Georgia"/>
                <a:cs typeface="Georgia"/>
              </a:rPr>
              <a:t>expide la clasificación </a:t>
            </a:r>
            <a:r>
              <a:rPr sz="1000" dirty="0">
                <a:latin typeface="Georgia"/>
                <a:cs typeface="Georgia"/>
              </a:rPr>
              <a:t>funcional </a:t>
            </a:r>
            <a:r>
              <a:rPr sz="1000" spc="-5" dirty="0">
                <a:latin typeface="Georgia"/>
                <a:cs typeface="Georgia"/>
              </a:rPr>
              <a:t>del gasto; </a:t>
            </a:r>
            <a:r>
              <a:rPr sz="1000" dirty="0">
                <a:latin typeface="Georgia"/>
                <a:cs typeface="Georgia"/>
              </a:rPr>
              <a:t>disponible </a:t>
            </a:r>
            <a:r>
              <a:rPr sz="1000" spc="-5" dirty="0">
                <a:latin typeface="Georgia"/>
                <a:cs typeface="Georgia"/>
              </a:rPr>
              <a:t>en:</a:t>
            </a:r>
            <a:r>
              <a:rPr sz="1000" spc="20" dirty="0">
                <a:latin typeface="Georgia"/>
                <a:cs typeface="Georgia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https://www.gob.mx/cms/uploads/attachment/file/409239/clasificacion_funcional_gasto.pdf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4" name="object 4"/>
          <p:cNvSpPr/>
          <p:nvPr/>
        </p:nvSpPr>
        <p:spPr>
          <a:xfrm>
            <a:off x="4439920" y="1374139"/>
            <a:ext cx="6789420" cy="458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734" y="927100"/>
            <a:ext cx="7647305" cy="118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86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Clasificación Económica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Georgia"/>
                <a:cs typeface="Georgia"/>
              </a:rPr>
              <a:t>Clasificación Económico </a:t>
            </a:r>
            <a:r>
              <a:rPr sz="1600" b="1" dirty="0">
                <a:latin typeface="Georgia"/>
                <a:cs typeface="Georgia"/>
              </a:rPr>
              <a:t>–</a:t>
            </a:r>
            <a:r>
              <a:rPr sz="1600" b="1" spc="-4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Funcional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Georgia"/>
                <a:cs typeface="Georgia"/>
              </a:rPr>
              <a:t>del </a:t>
            </a:r>
            <a:r>
              <a:rPr sz="1600" b="1" dirty="0">
                <a:latin typeface="Georgia"/>
                <a:cs typeface="Georgia"/>
              </a:rPr>
              <a:t>Gasto</a:t>
            </a:r>
            <a:r>
              <a:rPr sz="1600" b="1" spc="-1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Programable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0" y="2275839"/>
            <a:ext cx="3901440" cy="37846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 marR="794385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Georgia"/>
                <a:cs typeface="Georgia"/>
              </a:rPr>
              <a:t>Gasto </a:t>
            </a:r>
            <a:r>
              <a:rPr sz="1600" dirty="0">
                <a:latin typeface="Georgia"/>
                <a:cs typeface="Georgia"/>
              </a:rPr>
              <a:t>a </a:t>
            </a:r>
            <a:r>
              <a:rPr sz="1600" spc="-5" dirty="0">
                <a:latin typeface="Georgia"/>
                <a:cs typeface="Georgia"/>
              </a:rPr>
              <a:t>nivel </a:t>
            </a:r>
            <a:r>
              <a:rPr sz="1600" spc="-10" dirty="0">
                <a:latin typeface="Georgia"/>
                <a:cs typeface="Georgia"/>
              </a:rPr>
              <a:t>Finalidad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10" dirty="0">
                <a:latin typeface="Georgia"/>
                <a:cs typeface="Georgia"/>
              </a:rPr>
              <a:t>Función  clasificado </a:t>
            </a:r>
            <a:r>
              <a:rPr sz="1600" spc="-5" dirty="0">
                <a:latin typeface="Georgia"/>
                <a:cs typeface="Georgia"/>
              </a:rPr>
              <a:t>por tipo de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Gasto:</a:t>
            </a:r>
            <a:endParaRPr sz="1600">
              <a:latin typeface="Georgia"/>
              <a:cs typeface="Georg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spc="-5" dirty="0">
                <a:latin typeface="Georgia"/>
                <a:cs typeface="Georgia"/>
              </a:rPr>
              <a:t>Gobierno</a:t>
            </a:r>
            <a:endParaRPr sz="1600">
              <a:latin typeface="Georgia"/>
              <a:cs typeface="Georg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spc="-5" dirty="0">
                <a:latin typeface="Georgia"/>
                <a:cs typeface="Georgia"/>
              </a:rPr>
              <a:t>Desarrollo</a:t>
            </a:r>
            <a:r>
              <a:rPr sz="1600" spc="-10" dirty="0">
                <a:latin typeface="Georgia"/>
                <a:cs typeface="Georgia"/>
              </a:rPr>
              <a:t> Social</a:t>
            </a:r>
            <a:endParaRPr sz="1600">
              <a:latin typeface="Georgia"/>
              <a:cs typeface="Georgi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spc="-5" dirty="0">
                <a:latin typeface="Georgia"/>
                <a:cs typeface="Georgia"/>
              </a:rPr>
              <a:t>Desarrollo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Económico</a:t>
            </a:r>
            <a:endParaRPr sz="1600">
              <a:latin typeface="Georgia"/>
              <a:cs typeface="Georgia"/>
            </a:endParaRPr>
          </a:p>
          <a:p>
            <a:pPr marL="434340" marR="93345" indent="-343535">
              <a:lnSpc>
                <a:spcPct val="100000"/>
              </a:lnSpc>
              <a:buAutoNum type="arabicPeriod"/>
              <a:tabLst>
                <a:tab pos="433705" algn="l"/>
                <a:tab pos="434340" algn="l"/>
              </a:tabLst>
            </a:pPr>
            <a:r>
              <a:rPr sz="1600" dirty="0">
                <a:latin typeface="Georgia"/>
                <a:cs typeface="Georgia"/>
              </a:rPr>
              <a:t>Otras, </a:t>
            </a:r>
            <a:r>
              <a:rPr sz="1600" spc="-5" dirty="0">
                <a:latin typeface="Georgia"/>
                <a:cs typeface="Georgia"/>
              </a:rPr>
              <a:t>pagos de compromisos  </a:t>
            </a:r>
            <a:r>
              <a:rPr sz="1600" dirty="0">
                <a:latin typeface="Georgia"/>
                <a:cs typeface="Georgia"/>
              </a:rPr>
              <a:t>inherentes a </a:t>
            </a:r>
            <a:r>
              <a:rPr sz="1600" spc="-5" dirty="0">
                <a:latin typeface="Georgia"/>
                <a:cs typeface="Georgia"/>
              </a:rPr>
              <a:t>la contratación de deuda 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las transferencias </a:t>
            </a:r>
            <a:r>
              <a:rPr sz="1600" dirty="0">
                <a:latin typeface="Georgia"/>
                <a:cs typeface="Georgia"/>
              </a:rPr>
              <a:t>entre </a:t>
            </a:r>
            <a:r>
              <a:rPr sz="1600" spc="-5" dirty="0">
                <a:latin typeface="Georgia"/>
                <a:cs typeface="Georgia"/>
              </a:rPr>
              <a:t>diferentes  niveles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órdenes de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gobierno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Gasto:</a:t>
            </a:r>
            <a:endParaRPr sz="1600">
              <a:latin typeface="Georgia"/>
              <a:cs typeface="Georgia"/>
            </a:endParaRPr>
          </a:p>
          <a:p>
            <a:pPr marL="378460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latin typeface="Georgia"/>
                <a:cs typeface="Georgia"/>
              </a:rPr>
              <a:t>Gasto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Corriente</a:t>
            </a:r>
            <a:endParaRPr sz="1600">
              <a:latin typeface="Georgia"/>
              <a:cs typeface="Georgia"/>
            </a:endParaRPr>
          </a:p>
          <a:p>
            <a:pPr marL="378460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latin typeface="Georgia"/>
                <a:cs typeface="Georgia"/>
              </a:rPr>
              <a:t>Gasto de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Inversión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15" y="1007998"/>
            <a:ext cx="1130300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52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Clasificación Funcional </a:t>
            </a:r>
            <a:r>
              <a:rPr sz="1800" b="1" dirty="0">
                <a:latin typeface="Georgia"/>
                <a:cs typeface="Georgia"/>
              </a:rPr>
              <a:t>-</a:t>
            </a:r>
            <a:r>
              <a:rPr sz="1800" b="1" spc="8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Programática</a:t>
            </a:r>
            <a:endParaRPr sz="18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1565"/>
              </a:spcBef>
            </a:pPr>
            <a:r>
              <a:rPr sz="1700" spc="-5" dirty="0">
                <a:latin typeface="Georgia"/>
                <a:cs typeface="Georgia"/>
              </a:rPr>
              <a:t>Agrupa los gastos según los propósitos </a:t>
            </a:r>
            <a:r>
              <a:rPr sz="1700" dirty="0">
                <a:latin typeface="Georgia"/>
                <a:cs typeface="Georgia"/>
              </a:rPr>
              <a:t>u </a:t>
            </a:r>
            <a:r>
              <a:rPr sz="1700" spc="-5" dirty="0">
                <a:latin typeface="Georgia"/>
                <a:cs typeface="Georgia"/>
              </a:rPr>
              <a:t>objetivos socioeconómicos </a:t>
            </a:r>
            <a:r>
              <a:rPr sz="1700" dirty="0">
                <a:latin typeface="Georgia"/>
                <a:cs typeface="Georgia"/>
              </a:rPr>
              <a:t>que </a:t>
            </a:r>
            <a:r>
              <a:rPr sz="1700" spc="-5" dirty="0">
                <a:latin typeface="Georgia"/>
                <a:cs typeface="Georgia"/>
              </a:rPr>
              <a:t>persiguen los diferentes entes públicos.  Presenta el gasto público </a:t>
            </a:r>
            <a:r>
              <a:rPr sz="1700" spc="-10" dirty="0">
                <a:latin typeface="Georgia"/>
                <a:cs typeface="Georgia"/>
              </a:rPr>
              <a:t>según </a:t>
            </a:r>
            <a:r>
              <a:rPr sz="1700" spc="-5" dirty="0">
                <a:latin typeface="Georgia"/>
                <a:cs typeface="Georgia"/>
              </a:rPr>
              <a:t>la naturaleza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los servicios gubernamentales </a:t>
            </a:r>
            <a:r>
              <a:rPr sz="1700" dirty="0">
                <a:latin typeface="Georgia"/>
                <a:cs typeface="Georgia"/>
              </a:rPr>
              <a:t>brindados a </a:t>
            </a:r>
            <a:r>
              <a:rPr sz="1700" spc="-5" dirty="0">
                <a:latin typeface="Georgia"/>
                <a:cs typeface="Georgia"/>
              </a:rPr>
              <a:t>la población, permitiendo  determinar los objetivos </a:t>
            </a:r>
            <a:r>
              <a:rPr sz="1700" spc="-10" dirty="0">
                <a:latin typeface="Georgia"/>
                <a:cs typeface="Georgia"/>
              </a:rPr>
              <a:t>generales </a:t>
            </a:r>
            <a:r>
              <a:rPr sz="1700" dirty="0">
                <a:latin typeface="Georgia"/>
                <a:cs typeface="Georgia"/>
              </a:rPr>
              <a:t>de </a:t>
            </a:r>
            <a:r>
              <a:rPr sz="1700" spc="-5" dirty="0">
                <a:latin typeface="Georgia"/>
                <a:cs typeface="Georgia"/>
              </a:rPr>
              <a:t>las políticas </a:t>
            </a:r>
            <a:r>
              <a:rPr sz="1700" dirty="0">
                <a:latin typeface="Georgia"/>
                <a:cs typeface="Georgia"/>
              </a:rPr>
              <a:t>públicas y </a:t>
            </a:r>
            <a:r>
              <a:rPr sz="1700" spc="-5" dirty="0">
                <a:latin typeface="Georgia"/>
                <a:cs typeface="Georgia"/>
              </a:rPr>
              <a:t>los recursos financieros </a:t>
            </a:r>
            <a:r>
              <a:rPr sz="1700" dirty="0">
                <a:latin typeface="Georgia"/>
                <a:cs typeface="Georgia"/>
              </a:rPr>
              <a:t>que se </a:t>
            </a:r>
            <a:r>
              <a:rPr sz="1700" spc="-5" dirty="0">
                <a:latin typeface="Georgia"/>
                <a:cs typeface="Georgia"/>
              </a:rPr>
              <a:t>asignan </a:t>
            </a:r>
            <a:r>
              <a:rPr sz="1700" dirty="0">
                <a:latin typeface="Georgia"/>
                <a:cs typeface="Georgia"/>
              </a:rPr>
              <a:t>para</a:t>
            </a:r>
            <a:r>
              <a:rPr sz="1700" spc="29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alcanzarlos.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359" y="2540000"/>
            <a:ext cx="2985135" cy="3213735"/>
            <a:chOff x="467359" y="2540000"/>
            <a:chExt cx="2985135" cy="3213735"/>
          </a:xfrm>
        </p:grpSpPr>
        <p:sp>
          <p:nvSpPr>
            <p:cNvPr id="4" name="object 4"/>
            <p:cNvSpPr/>
            <p:nvPr/>
          </p:nvSpPr>
          <p:spPr>
            <a:xfrm>
              <a:off x="500379" y="2555240"/>
              <a:ext cx="2921254" cy="31523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359" y="2540000"/>
              <a:ext cx="2984754" cy="32133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779" y="2580640"/>
              <a:ext cx="2816860" cy="3048000"/>
            </a:xfrm>
            <a:custGeom>
              <a:avLst/>
              <a:gdLst/>
              <a:ahLst/>
              <a:cxnLst/>
              <a:rect l="l" t="t" r="r" b="b"/>
              <a:pathLst>
                <a:path w="2816860" h="3048000">
                  <a:moveTo>
                    <a:pt x="2816860" y="0"/>
                  </a:moveTo>
                  <a:lnTo>
                    <a:pt x="0" y="0"/>
                  </a:lnTo>
                  <a:lnTo>
                    <a:pt x="0" y="3048000"/>
                  </a:lnTo>
                  <a:lnTo>
                    <a:pt x="2816860" y="3048000"/>
                  </a:lnTo>
                  <a:lnTo>
                    <a:pt x="28168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6902" y="2607945"/>
            <a:ext cx="2652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690245" algn="l"/>
                <a:tab pos="763905" algn="l"/>
                <a:tab pos="1330960" algn="l"/>
                <a:tab pos="2092960" algn="l"/>
                <a:tab pos="2418080" algn="l"/>
              </a:tabLst>
            </a:pPr>
            <a:r>
              <a:rPr sz="1600" spc="-5" dirty="0">
                <a:latin typeface="Georgia"/>
                <a:cs typeface="Georgia"/>
              </a:rPr>
              <a:t>Es</a:t>
            </a:r>
            <a:r>
              <a:rPr sz="1600" spc="10" dirty="0">
                <a:latin typeface="Georgia"/>
                <a:cs typeface="Georgia"/>
              </a:rPr>
              <a:t>t</a:t>
            </a:r>
            <a:r>
              <a:rPr sz="1600" dirty="0">
                <a:latin typeface="Georgia"/>
                <a:cs typeface="Georgia"/>
              </a:rPr>
              <a:t>a	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-5" dirty="0">
                <a:latin typeface="Georgia"/>
                <a:cs typeface="Georgia"/>
              </a:rPr>
              <a:t>la</a:t>
            </a:r>
            <a:r>
              <a:rPr sz="1600" dirty="0">
                <a:latin typeface="Georgia"/>
                <a:cs typeface="Georgia"/>
              </a:rPr>
              <a:t>s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spc="15" dirty="0">
                <a:latin typeface="Georgia"/>
                <a:cs typeface="Georgia"/>
              </a:rPr>
              <a:t>f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spc="10" dirty="0">
                <a:latin typeface="Georgia"/>
                <a:cs typeface="Georgia"/>
              </a:rPr>
              <a:t>c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10" dirty="0">
                <a:latin typeface="Georgia"/>
                <a:cs typeface="Georgia"/>
              </a:rPr>
              <a:t>c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spc="15" dirty="0">
                <a:latin typeface="Georgia"/>
                <a:cs typeface="Georgia"/>
              </a:rPr>
              <a:t>ó</a:t>
            </a:r>
            <a:r>
              <a:rPr sz="1600" dirty="0">
                <a:latin typeface="Georgia"/>
                <a:cs typeface="Georgia"/>
              </a:rPr>
              <a:t>n	</a:t>
            </a:r>
            <a:r>
              <a:rPr sz="1600" spc="-5" dirty="0">
                <a:latin typeface="Georgia"/>
                <a:cs typeface="Georgia"/>
              </a:rPr>
              <a:t>for</a:t>
            </a:r>
            <a:r>
              <a:rPr sz="1600" spc="10" dirty="0">
                <a:latin typeface="Georgia"/>
                <a:cs typeface="Georgia"/>
              </a:rPr>
              <a:t>m</a:t>
            </a:r>
            <a:r>
              <a:rPr sz="1600" dirty="0">
                <a:latin typeface="Georgia"/>
                <a:cs typeface="Georgia"/>
              </a:rPr>
              <a:t>a  p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dirty="0">
                <a:latin typeface="Georgia"/>
                <a:cs typeface="Georgia"/>
              </a:rPr>
              <a:t>r</a:t>
            </a:r>
            <a:r>
              <a:rPr sz="1600" spc="10" dirty="0">
                <a:latin typeface="Georgia"/>
                <a:cs typeface="Georgia"/>
              </a:rPr>
              <a:t>t</a:t>
            </a:r>
            <a:r>
              <a:rPr sz="1600" dirty="0">
                <a:latin typeface="Georgia"/>
                <a:cs typeface="Georgia"/>
              </a:rPr>
              <a:t>e		</a:t>
            </a:r>
            <a:r>
              <a:rPr sz="1600" spc="-5" dirty="0">
                <a:latin typeface="Georgia"/>
                <a:cs typeface="Georgia"/>
              </a:rPr>
              <a:t>d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l	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-5" dirty="0">
                <a:latin typeface="Georgia"/>
                <a:cs typeface="Georgia"/>
              </a:rPr>
              <a:t>o</a:t>
            </a:r>
            <a:r>
              <a:rPr sz="1600" spc="-10" dirty="0">
                <a:latin typeface="Georgia"/>
                <a:cs typeface="Georgia"/>
              </a:rPr>
              <a:t>nj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n</a:t>
            </a:r>
            <a:r>
              <a:rPr sz="1600" spc="5" dirty="0">
                <a:latin typeface="Georgia"/>
                <a:cs typeface="Georgia"/>
              </a:rPr>
              <a:t>t</a:t>
            </a:r>
            <a:r>
              <a:rPr sz="1600" dirty="0">
                <a:latin typeface="Georgia"/>
                <a:cs typeface="Georgia"/>
              </a:rPr>
              <a:t>o	</a:t>
            </a:r>
            <a:r>
              <a:rPr sz="1600" spc="20" dirty="0">
                <a:latin typeface="Georgia"/>
                <a:cs typeface="Georgia"/>
              </a:rPr>
              <a:t>de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902" y="3095878"/>
            <a:ext cx="2652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778000" algn="l"/>
                <a:tab pos="2451100" algn="l"/>
              </a:tabLst>
            </a:pPr>
            <a:r>
              <a:rPr sz="1600" spc="-5" dirty="0">
                <a:latin typeface="Georgia"/>
                <a:cs typeface="Georgia"/>
              </a:rPr>
              <a:t>clasificadores  </a:t>
            </a:r>
            <a:r>
              <a:rPr sz="1600" dirty="0">
                <a:latin typeface="Georgia"/>
                <a:cs typeface="Georgia"/>
              </a:rPr>
              <a:t>pr</a:t>
            </a:r>
            <a:r>
              <a:rPr sz="1600" spc="-10" dirty="0">
                <a:latin typeface="Georgia"/>
                <a:cs typeface="Georgia"/>
              </a:rPr>
              <a:t>e</a:t>
            </a:r>
            <a:r>
              <a:rPr sz="1600" spc="5" dirty="0">
                <a:latin typeface="Georgia"/>
                <a:cs typeface="Georgia"/>
              </a:rPr>
              <a:t>s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dirty="0">
                <a:latin typeface="Georgia"/>
                <a:cs typeface="Georgia"/>
              </a:rPr>
              <a:t>p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spc="-15" dirty="0">
                <a:latin typeface="Georgia"/>
                <a:cs typeface="Georgia"/>
              </a:rPr>
              <a:t>s</a:t>
            </a:r>
            <a:r>
              <a:rPr sz="1600" spc="5" dirty="0">
                <a:latin typeface="Georgia"/>
                <a:cs typeface="Georgia"/>
              </a:rPr>
              <a:t>t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dirty="0">
                <a:latin typeface="Georgia"/>
                <a:cs typeface="Georgia"/>
              </a:rPr>
              <a:t>ri</a:t>
            </a:r>
            <a:r>
              <a:rPr sz="1600" spc="-10" dirty="0">
                <a:latin typeface="Georgia"/>
                <a:cs typeface="Georgia"/>
              </a:rPr>
              <a:t>o</a:t>
            </a:r>
            <a:r>
              <a:rPr sz="1600" dirty="0">
                <a:latin typeface="Georgia"/>
                <a:cs typeface="Georgia"/>
              </a:rPr>
              <a:t>s	que	</a:t>
            </a:r>
            <a:r>
              <a:rPr sz="1600" spc="-10" dirty="0">
                <a:latin typeface="Georgia"/>
                <a:cs typeface="Georgia"/>
              </a:rPr>
              <a:t>se  </a:t>
            </a:r>
            <a:r>
              <a:rPr sz="1600" spc="-5" dirty="0">
                <a:latin typeface="Georgia"/>
                <a:cs typeface="Georgia"/>
              </a:rPr>
              <a:t>utilizan </a:t>
            </a:r>
            <a:r>
              <a:rPr sz="1600" dirty="0">
                <a:latin typeface="Georgia"/>
                <a:cs typeface="Georgia"/>
              </a:rPr>
              <a:t>para </a:t>
            </a:r>
            <a:r>
              <a:rPr sz="1600" spc="10" dirty="0">
                <a:latin typeface="Georgia"/>
                <a:cs typeface="Georgia"/>
              </a:rPr>
              <a:t>la </a:t>
            </a:r>
            <a:r>
              <a:rPr sz="1600" dirty="0">
                <a:latin typeface="Georgia"/>
                <a:cs typeface="Georgia"/>
              </a:rPr>
              <a:t>fijación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20" dirty="0">
                <a:latin typeface="Georgia"/>
                <a:cs typeface="Georgia"/>
              </a:rPr>
              <a:t>de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902" y="3827081"/>
            <a:ext cx="264858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87120" algn="l"/>
                <a:tab pos="1524000" algn="l"/>
              </a:tabLst>
            </a:pPr>
            <a:r>
              <a:rPr sz="1600" spc="-5" dirty="0">
                <a:latin typeface="Georgia"/>
                <a:cs typeface="Georgia"/>
              </a:rPr>
              <a:t>políticas,	</a:t>
            </a:r>
            <a:r>
              <a:rPr sz="1600" spc="10" dirty="0">
                <a:latin typeface="Georgia"/>
                <a:cs typeface="Georgia"/>
              </a:rPr>
              <a:t>la	</a:t>
            </a:r>
            <a:r>
              <a:rPr sz="1600" dirty="0">
                <a:latin typeface="Georgia"/>
                <a:cs typeface="Georgia"/>
              </a:rPr>
              <a:t>elaboración,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071880" algn="l"/>
                <a:tab pos="2207260" algn="l"/>
                <a:tab pos="2476500" algn="l"/>
              </a:tabLst>
            </a:pPr>
            <a:r>
              <a:rPr sz="1600" spc="5" dirty="0">
                <a:latin typeface="Georgia"/>
                <a:cs typeface="Georgia"/>
              </a:rPr>
              <a:t>e</a:t>
            </a:r>
            <a:r>
              <a:rPr sz="1600" spc="-10" dirty="0">
                <a:latin typeface="Georgia"/>
                <a:cs typeface="Georgia"/>
              </a:rPr>
              <a:t>j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ci</a:t>
            </a:r>
            <a:r>
              <a:rPr sz="1600" spc="15" dirty="0">
                <a:latin typeface="Georgia"/>
                <a:cs typeface="Georgia"/>
              </a:rPr>
              <a:t>ó</a:t>
            </a:r>
            <a:r>
              <a:rPr sz="1600" spc="-10" dirty="0">
                <a:latin typeface="Georgia"/>
                <a:cs typeface="Georgia"/>
              </a:rPr>
              <a:t>n</a:t>
            </a:r>
            <a:r>
              <a:rPr sz="1600" dirty="0">
                <a:latin typeface="Georgia"/>
                <a:cs typeface="Georgia"/>
              </a:rPr>
              <a:t>,	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val</a:t>
            </a:r>
            <a:r>
              <a:rPr sz="1600" spc="15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10" dirty="0">
                <a:latin typeface="Georgia"/>
                <a:cs typeface="Georgia"/>
              </a:rPr>
              <a:t>c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spc="15" dirty="0">
                <a:latin typeface="Georgia"/>
                <a:cs typeface="Georgia"/>
              </a:rPr>
              <a:t>ó</a:t>
            </a:r>
            <a:r>
              <a:rPr sz="1600" dirty="0">
                <a:latin typeface="Georgia"/>
                <a:cs typeface="Georgia"/>
              </a:rPr>
              <a:t>n	y	</a:t>
            </a:r>
            <a:r>
              <a:rPr sz="1600" spc="5" dirty="0">
                <a:latin typeface="Georgia"/>
                <a:cs typeface="Georgia"/>
              </a:rPr>
              <a:t>el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902" y="4315459"/>
            <a:ext cx="264985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análisis </a:t>
            </a:r>
            <a:r>
              <a:rPr sz="1600" dirty="0">
                <a:latin typeface="Georgia"/>
                <a:cs typeface="Georgia"/>
              </a:rPr>
              <a:t>del Presupuesto de  </a:t>
            </a:r>
            <a:r>
              <a:rPr sz="1600" spc="-5" dirty="0">
                <a:latin typeface="Georgia"/>
                <a:cs typeface="Georgia"/>
              </a:rPr>
              <a:t>Egresos; presentando </a:t>
            </a:r>
            <a:r>
              <a:rPr sz="1600" spc="5" dirty="0">
                <a:latin typeface="Georgia"/>
                <a:cs typeface="Georgia"/>
              </a:rPr>
              <a:t>una  </a:t>
            </a:r>
            <a:r>
              <a:rPr sz="1600" spc="-5" dirty="0">
                <a:latin typeface="Georgia"/>
                <a:cs typeface="Georgia"/>
              </a:rPr>
              <a:t>estructura detallada sobre  las prioridades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acciones  </a:t>
            </a:r>
            <a:r>
              <a:rPr sz="1600" dirty="0">
                <a:latin typeface="Georgia"/>
                <a:cs typeface="Georgia"/>
              </a:rPr>
              <a:t>que lleva a </a:t>
            </a:r>
            <a:r>
              <a:rPr sz="1600" spc="-10" dirty="0">
                <a:latin typeface="Georgia"/>
                <a:cs typeface="Georgia"/>
              </a:rPr>
              <a:t>cabo </a:t>
            </a:r>
            <a:r>
              <a:rPr sz="1600" dirty="0">
                <a:latin typeface="Georgia"/>
                <a:cs typeface="Georgia"/>
              </a:rPr>
              <a:t>el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gobierno.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34509" y="2475229"/>
            <a:ext cx="6558280" cy="596900"/>
          </a:xfrm>
          <a:custGeom>
            <a:avLst/>
            <a:gdLst/>
            <a:ahLst/>
            <a:cxnLst/>
            <a:rect l="l" t="t" r="r" b="b"/>
            <a:pathLst>
              <a:path w="6558280" h="596900">
                <a:moveTo>
                  <a:pt x="6558280" y="596900"/>
                </a:moveTo>
                <a:lnTo>
                  <a:pt x="298450" y="596900"/>
                </a:lnTo>
                <a:lnTo>
                  <a:pt x="0" y="298450"/>
                </a:lnTo>
                <a:lnTo>
                  <a:pt x="298450" y="0"/>
                </a:lnTo>
                <a:lnTo>
                  <a:pt x="6558280" y="0"/>
                </a:lnTo>
                <a:lnTo>
                  <a:pt x="6558280" y="596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34178" y="2452623"/>
            <a:ext cx="6075045" cy="6026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ct val="85200"/>
              </a:lnSpc>
              <a:spcBef>
                <a:spcPts val="345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Presentar </a:t>
            </a:r>
            <a:r>
              <a:rPr sz="1400" spc="-10" dirty="0">
                <a:solidFill>
                  <a:srgbClr val="3A3838"/>
                </a:solidFill>
                <a:latin typeface="Georgia"/>
                <a:cs typeface="Georgia"/>
              </a:rPr>
              <a:t>una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descripción </a:t>
            </a:r>
            <a:r>
              <a:rPr sz="1400" spc="-10" dirty="0">
                <a:solidFill>
                  <a:srgbClr val="3A3838"/>
                </a:solidFill>
                <a:latin typeface="Georgia"/>
                <a:cs typeface="Georgia"/>
              </a:rPr>
              <a:t>sobre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la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naturaleza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 </a:t>
            </a:r>
            <a:r>
              <a:rPr sz="1400" spc="-10" dirty="0">
                <a:solidFill>
                  <a:srgbClr val="3A3838"/>
                </a:solidFill>
                <a:latin typeface="Georgia"/>
                <a:cs typeface="Georgia"/>
              </a:rPr>
              <a:t>los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servicios  gubernamentales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y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la </a:t>
            </a:r>
            <a:r>
              <a:rPr sz="1400" b="1" dirty="0">
                <a:solidFill>
                  <a:srgbClr val="3A3838"/>
                </a:solidFill>
                <a:latin typeface="Georgia"/>
                <a:cs typeface="Georgia"/>
              </a:rPr>
              <a:t>proporción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del gasto público que se destina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cada  tipo de</a:t>
            </a:r>
            <a:r>
              <a:rPr sz="1400" spc="-1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servicio;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30979" y="2468879"/>
            <a:ext cx="609600" cy="609600"/>
            <a:chOff x="4030979" y="2468879"/>
            <a:chExt cx="609600" cy="609600"/>
          </a:xfrm>
        </p:grpSpPr>
        <p:sp>
          <p:nvSpPr>
            <p:cNvPr id="14" name="object 14"/>
            <p:cNvSpPr/>
            <p:nvPr/>
          </p:nvSpPr>
          <p:spPr>
            <a:xfrm>
              <a:off x="4102415" y="2540276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53" y="0"/>
                  </a:moveTo>
                  <a:lnTo>
                    <a:pt x="186595" y="4768"/>
                  </a:lnTo>
                  <a:lnTo>
                    <a:pt x="142720" y="18403"/>
                  </a:lnTo>
                  <a:lnTo>
                    <a:pt x="103026" y="39963"/>
                  </a:lnTo>
                  <a:lnTo>
                    <a:pt x="68443" y="68509"/>
                  </a:lnTo>
                  <a:lnTo>
                    <a:pt x="39911" y="103102"/>
                  </a:lnTo>
                  <a:lnTo>
                    <a:pt x="18367" y="142802"/>
                  </a:lnTo>
                  <a:lnTo>
                    <a:pt x="4749" y="186675"/>
                  </a:lnTo>
                  <a:lnTo>
                    <a:pt x="0" y="233790"/>
                  </a:lnTo>
                  <a:lnTo>
                    <a:pt x="4749" y="280906"/>
                  </a:lnTo>
                  <a:lnTo>
                    <a:pt x="18370" y="324791"/>
                  </a:lnTo>
                  <a:lnTo>
                    <a:pt x="39924" y="364503"/>
                  </a:lnTo>
                  <a:lnTo>
                    <a:pt x="68470" y="399103"/>
                  </a:lnTo>
                  <a:lnTo>
                    <a:pt x="103067" y="427651"/>
                  </a:lnTo>
                  <a:lnTo>
                    <a:pt x="142776" y="449206"/>
                  </a:lnTo>
                  <a:lnTo>
                    <a:pt x="186657" y="462829"/>
                  </a:lnTo>
                  <a:lnTo>
                    <a:pt x="233769" y="467579"/>
                  </a:lnTo>
                  <a:lnTo>
                    <a:pt x="280884" y="462829"/>
                  </a:lnTo>
                  <a:lnTo>
                    <a:pt x="324765" y="449206"/>
                  </a:lnTo>
                  <a:lnTo>
                    <a:pt x="364472" y="427651"/>
                  </a:lnTo>
                  <a:lnTo>
                    <a:pt x="399066" y="399103"/>
                  </a:lnTo>
                  <a:lnTo>
                    <a:pt x="427608" y="364503"/>
                  </a:lnTo>
                  <a:lnTo>
                    <a:pt x="444689" y="333027"/>
                  </a:lnTo>
                  <a:lnTo>
                    <a:pt x="223853" y="333027"/>
                  </a:lnTo>
                  <a:lnTo>
                    <a:pt x="223853" y="182209"/>
                  </a:lnTo>
                  <a:lnTo>
                    <a:pt x="178070" y="182209"/>
                  </a:lnTo>
                  <a:lnTo>
                    <a:pt x="178070" y="153800"/>
                  </a:lnTo>
                  <a:lnTo>
                    <a:pt x="181477" y="152815"/>
                  </a:lnTo>
                  <a:lnTo>
                    <a:pt x="184576" y="151861"/>
                  </a:lnTo>
                  <a:lnTo>
                    <a:pt x="187364" y="150938"/>
                  </a:lnTo>
                  <a:lnTo>
                    <a:pt x="195649" y="148075"/>
                  </a:lnTo>
                  <a:lnTo>
                    <a:pt x="201097" y="145859"/>
                  </a:lnTo>
                  <a:lnTo>
                    <a:pt x="206550" y="143520"/>
                  </a:lnTo>
                  <a:lnTo>
                    <a:pt x="211998" y="141304"/>
                  </a:lnTo>
                  <a:lnTo>
                    <a:pt x="222514" y="135856"/>
                  </a:lnTo>
                  <a:lnTo>
                    <a:pt x="225139" y="134440"/>
                  </a:lnTo>
                  <a:lnTo>
                    <a:pt x="227736" y="132932"/>
                  </a:lnTo>
                  <a:lnTo>
                    <a:pt x="230611" y="131424"/>
                  </a:lnTo>
                  <a:lnTo>
                    <a:pt x="233436" y="129793"/>
                  </a:lnTo>
                  <a:lnTo>
                    <a:pt x="238991" y="126192"/>
                  </a:lnTo>
                  <a:lnTo>
                    <a:pt x="241820" y="124560"/>
                  </a:lnTo>
                  <a:lnTo>
                    <a:pt x="244706" y="123083"/>
                  </a:lnTo>
                  <a:lnTo>
                    <a:pt x="438512" y="123083"/>
                  </a:lnTo>
                  <a:lnTo>
                    <a:pt x="427658" y="103079"/>
                  </a:lnTo>
                  <a:lnTo>
                    <a:pt x="399120" y="68478"/>
                  </a:lnTo>
                  <a:lnTo>
                    <a:pt x="364587" y="39963"/>
                  </a:lnTo>
                  <a:lnTo>
                    <a:pt x="324903" y="18403"/>
                  </a:lnTo>
                  <a:lnTo>
                    <a:pt x="281045" y="4768"/>
                  </a:lnTo>
                  <a:lnTo>
                    <a:pt x="233953" y="0"/>
                  </a:lnTo>
                  <a:close/>
                </a:path>
                <a:path w="467995" h="467994">
                  <a:moveTo>
                    <a:pt x="438512" y="123083"/>
                  </a:moveTo>
                  <a:lnTo>
                    <a:pt x="259417" y="123083"/>
                  </a:lnTo>
                  <a:lnTo>
                    <a:pt x="259417" y="333027"/>
                  </a:lnTo>
                  <a:lnTo>
                    <a:pt x="444689" y="333027"/>
                  </a:lnTo>
                  <a:lnTo>
                    <a:pt x="449158" y="324791"/>
                  </a:lnTo>
                  <a:lnTo>
                    <a:pt x="462777" y="280907"/>
                  </a:lnTo>
                  <a:lnTo>
                    <a:pt x="467525" y="233791"/>
                  </a:lnTo>
                  <a:lnTo>
                    <a:pt x="462800" y="186670"/>
                  </a:lnTo>
                  <a:lnTo>
                    <a:pt x="449198" y="142791"/>
                  </a:lnTo>
                  <a:lnTo>
                    <a:pt x="438512" y="123083"/>
                  </a:lnTo>
                  <a:close/>
                </a:path>
                <a:path w="467995" h="467994">
                  <a:moveTo>
                    <a:pt x="223853" y="163188"/>
                  </a:moveTo>
                  <a:lnTo>
                    <a:pt x="187755" y="179716"/>
                  </a:lnTo>
                  <a:lnTo>
                    <a:pt x="178070" y="182209"/>
                  </a:lnTo>
                  <a:lnTo>
                    <a:pt x="223853" y="182209"/>
                  </a:lnTo>
                  <a:lnTo>
                    <a:pt x="223853" y="163188"/>
                  </a:lnTo>
                  <a:close/>
                </a:path>
              </a:pathLst>
            </a:custGeom>
            <a:solidFill>
              <a:srgbClr val="F6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7329" y="2475229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0" y="298450"/>
                  </a:moveTo>
                  <a:lnTo>
                    <a:pt x="3905" y="250035"/>
                  </a:lnTo>
                  <a:lnTo>
                    <a:pt x="15213" y="204110"/>
                  </a:lnTo>
                  <a:lnTo>
                    <a:pt x="33309" y="161287"/>
                  </a:lnTo>
                  <a:lnTo>
                    <a:pt x="57578" y="122182"/>
                  </a:lnTo>
                  <a:lnTo>
                    <a:pt x="87407" y="87407"/>
                  </a:lnTo>
                  <a:lnTo>
                    <a:pt x="122182" y="57578"/>
                  </a:lnTo>
                  <a:lnTo>
                    <a:pt x="161287" y="33309"/>
                  </a:lnTo>
                  <a:lnTo>
                    <a:pt x="204110" y="15213"/>
                  </a:lnTo>
                  <a:lnTo>
                    <a:pt x="250035" y="3905"/>
                  </a:lnTo>
                  <a:lnTo>
                    <a:pt x="298450" y="0"/>
                  </a:lnTo>
                  <a:lnTo>
                    <a:pt x="346864" y="3905"/>
                  </a:lnTo>
                  <a:lnTo>
                    <a:pt x="392789" y="15213"/>
                  </a:lnTo>
                  <a:lnTo>
                    <a:pt x="435612" y="33309"/>
                  </a:lnTo>
                  <a:lnTo>
                    <a:pt x="474717" y="57578"/>
                  </a:lnTo>
                  <a:lnTo>
                    <a:pt x="509492" y="87407"/>
                  </a:lnTo>
                  <a:lnTo>
                    <a:pt x="539321" y="122182"/>
                  </a:lnTo>
                  <a:lnTo>
                    <a:pt x="563590" y="161287"/>
                  </a:lnTo>
                  <a:lnTo>
                    <a:pt x="581686" y="204110"/>
                  </a:lnTo>
                  <a:lnTo>
                    <a:pt x="592994" y="250035"/>
                  </a:lnTo>
                  <a:lnTo>
                    <a:pt x="596900" y="298450"/>
                  </a:lnTo>
                  <a:lnTo>
                    <a:pt x="592994" y="346864"/>
                  </a:lnTo>
                  <a:lnTo>
                    <a:pt x="581686" y="392789"/>
                  </a:lnTo>
                  <a:lnTo>
                    <a:pt x="563590" y="435612"/>
                  </a:lnTo>
                  <a:lnTo>
                    <a:pt x="539321" y="474717"/>
                  </a:lnTo>
                  <a:lnTo>
                    <a:pt x="509492" y="509492"/>
                  </a:lnTo>
                  <a:lnTo>
                    <a:pt x="474717" y="539321"/>
                  </a:lnTo>
                  <a:lnTo>
                    <a:pt x="435612" y="563590"/>
                  </a:lnTo>
                  <a:lnTo>
                    <a:pt x="392789" y="581686"/>
                  </a:lnTo>
                  <a:lnTo>
                    <a:pt x="346864" y="592994"/>
                  </a:lnTo>
                  <a:lnTo>
                    <a:pt x="298450" y="596900"/>
                  </a:lnTo>
                  <a:lnTo>
                    <a:pt x="250035" y="592994"/>
                  </a:lnTo>
                  <a:lnTo>
                    <a:pt x="204110" y="581686"/>
                  </a:lnTo>
                  <a:lnTo>
                    <a:pt x="161287" y="563590"/>
                  </a:lnTo>
                  <a:lnTo>
                    <a:pt x="122182" y="539321"/>
                  </a:lnTo>
                  <a:lnTo>
                    <a:pt x="87407" y="509492"/>
                  </a:lnTo>
                  <a:lnTo>
                    <a:pt x="57578" y="474717"/>
                  </a:lnTo>
                  <a:lnTo>
                    <a:pt x="33309" y="435612"/>
                  </a:lnTo>
                  <a:lnTo>
                    <a:pt x="15213" y="392789"/>
                  </a:lnTo>
                  <a:lnTo>
                    <a:pt x="3905" y="346864"/>
                  </a:lnTo>
                  <a:lnTo>
                    <a:pt x="0" y="298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334509" y="3237229"/>
            <a:ext cx="6558280" cy="594360"/>
          </a:xfrm>
          <a:custGeom>
            <a:avLst/>
            <a:gdLst/>
            <a:ahLst/>
            <a:cxnLst/>
            <a:rect l="l" t="t" r="r" b="b"/>
            <a:pathLst>
              <a:path w="6558280" h="594360">
                <a:moveTo>
                  <a:pt x="6558280" y="594360"/>
                </a:moveTo>
                <a:lnTo>
                  <a:pt x="297179" y="594360"/>
                </a:lnTo>
                <a:lnTo>
                  <a:pt x="0" y="297180"/>
                </a:lnTo>
                <a:lnTo>
                  <a:pt x="297179" y="0"/>
                </a:lnTo>
                <a:lnTo>
                  <a:pt x="6558280" y="0"/>
                </a:lnTo>
                <a:lnTo>
                  <a:pt x="6558280" y="5943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34178" y="3303904"/>
            <a:ext cx="60737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Conocer</a:t>
            </a:r>
            <a:r>
              <a:rPr sz="1400" spc="9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en</a:t>
            </a:r>
            <a:r>
              <a:rPr sz="1400" spc="8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qué</a:t>
            </a:r>
            <a:r>
              <a:rPr sz="1400" spc="6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medida</a:t>
            </a:r>
            <a:r>
              <a:rPr sz="1400" spc="8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las</a:t>
            </a:r>
            <a:r>
              <a:rPr sz="1400" spc="5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instituciones</a:t>
            </a:r>
            <a:r>
              <a:rPr sz="1400" spc="9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</a:t>
            </a:r>
            <a:r>
              <a:rPr sz="1400" spc="8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la</a:t>
            </a:r>
            <a:r>
              <a:rPr sz="1400" spc="7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APF</a:t>
            </a:r>
            <a:r>
              <a:rPr sz="1400" spc="6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cumplen</a:t>
            </a:r>
            <a:r>
              <a:rPr sz="1400" spc="8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3A3838"/>
                </a:solidFill>
                <a:latin typeface="Georgia"/>
                <a:cs typeface="Georgia"/>
              </a:rPr>
              <a:t>con</a:t>
            </a:r>
            <a:r>
              <a:rPr sz="1400" spc="7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funciones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económicas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o</a:t>
            </a:r>
            <a:r>
              <a:rPr sz="1400" spc="-3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sociales;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30979" y="3230879"/>
            <a:ext cx="609600" cy="607060"/>
            <a:chOff x="4030979" y="3230879"/>
            <a:chExt cx="609600" cy="607060"/>
          </a:xfrm>
        </p:grpSpPr>
        <p:sp>
          <p:nvSpPr>
            <p:cNvPr id="19" name="object 19"/>
            <p:cNvSpPr/>
            <p:nvPr/>
          </p:nvSpPr>
          <p:spPr>
            <a:xfrm>
              <a:off x="4102517" y="3302001"/>
              <a:ext cx="467995" cy="466090"/>
            </a:xfrm>
            <a:custGeom>
              <a:avLst/>
              <a:gdLst/>
              <a:ahLst/>
              <a:cxnLst/>
              <a:rect l="l" t="t" r="r" b="b"/>
              <a:pathLst>
                <a:path w="467995" h="466089">
                  <a:moveTo>
                    <a:pt x="233845" y="0"/>
                  </a:moveTo>
                  <a:lnTo>
                    <a:pt x="186493" y="4748"/>
                  </a:lnTo>
                  <a:lnTo>
                    <a:pt x="142618" y="18324"/>
                  </a:lnTo>
                  <a:lnTo>
                    <a:pt x="102923" y="39793"/>
                  </a:lnTo>
                  <a:lnTo>
                    <a:pt x="68340" y="68218"/>
                  </a:lnTo>
                  <a:lnTo>
                    <a:pt x="39808" y="102665"/>
                  </a:lnTo>
                  <a:lnTo>
                    <a:pt x="18252" y="142235"/>
                  </a:lnTo>
                  <a:lnTo>
                    <a:pt x="4647" y="185880"/>
                  </a:lnTo>
                  <a:lnTo>
                    <a:pt x="32" y="231459"/>
                  </a:lnTo>
                  <a:lnTo>
                    <a:pt x="0" y="233806"/>
                  </a:lnTo>
                  <a:lnTo>
                    <a:pt x="4622" y="279471"/>
                  </a:lnTo>
                  <a:lnTo>
                    <a:pt x="18268" y="323408"/>
                  </a:lnTo>
                  <a:lnTo>
                    <a:pt x="39822" y="362951"/>
                  </a:lnTo>
                  <a:lnTo>
                    <a:pt x="68367" y="397403"/>
                  </a:lnTo>
                  <a:lnTo>
                    <a:pt x="102964" y="425830"/>
                  </a:lnTo>
                  <a:lnTo>
                    <a:pt x="142673" y="447293"/>
                  </a:lnTo>
                  <a:lnTo>
                    <a:pt x="186554" y="460858"/>
                  </a:lnTo>
                  <a:lnTo>
                    <a:pt x="233666" y="465587"/>
                  </a:lnTo>
                  <a:lnTo>
                    <a:pt x="280782" y="460858"/>
                  </a:lnTo>
                  <a:lnTo>
                    <a:pt x="324663" y="447293"/>
                  </a:lnTo>
                  <a:lnTo>
                    <a:pt x="364370" y="425830"/>
                  </a:lnTo>
                  <a:lnTo>
                    <a:pt x="398964" y="397404"/>
                  </a:lnTo>
                  <a:lnTo>
                    <a:pt x="427506" y="362951"/>
                  </a:lnTo>
                  <a:lnTo>
                    <a:pt x="441550" y="337180"/>
                  </a:lnTo>
                  <a:lnTo>
                    <a:pt x="166839" y="337180"/>
                  </a:lnTo>
                  <a:lnTo>
                    <a:pt x="166719" y="309460"/>
                  </a:lnTo>
                  <a:lnTo>
                    <a:pt x="189182" y="267938"/>
                  </a:lnTo>
                  <a:lnTo>
                    <a:pt x="224532" y="242345"/>
                  </a:lnTo>
                  <a:lnTo>
                    <a:pt x="231198" y="238370"/>
                  </a:lnTo>
                  <a:lnTo>
                    <a:pt x="237581" y="233806"/>
                  </a:lnTo>
                  <a:lnTo>
                    <a:pt x="261469" y="202641"/>
                  </a:lnTo>
                  <a:lnTo>
                    <a:pt x="263131" y="192895"/>
                  </a:lnTo>
                  <a:lnTo>
                    <a:pt x="263100" y="183701"/>
                  </a:lnTo>
                  <a:lnTo>
                    <a:pt x="262423" y="179441"/>
                  </a:lnTo>
                  <a:lnTo>
                    <a:pt x="262132" y="178583"/>
                  </a:lnTo>
                  <a:lnTo>
                    <a:pt x="177875" y="178583"/>
                  </a:lnTo>
                  <a:lnTo>
                    <a:pt x="177875" y="146832"/>
                  </a:lnTo>
                  <a:lnTo>
                    <a:pt x="217927" y="129305"/>
                  </a:lnTo>
                  <a:lnTo>
                    <a:pt x="441512" y="128259"/>
                  </a:lnTo>
                  <a:lnTo>
                    <a:pt x="427554" y="102640"/>
                  </a:lnTo>
                  <a:lnTo>
                    <a:pt x="399016" y="68186"/>
                  </a:lnTo>
                  <a:lnTo>
                    <a:pt x="364484" y="39793"/>
                  </a:lnTo>
                  <a:lnTo>
                    <a:pt x="324798" y="18325"/>
                  </a:lnTo>
                  <a:lnTo>
                    <a:pt x="280939" y="4748"/>
                  </a:lnTo>
                  <a:lnTo>
                    <a:pt x="233845" y="0"/>
                  </a:lnTo>
                  <a:close/>
                </a:path>
                <a:path w="467995" h="466089">
                  <a:moveTo>
                    <a:pt x="441512" y="128259"/>
                  </a:moveTo>
                  <a:lnTo>
                    <a:pt x="241794" y="128259"/>
                  </a:lnTo>
                  <a:lnTo>
                    <a:pt x="250082" y="129485"/>
                  </a:lnTo>
                  <a:lnTo>
                    <a:pt x="257992" y="131998"/>
                  </a:lnTo>
                  <a:lnTo>
                    <a:pt x="291507" y="160163"/>
                  </a:lnTo>
                  <a:lnTo>
                    <a:pt x="296523" y="191485"/>
                  </a:lnTo>
                  <a:lnTo>
                    <a:pt x="295662" y="198871"/>
                  </a:lnTo>
                  <a:lnTo>
                    <a:pt x="276057" y="237279"/>
                  </a:lnTo>
                  <a:lnTo>
                    <a:pt x="239988" y="263850"/>
                  </a:lnTo>
                  <a:lnTo>
                    <a:pt x="233448" y="268122"/>
                  </a:lnTo>
                  <a:lnTo>
                    <a:pt x="227726" y="272054"/>
                  </a:lnTo>
                  <a:lnTo>
                    <a:pt x="222547" y="275557"/>
                  </a:lnTo>
                  <a:lnTo>
                    <a:pt x="217657" y="279471"/>
                  </a:lnTo>
                  <a:lnTo>
                    <a:pt x="200890" y="304749"/>
                  </a:lnTo>
                  <a:lnTo>
                    <a:pt x="200945" y="309506"/>
                  </a:lnTo>
                  <a:lnTo>
                    <a:pt x="300463" y="309506"/>
                  </a:lnTo>
                  <a:lnTo>
                    <a:pt x="300494" y="337180"/>
                  </a:lnTo>
                  <a:lnTo>
                    <a:pt x="441550" y="337180"/>
                  </a:lnTo>
                  <a:lnTo>
                    <a:pt x="462598" y="279955"/>
                  </a:lnTo>
                  <a:lnTo>
                    <a:pt x="467423" y="232795"/>
                  </a:lnTo>
                  <a:lnTo>
                    <a:pt x="462698" y="185879"/>
                  </a:lnTo>
                  <a:lnTo>
                    <a:pt x="449094" y="142183"/>
                  </a:lnTo>
                  <a:lnTo>
                    <a:pt x="441512" y="128259"/>
                  </a:lnTo>
                  <a:close/>
                </a:path>
                <a:path w="467995" h="466089">
                  <a:moveTo>
                    <a:pt x="235340" y="154463"/>
                  </a:moveTo>
                  <a:lnTo>
                    <a:pt x="195943" y="164770"/>
                  </a:lnTo>
                  <a:lnTo>
                    <a:pt x="177875" y="178583"/>
                  </a:lnTo>
                  <a:lnTo>
                    <a:pt x="262132" y="178583"/>
                  </a:lnTo>
                  <a:lnTo>
                    <a:pt x="261038" y="175365"/>
                  </a:lnTo>
                  <a:lnTo>
                    <a:pt x="259777" y="171442"/>
                  </a:lnTo>
                  <a:lnTo>
                    <a:pt x="240246" y="155413"/>
                  </a:lnTo>
                  <a:lnTo>
                    <a:pt x="235340" y="154463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37329" y="3237229"/>
              <a:ext cx="596900" cy="594360"/>
            </a:xfrm>
            <a:custGeom>
              <a:avLst/>
              <a:gdLst/>
              <a:ahLst/>
              <a:cxnLst/>
              <a:rect l="l" t="t" r="r" b="b"/>
              <a:pathLst>
                <a:path w="596900" h="594360">
                  <a:moveTo>
                    <a:pt x="0" y="297180"/>
                  </a:moveTo>
                  <a:lnTo>
                    <a:pt x="3905" y="248986"/>
                  </a:lnTo>
                  <a:lnTo>
                    <a:pt x="15213" y="203265"/>
                  </a:lnTo>
                  <a:lnTo>
                    <a:pt x="33309" y="160628"/>
                  </a:lnTo>
                  <a:lnTo>
                    <a:pt x="57578" y="121688"/>
                  </a:lnTo>
                  <a:lnTo>
                    <a:pt x="87407" y="87058"/>
                  </a:lnTo>
                  <a:lnTo>
                    <a:pt x="122182" y="57351"/>
                  </a:lnTo>
                  <a:lnTo>
                    <a:pt x="161287" y="33179"/>
                  </a:lnTo>
                  <a:lnTo>
                    <a:pt x="204110" y="15154"/>
                  </a:lnTo>
                  <a:lnTo>
                    <a:pt x="250035" y="3890"/>
                  </a:lnTo>
                  <a:lnTo>
                    <a:pt x="298450" y="0"/>
                  </a:lnTo>
                  <a:lnTo>
                    <a:pt x="346864" y="3890"/>
                  </a:lnTo>
                  <a:lnTo>
                    <a:pt x="392789" y="15154"/>
                  </a:lnTo>
                  <a:lnTo>
                    <a:pt x="435612" y="33179"/>
                  </a:lnTo>
                  <a:lnTo>
                    <a:pt x="474717" y="57351"/>
                  </a:lnTo>
                  <a:lnTo>
                    <a:pt x="509492" y="87058"/>
                  </a:lnTo>
                  <a:lnTo>
                    <a:pt x="539321" y="121688"/>
                  </a:lnTo>
                  <a:lnTo>
                    <a:pt x="563590" y="160628"/>
                  </a:lnTo>
                  <a:lnTo>
                    <a:pt x="581686" y="203265"/>
                  </a:lnTo>
                  <a:lnTo>
                    <a:pt x="592994" y="248986"/>
                  </a:lnTo>
                  <a:lnTo>
                    <a:pt x="596900" y="297180"/>
                  </a:lnTo>
                  <a:lnTo>
                    <a:pt x="592994" y="345373"/>
                  </a:lnTo>
                  <a:lnTo>
                    <a:pt x="581686" y="391094"/>
                  </a:lnTo>
                  <a:lnTo>
                    <a:pt x="563590" y="433731"/>
                  </a:lnTo>
                  <a:lnTo>
                    <a:pt x="539321" y="472671"/>
                  </a:lnTo>
                  <a:lnTo>
                    <a:pt x="509492" y="507301"/>
                  </a:lnTo>
                  <a:lnTo>
                    <a:pt x="474717" y="537008"/>
                  </a:lnTo>
                  <a:lnTo>
                    <a:pt x="435612" y="561180"/>
                  </a:lnTo>
                  <a:lnTo>
                    <a:pt x="392789" y="579205"/>
                  </a:lnTo>
                  <a:lnTo>
                    <a:pt x="346864" y="590469"/>
                  </a:lnTo>
                  <a:lnTo>
                    <a:pt x="298450" y="594360"/>
                  </a:lnTo>
                  <a:lnTo>
                    <a:pt x="250035" y="590469"/>
                  </a:lnTo>
                  <a:lnTo>
                    <a:pt x="204110" y="579205"/>
                  </a:lnTo>
                  <a:lnTo>
                    <a:pt x="161287" y="561180"/>
                  </a:lnTo>
                  <a:lnTo>
                    <a:pt x="122182" y="537008"/>
                  </a:lnTo>
                  <a:lnTo>
                    <a:pt x="87407" y="507301"/>
                  </a:lnTo>
                  <a:lnTo>
                    <a:pt x="57578" y="472671"/>
                  </a:lnTo>
                  <a:lnTo>
                    <a:pt x="33309" y="433731"/>
                  </a:lnTo>
                  <a:lnTo>
                    <a:pt x="15213" y="391094"/>
                  </a:lnTo>
                  <a:lnTo>
                    <a:pt x="3905" y="345373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334509" y="3996690"/>
            <a:ext cx="6558280" cy="594360"/>
          </a:xfrm>
          <a:custGeom>
            <a:avLst/>
            <a:gdLst/>
            <a:ahLst/>
            <a:cxnLst/>
            <a:rect l="l" t="t" r="r" b="b"/>
            <a:pathLst>
              <a:path w="6558280" h="594360">
                <a:moveTo>
                  <a:pt x="6558280" y="594360"/>
                </a:moveTo>
                <a:lnTo>
                  <a:pt x="297179" y="594360"/>
                </a:lnTo>
                <a:lnTo>
                  <a:pt x="0" y="297180"/>
                </a:lnTo>
                <a:lnTo>
                  <a:pt x="297179" y="0"/>
                </a:lnTo>
                <a:lnTo>
                  <a:pt x="6558280" y="0"/>
                </a:lnTo>
                <a:lnTo>
                  <a:pt x="6558280" y="5943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34178" y="4064254"/>
            <a:ext cx="60706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Facilitar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el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análisis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lo largo del tiempo de las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tendencias del</a:t>
            </a:r>
            <a:r>
              <a:rPr sz="1400" b="1" spc="33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gasto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público según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la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finalidad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y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función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y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del gasto;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30979" y="3990340"/>
            <a:ext cx="609600" cy="607060"/>
            <a:chOff x="4030979" y="3990340"/>
            <a:chExt cx="609600" cy="607060"/>
          </a:xfrm>
        </p:grpSpPr>
        <p:sp>
          <p:nvSpPr>
            <p:cNvPr id="24" name="object 24"/>
            <p:cNvSpPr/>
            <p:nvPr/>
          </p:nvSpPr>
          <p:spPr>
            <a:xfrm>
              <a:off x="4102403" y="4061461"/>
              <a:ext cx="467995" cy="466090"/>
            </a:xfrm>
            <a:custGeom>
              <a:avLst/>
              <a:gdLst/>
              <a:ahLst/>
              <a:cxnLst/>
              <a:rect l="l" t="t" r="r" b="b"/>
              <a:pathLst>
                <a:path w="467995" h="466089">
                  <a:moveTo>
                    <a:pt x="233964" y="0"/>
                  </a:moveTo>
                  <a:lnTo>
                    <a:pt x="186605" y="4748"/>
                  </a:lnTo>
                  <a:lnTo>
                    <a:pt x="142728" y="18325"/>
                  </a:lnTo>
                  <a:lnTo>
                    <a:pt x="103031" y="39793"/>
                  </a:lnTo>
                  <a:lnTo>
                    <a:pt x="68447" y="68219"/>
                  </a:lnTo>
                  <a:lnTo>
                    <a:pt x="39913" y="102666"/>
                  </a:lnTo>
                  <a:lnTo>
                    <a:pt x="18367" y="142199"/>
                  </a:lnTo>
                  <a:lnTo>
                    <a:pt x="4749" y="185883"/>
                  </a:lnTo>
                  <a:lnTo>
                    <a:pt x="0" y="232807"/>
                  </a:lnTo>
                  <a:lnTo>
                    <a:pt x="4750" y="279724"/>
                  </a:lnTo>
                  <a:lnTo>
                    <a:pt x="18374" y="323423"/>
                  </a:lnTo>
                  <a:lnTo>
                    <a:pt x="39929" y="362966"/>
                  </a:lnTo>
                  <a:lnTo>
                    <a:pt x="68476" y="397419"/>
                  </a:lnTo>
                  <a:lnTo>
                    <a:pt x="103076" y="425845"/>
                  </a:lnTo>
                  <a:lnTo>
                    <a:pt x="142787" y="447308"/>
                  </a:lnTo>
                  <a:lnTo>
                    <a:pt x="186677" y="460871"/>
                  </a:lnTo>
                  <a:lnTo>
                    <a:pt x="233768" y="465600"/>
                  </a:lnTo>
                  <a:lnTo>
                    <a:pt x="280885" y="460869"/>
                  </a:lnTo>
                  <a:lnTo>
                    <a:pt x="324766" y="447303"/>
                  </a:lnTo>
                  <a:lnTo>
                    <a:pt x="364475" y="425838"/>
                  </a:lnTo>
                  <a:lnTo>
                    <a:pt x="399071" y="397411"/>
                  </a:lnTo>
                  <a:lnTo>
                    <a:pt x="427616" y="362957"/>
                  </a:lnTo>
                  <a:lnTo>
                    <a:pt x="440994" y="338412"/>
                  </a:lnTo>
                  <a:lnTo>
                    <a:pt x="221728" y="338412"/>
                  </a:lnTo>
                  <a:lnTo>
                    <a:pt x="213869" y="338260"/>
                  </a:lnTo>
                  <a:lnTo>
                    <a:pt x="171647" y="330232"/>
                  </a:lnTo>
                  <a:lnTo>
                    <a:pt x="165734" y="296058"/>
                  </a:lnTo>
                  <a:lnTo>
                    <a:pt x="262451" y="296058"/>
                  </a:lnTo>
                  <a:lnTo>
                    <a:pt x="262722" y="295653"/>
                  </a:lnTo>
                  <a:lnTo>
                    <a:pt x="265799" y="290719"/>
                  </a:lnTo>
                  <a:lnTo>
                    <a:pt x="267338" y="284978"/>
                  </a:lnTo>
                  <a:lnTo>
                    <a:pt x="267115" y="279724"/>
                  </a:lnTo>
                  <a:lnTo>
                    <a:pt x="267154" y="277173"/>
                  </a:lnTo>
                  <a:lnTo>
                    <a:pt x="239870" y="245517"/>
                  </a:lnTo>
                  <a:lnTo>
                    <a:pt x="192718" y="242332"/>
                  </a:lnTo>
                  <a:lnTo>
                    <a:pt x="192718" y="216279"/>
                  </a:lnTo>
                  <a:lnTo>
                    <a:pt x="217913" y="216279"/>
                  </a:lnTo>
                  <a:lnTo>
                    <a:pt x="223799" y="215727"/>
                  </a:lnTo>
                  <a:lnTo>
                    <a:pt x="230228" y="214440"/>
                  </a:lnTo>
                  <a:lnTo>
                    <a:pt x="235669" y="213429"/>
                  </a:lnTo>
                  <a:lnTo>
                    <a:pt x="259305" y="187378"/>
                  </a:lnTo>
                  <a:lnTo>
                    <a:pt x="259151" y="181892"/>
                  </a:lnTo>
                  <a:lnTo>
                    <a:pt x="259336" y="176897"/>
                  </a:lnTo>
                  <a:lnTo>
                    <a:pt x="258197" y="171932"/>
                  </a:lnTo>
                  <a:lnTo>
                    <a:pt x="255936" y="167856"/>
                  </a:lnTo>
                  <a:lnTo>
                    <a:pt x="174499" y="167856"/>
                  </a:lnTo>
                  <a:lnTo>
                    <a:pt x="174499" y="138955"/>
                  </a:lnTo>
                  <a:lnTo>
                    <a:pt x="212745" y="127857"/>
                  </a:lnTo>
                  <a:lnTo>
                    <a:pt x="226873" y="127156"/>
                  </a:lnTo>
                  <a:lnTo>
                    <a:pt x="441024" y="127156"/>
                  </a:lnTo>
                  <a:lnTo>
                    <a:pt x="427666" y="102640"/>
                  </a:lnTo>
                  <a:lnTo>
                    <a:pt x="399130" y="68186"/>
                  </a:lnTo>
                  <a:lnTo>
                    <a:pt x="364598" y="39793"/>
                  </a:lnTo>
                  <a:lnTo>
                    <a:pt x="324914" y="18325"/>
                  </a:lnTo>
                  <a:lnTo>
                    <a:pt x="281056" y="4748"/>
                  </a:lnTo>
                  <a:lnTo>
                    <a:pt x="233964" y="0"/>
                  </a:lnTo>
                  <a:close/>
                </a:path>
                <a:path w="467995" h="466089">
                  <a:moveTo>
                    <a:pt x="441024" y="127156"/>
                  </a:moveTo>
                  <a:lnTo>
                    <a:pt x="235312" y="127156"/>
                  </a:lnTo>
                  <a:lnTo>
                    <a:pt x="243733" y="128137"/>
                  </a:lnTo>
                  <a:lnTo>
                    <a:pt x="259552" y="131876"/>
                  </a:lnTo>
                  <a:lnTo>
                    <a:pt x="292359" y="161389"/>
                  </a:lnTo>
                  <a:lnTo>
                    <a:pt x="294298" y="169051"/>
                  </a:lnTo>
                  <a:lnTo>
                    <a:pt x="294108" y="176897"/>
                  </a:lnTo>
                  <a:lnTo>
                    <a:pt x="275440" y="216478"/>
                  </a:lnTo>
                  <a:lnTo>
                    <a:pt x="250165" y="227897"/>
                  </a:lnTo>
                  <a:lnTo>
                    <a:pt x="256843" y="228584"/>
                  </a:lnTo>
                  <a:lnTo>
                    <a:pt x="263368" y="230236"/>
                  </a:lnTo>
                  <a:lnTo>
                    <a:pt x="269600" y="232807"/>
                  </a:lnTo>
                  <a:lnTo>
                    <a:pt x="275678" y="235277"/>
                  </a:lnTo>
                  <a:lnTo>
                    <a:pt x="300699" y="264065"/>
                  </a:lnTo>
                  <a:lnTo>
                    <a:pt x="302146" y="270580"/>
                  </a:lnTo>
                  <a:lnTo>
                    <a:pt x="302084" y="277173"/>
                  </a:lnTo>
                  <a:lnTo>
                    <a:pt x="287966" y="314160"/>
                  </a:lnTo>
                  <a:lnTo>
                    <a:pt x="252504" y="334440"/>
                  </a:lnTo>
                  <a:lnTo>
                    <a:pt x="221728" y="338412"/>
                  </a:lnTo>
                  <a:lnTo>
                    <a:pt x="440994" y="338412"/>
                  </a:lnTo>
                  <a:lnTo>
                    <a:pt x="449168" y="323412"/>
                  </a:lnTo>
                  <a:lnTo>
                    <a:pt x="462787" y="279725"/>
                  </a:lnTo>
                  <a:lnTo>
                    <a:pt x="467535" y="232795"/>
                  </a:lnTo>
                  <a:lnTo>
                    <a:pt x="462810" y="185880"/>
                  </a:lnTo>
                  <a:lnTo>
                    <a:pt x="449206" y="142183"/>
                  </a:lnTo>
                  <a:lnTo>
                    <a:pt x="441024" y="127156"/>
                  </a:lnTo>
                  <a:close/>
                </a:path>
                <a:path w="467995" h="466089">
                  <a:moveTo>
                    <a:pt x="262451" y="296058"/>
                  </a:moveTo>
                  <a:lnTo>
                    <a:pt x="165734" y="296058"/>
                  </a:lnTo>
                  <a:lnTo>
                    <a:pt x="172067" y="300055"/>
                  </a:lnTo>
                  <a:lnTo>
                    <a:pt x="178719" y="303469"/>
                  </a:lnTo>
                  <a:lnTo>
                    <a:pt x="222750" y="312546"/>
                  </a:lnTo>
                  <a:lnTo>
                    <a:pt x="227621" y="312512"/>
                  </a:lnTo>
                  <a:lnTo>
                    <a:pt x="232481" y="312034"/>
                  </a:lnTo>
                  <a:lnTo>
                    <a:pt x="237264" y="311118"/>
                  </a:lnTo>
                  <a:lnTo>
                    <a:pt x="242329" y="310211"/>
                  </a:lnTo>
                  <a:lnTo>
                    <a:pt x="247210" y="308458"/>
                  </a:lnTo>
                  <a:lnTo>
                    <a:pt x="256105" y="303413"/>
                  </a:lnTo>
                  <a:lnTo>
                    <a:pt x="259890" y="299892"/>
                  </a:lnTo>
                  <a:lnTo>
                    <a:pt x="262451" y="296058"/>
                  </a:lnTo>
                  <a:close/>
                </a:path>
                <a:path w="467995" h="466089">
                  <a:moveTo>
                    <a:pt x="219090" y="242283"/>
                  </a:moveTo>
                  <a:lnTo>
                    <a:pt x="211713" y="242332"/>
                  </a:lnTo>
                  <a:lnTo>
                    <a:pt x="219621" y="242332"/>
                  </a:lnTo>
                  <a:lnTo>
                    <a:pt x="219090" y="242283"/>
                  </a:lnTo>
                  <a:close/>
                </a:path>
                <a:path w="467995" h="466089">
                  <a:moveTo>
                    <a:pt x="217913" y="216279"/>
                  </a:moveTo>
                  <a:lnTo>
                    <a:pt x="210704" y="216279"/>
                  </a:lnTo>
                  <a:lnTo>
                    <a:pt x="217259" y="216340"/>
                  </a:lnTo>
                  <a:lnTo>
                    <a:pt x="217913" y="216279"/>
                  </a:lnTo>
                  <a:close/>
                </a:path>
                <a:path w="467995" h="466089">
                  <a:moveTo>
                    <a:pt x="223962" y="153176"/>
                  </a:moveTo>
                  <a:lnTo>
                    <a:pt x="186058" y="161389"/>
                  </a:lnTo>
                  <a:lnTo>
                    <a:pt x="174499" y="167856"/>
                  </a:lnTo>
                  <a:lnTo>
                    <a:pt x="255936" y="167856"/>
                  </a:lnTo>
                  <a:lnTo>
                    <a:pt x="223962" y="153176"/>
                  </a:lnTo>
                  <a:close/>
                </a:path>
              </a:pathLst>
            </a:custGeom>
            <a:solidFill>
              <a:srgbClr val="FF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37329" y="3996690"/>
              <a:ext cx="596900" cy="594360"/>
            </a:xfrm>
            <a:custGeom>
              <a:avLst/>
              <a:gdLst/>
              <a:ahLst/>
              <a:cxnLst/>
              <a:rect l="l" t="t" r="r" b="b"/>
              <a:pathLst>
                <a:path w="596900" h="594360">
                  <a:moveTo>
                    <a:pt x="0" y="297180"/>
                  </a:moveTo>
                  <a:lnTo>
                    <a:pt x="3905" y="248986"/>
                  </a:lnTo>
                  <a:lnTo>
                    <a:pt x="15213" y="203265"/>
                  </a:lnTo>
                  <a:lnTo>
                    <a:pt x="33309" y="160628"/>
                  </a:lnTo>
                  <a:lnTo>
                    <a:pt x="57578" y="121688"/>
                  </a:lnTo>
                  <a:lnTo>
                    <a:pt x="87407" y="87058"/>
                  </a:lnTo>
                  <a:lnTo>
                    <a:pt x="122182" y="57351"/>
                  </a:lnTo>
                  <a:lnTo>
                    <a:pt x="161287" y="33179"/>
                  </a:lnTo>
                  <a:lnTo>
                    <a:pt x="204110" y="15154"/>
                  </a:lnTo>
                  <a:lnTo>
                    <a:pt x="250035" y="3890"/>
                  </a:lnTo>
                  <a:lnTo>
                    <a:pt x="298450" y="0"/>
                  </a:lnTo>
                  <a:lnTo>
                    <a:pt x="346864" y="3890"/>
                  </a:lnTo>
                  <a:lnTo>
                    <a:pt x="392789" y="15154"/>
                  </a:lnTo>
                  <a:lnTo>
                    <a:pt x="435612" y="33179"/>
                  </a:lnTo>
                  <a:lnTo>
                    <a:pt x="474717" y="57351"/>
                  </a:lnTo>
                  <a:lnTo>
                    <a:pt x="509492" y="87058"/>
                  </a:lnTo>
                  <a:lnTo>
                    <a:pt x="539321" y="121688"/>
                  </a:lnTo>
                  <a:lnTo>
                    <a:pt x="563590" y="160628"/>
                  </a:lnTo>
                  <a:lnTo>
                    <a:pt x="581686" y="203265"/>
                  </a:lnTo>
                  <a:lnTo>
                    <a:pt x="592994" y="248986"/>
                  </a:lnTo>
                  <a:lnTo>
                    <a:pt x="596900" y="297180"/>
                  </a:lnTo>
                  <a:lnTo>
                    <a:pt x="592994" y="345373"/>
                  </a:lnTo>
                  <a:lnTo>
                    <a:pt x="581686" y="391094"/>
                  </a:lnTo>
                  <a:lnTo>
                    <a:pt x="563590" y="433731"/>
                  </a:lnTo>
                  <a:lnTo>
                    <a:pt x="539321" y="472671"/>
                  </a:lnTo>
                  <a:lnTo>
                    <a:pt x="509492" y="507301"/>
                  </a:lnTo>
                  <a:lnTo>
                    <a:pt x="474717" y="537008"/>
                  </a:lnTo>
                  <a:lnTo>
                    <a:pt x="435612" y="561180"/>
                  </a:lnTo>
                  <a:lnTo>
                    <a:pt x="392789" y="579205"/>
                  </a:lnTo>
                  <a:lnTo>
                    <a:pt x="346864" y="590469"/>
                  </a:lnTo>
                  <a:lnTo>
                    <a:pt x="298450" y="594360"/>
                  </a:lnTo>
                  <a:lnTo>
                    <a:pt x="250035" y="590469"/>
                  </a:lnTo>
                  <a:lnTo>
                    <a:pt x="204110" y="579205"/>
                  </a:lnTo>
                  <a:lnTo>
                    <a:pt x="161287" y="561180"/>
                  </a:lnTo>
                  <a:lnTo>
                    <a:pt x="122182" y="537008"/>
                  </a:lnTo>
                  <a:lnTo>
                    <a:pt x="87407" y="507301"/>
                  </a:lnTo>
                  <a:lnTo>
                    <a:pt x="57578" y="472671"/>
                  </a:lnTo>
                  <a:lnTo>
                    <a:pt x="33309" y="433731"/>
                  </a:lnTo>
                  <a:lnTo>
                    <a:pt x="15213" y="391094"/>
                  </a:lnTo>
                  <a:lnTo>
                    <a:pt x="3905" y="345373"/>
                  </a:lnTo>
                  <a:lnTo>
                    <a:pt x="0" y="29718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334509" y="4756150"/>
            <a:ext cx="6558280" cy="596900"/>
          </a:xfrm>
          <a:custGeom>
            <a:avLst/>
            <a:gdLst/>
            <a:ahLst/>
            <a:cxnLst/>
            <a:rect l="l" t="t" r="r" b="b"/>
            <a:pathLst>
              <a:path w="6558280" h="596900">
                <a:moveTo>
                  <a:pt x="6558280" y="596900"/>
                </a:moveTo>
                <a:lnTo>
                  <a:pt x="298450" y="596900"/>
                </a:lnTo>
                <a:lnTo>
                  <a:pt x="0" y="298450"/>
                </a:lnTo>
                <a:lnTo>
                  <a:pt x="298450" y="0"/>
                </a:lnTo>
                <a:lnTo>
                  <a:pt x="6558280" y="0"/>
                </a:lnTo>
                <a:lnTo>
                  <a:pt x="6558280" y="596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34178" y="4824729"/>
            <a:ext cx="6073140" cy="4216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5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Facilitar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comparaciones internacionales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respecto al </a:t>
            </a:r>
            <a:r>
              <a:rPr sz="1400" spc="-10" dirty="0">
                <a:solidFill>
                  <a:srgbClr val="3A3838"/>
                </a:solidFill>
                <a:latin typeface="Georgia"/>
                <a:cs typeface="Georgia"/>
              </a:rPr>
              <a:t>alcance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 las  funciones económicas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y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sociales que desempeñan los</a:t>
            </a:r>
            <a:r>
              <a:rPr sz="1400" spc="5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gobiernos;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030979" y="4749800"/>
            <a:ext cx="609600" cy="609600"/>
            <a:chOff x="4030979" y="4749800"/>
            <a:chExt cx="609600" cy="609600"/>
          </a:xfrm>
        </p:grpSpPr>
        <p:sp>
          <p:nvSpPr>
            <p:cNvPr id="29" name="object 29"/>
            <p:cNvSpPr/>
            <p:nvPr/>
          </p:nvSpPr>
          <p:spPr>
            <a:xfrm>
              <a:off x="4102392" y="4821199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5">
                  <a:moveTo>
                    <a:pt x="241719" y="168757"/>
                  </a:moveTo>
                  <a:lnTo>
                    <a:pt x="209016" y="221615"/>
                  </a:lnTo>
                  <a:lnTo>
                    <a:pt x="185458" y="252399"/>
                  </a:lnTo>
                  <a:lnTo>
                    <a:pt x="180403" y="258267"/>
                  </a:lnTo>
                  <a:lnTo>
                    <a:pt x="241719" y="258267"/>
                  </a:lnTo>
                  <a:lnTo>
                    <a:pt x="241719" y="168757"/>
                  </a:lnTo>
                  <a:close/>
                </a:path>
                <a:path w="467995" h="467995">
                  <a:moveTo>
                    <a:pt x="467537" y="233794"/>
                  </a:moveTo>
                  <a:lnTo>
                    <a:pt x="462813" y="186677"/>
                  </a:lnTo>
                  <a:lnTo>
                    <a:pt x="449199" y="142798"/>
                  </a:lnTo>
                  <a:lnTo>
                    <a:pt x="427659" y="103085"/>
                  </a:lnTo>
                  <a:lnTo>
                    <a:pt x="399173" y="68529"/>
                  </a:lnTo>
                  <a:lnTo>
                    <a:pt x="364604" y="39979"/>
                  </a:lnTo>
                  <a:lnTo>
                    <a:pt x="324929" y="18415"/>
                  </a:lnTo>
                  <a:lnTo>
                    <a:pt x="305079" y="12242"/>
                  </a:lnTo>
                  <a:lnTo>
                    <a:pt x="305079" y="258292"/>
                  </a:lnTo>
                  <a:lnTo>
                    <a:pt x="305079" y="287921"/>
                  </a:lnTo>
                  <a:lnTo>
                    <a:pt x="277063" y="287921"/>
                  </a:lnTo>
                  <a:lnTo>
                    <a:pt x="277063" y="331876"/>
                  </a:lnTo>
                  <a:lnTo>
                    <a:pt x="241719" y="331876"/>
                  </a:lnTo>
                  <a:lnTo>
                    <a:pt x="241719" y="287921"/>
                  </a:lnTo>
                  <a:lnTo>
                    <a:pt x="145453" y="287921"/>
                  </a:lnTo>
                  <a:lnTo>
                    <a:pt x="145453" y="259930"/>
                  </a:lnTo>
                  <a:lnTo>
                    <a:pt x="173456" y="227228"/>
                  </a:lnTo>
                  <a:lnTo>
                    <a:pt x="199199" y="192366"/>
                  </a:lnTo>
                  <a:lnTo>
                    <a:pt x="221589" y="157226"/>
                  </a:lnTo>
                  <a:lnTo>
                    <a:pt x="239877" y="123393"/>
                  </a:lnTo>
                  <a:lnTo>
                    <a:pt x="277063" y="123393"/>
                  </a:lnTo>
                  <a:lnTo>
                    <a:pt x="277063" y="258292"/>
                  </a:lnTo>
                  <a:lnTo>
                    <a:pt x="305079" y="12242"/>
                  </a:lnTo>
                  <a:lnTo>
                    <a:pt x="233984" y="0"/>
                  </a:lnTo>
                  <a:lnTo>
                    <a:pt x="233781" y="0"/>
                  </a:lnTo>
                  <a:lnTo>
                    <a:pt x="186677" y="4749"/>
                  </a:lnTo>
                  <a:lnTo>
                    <a:pt x="142786" y="18376"/>
                  </a:lnTo>
                  <a:lnTo>
                    <a:pt x="103073" y="39928"/>
                  </a:lnTo>
                  <a:lnTo>
                    <a:pt x="68440" y="68529"/>
                  </a:lnTo>
                  <a:lnTo>
                    <a:pt x="39903" y="103124"/>
                  </a:lnTo>
                  <a:lnTo>
                    <a:pt x="18364" y="142836"/>
                  </a:lnTo>
                  <a:lnTo>
                    <a:pt x="4749" y="186702"/>
                  </a:lnTo>
                  <a:lnTo>
                    <a:pt x="0" y="233807"/>
                  </a:lnTo>
                  <a:lnTo>
                    <a:pt x="4762" y="280924"/>
                  </a:lnTo>
                  <a:lnTo>
                    <a:pt x="18376" y="324815"/>
                  </a:lnTo>
                  <a:lnTo>
                    <a:pt x="39928" y="364528"/>
                  </a:lnTo>
                  <a:lnTo>
                    <a:pt x="68478" y="399122"/>
                  </a:lnTo>
                  <a:lnTo>
                    <a:pt x="103085" y="427672"/>
                  </a:lnTo>
                  <a:lnTo>
                    <a:pt x="142798" y="449224"/>
                  </a:lnTo>
                  <a:lnTo>
                    <a:pt x="186677" y="462851"/>
                  </a:lnTo>
                  <a:lnTo>
                    <a:pt x="233768" y="467588"/>
                  </a:lnTo>
                  <a:lnTo>
                    <a:pt x="280885" y="462838"/>
                  </a:lnTo>
                  <a:lnTo>
                    <a:pt x="324777" y="449224"/>
                  </a:lnTo>
                  <a:lnTo>
                    <a:pt x="364477" y="427659"/>
                  </a:lnTo>
                  <a:lnTo>
                    <a:pt x="399072" y="399110"/>
                  </a:lnTo>
                  <a:lnTo>
                    <a:pt x="427621" y="364515"/>
                  </a:lnTo>
                  <a:lnTo>
                    <a:pt x="449173" y="324802"/>
                  </a:lnTo>
                  <a:lnTo>
                    <a:pt x="462788" y="280911"/>
                  </a:lnTo>
                  <a:lnTo>
                    <a:pt x="467537" y="233794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37329" y="475615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0" y="298450"/>
                  </a:moveTo>
                  <a:lnTo>
                    <a:pt x="3905" y="250035"/>
                  </a:lnTo>
                  <a:lnTo>
                    <a:pt x="15213" y="204110"/>
                  </a:lnTo>
                  <a:lnTo>
                    <a:pt x="33309" y="161287"/>
                  </a:lnTo>
                  <a:lnTo>
                    <a:pt x="57578" y="122182"/>
                  </a:lnTo>
                  <a:lnTo>
                    <a:pt x="87407" y="87407"/>
                  </a:lnTo>
                  <a:lnTo>
                    <a:pt x="122182" y="57578"/>
                  </a:lnTo>
                  <a:lnTo>
                    <a:pt x="161287" y="33309"/>
                  </a:lnTo>
                  <a:lnTo>
                    <a:pt x="204110" y="15213"/>
                  </a:lnTo>
                  <a:lnTo>
                    <a:pt x="250035" y="3905"/>
                  </a:lnTo>
                  <a:lnTo>
                    <a:pt x="298450" y="0"/>
                  </a:lnTo>
                  <a:lnTo>
                    <a:pt x="346864" y="3905"/>
                  </a:lnTo>
                  <a:lnTo>
                    <a:pt x="392789" y="15213"/>
                  </a:lnTo>
                  <a:lnTo>
                    <a:pt x="435612" y="33309"/>
                  </a:lnTo>
                  <a:lnTo>
                    <a:pt x="474717" y="57578"/>
                  </a:lnTo>
                  <a:lnTo>
                    <a:pt x="509492" y="87407"/>
                  </a:lnTo>
                  <a:lnTo>
                    <a:pt x="539321" y="122182"/>
                  </a:lnTo>
                  <a:lnTo>
                    <a:pt x="563590" y="161287"/>
                  </a:lnTo>
                  <a:lnTo>
                    <a:pt x="581686" y="204110"/>
                  </a:lnTo>
                  <a:lnTo>
                    <a:pt x="592994" y="250035"/>
                  </a:lnTo>
                  <a:lnTo>
                    <a:pt x="596900" y="298450"/>
                  </a:lnTo>
                  <a:lnTo>
                    <a:pt x="592994" y="346864"/>
                  </a:lnTo>
                  <a:lnTo>
                    <a:pt x="581686" y="392789"/>
                  </a:lnTo>
                  <a:lnTo>
                    <a:pt x="563590" y="435612"/>
                  </a:lnTo>
                  <a:lnTo>
                    <a:pt x="539321" y="474717"/>
                  </a:lnTo>
                  <a:lnTo>
                    <a:pt x="509492" y="509492"/>
                  </a:lnTo>
                  <a:lnTo>
                    <a:pt x="474717" y="539321"/>
                  </a:lnTo>
                  <a:lnTo>
                    <a:pt x="435612" y="563590"/>
                  </a:lnTo>
                  <a:lnTo>
                    <a:pt x="392789" y="581686"/>
                  </a:lnTo>
                  <a:lnTo>
                    <a:pt x="346864" y="592994"/>
                  </a:lnTo>
                  <a:lnTo>
                    <a:pt x="298450" y="596900"/>
                  </a:lnTo>
                  <a:lnTo>
                    <a:pt x="250035" y="592994"/>
                  </a:lnTo>
                  <a:lnTo>
                    <a:pt x="204110" y="581686"/>
                  </a:lnTo>
                  <a:lnTo>
                    <a:pt x="161287" y="563590"/>
                  </a:lnTo>
                  <a:lnTo>
                    <a:pt x="122182" y="539321"/>
                  </a:lnTo>
                  <a:lnTo>
                    <a:pt x="87407" y="509492"/>
                  </a:lnTo>
                  <a:lnTo>
                    <a:pt x="57578" y="474717"/>
                  </a:lnTo>
                  <a:lnTo>
                    <a:pt x="33309" y="435612"/>
                  </a:lnTo>
                  <a:lnTo>
                    <a:pt x="15213" y="392789"/>
                  </a:lnTo>
                  <a:lnTo>
                    <a:pt x="3905" y="346864"/>
                  </a:lnTo>
                  <a:lnTo>
                    <a:pt x="0" y="2984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4334509" y="5515609"/>
            <a:ext cx="6558280" cy="596900"/>
          </a:xfrm>
          <a:custGeom>
            <a:avLst/>
            <a:gdLst/>
            <a:ahLst/>
            <a:cxnLst/>
            <a:rect l="l" t="t" r="r" b="b"/>
            <a:pathLst>
              <a:path w="6558280" h="596900">
                <a:moveTo>
                  <a:pt x="6558280" y="596899"/>
                </a:moveTo>
                <a:lnTo>
                  <a:pt x="298450" y="596899"/>
                </a:lnTo>
                <a:lnTo>
                  <a:pt x="0" y="298449"/>
                </a:lnTo>
                <a:lnTo>
                  <a:pt x="298450" y="0"/>
                </a:lnTo>
                <a:lnTo>
                  <a:pt x="6558280" y="0"/>
                </a:lnTo>
                <a:lnTo>
                  <a:pt x="6558280" y="5968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4202" y="5494020"/>
            <a:ext cx="10201275" cy="9677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142104" marR="5080" algn="just">
              <a:lnSpc>
                <a:spcPct val="85100"/>
              </a:lnSpc>
              <a:spcBef>
                <a:spcPts val="350"/>
              </a:spcBef>
            </a:pP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Cuantificar la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proporción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del gasto público que las instituciones públicas  destinan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las áreas de servicios públicos, económicos, sociales (funciones  </a:t>
            </a:r>
            <a:r>
              <a:rPr sz="1400" b="1" spc="-5" dirty="0">
                <a:solidFill>
                  <a:srgbClr val="3A3838"/>
                </a:solidFill>
                <a:latin typeface="Georgia"/>
                <a:cs typeface="Georgia"/>
              </a:rPr>
              <a:t>sustantivas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)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y a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las transacciones no asociadas </a:t>
            </a:r>
            <a:r>
              <a:rPr sz="1400" dirty="0">
                <a:solidFill>
                  <a:srgbClr val="3A3838"/>
                </a:solidFill>
                <a:latin typeface="Georgia"/>
                <a:cs typeface="Georgia"/>
              </a:rPr>
              <a:t>a</a:t>
            </a:r>
            <a:r>
              <a:rPr sz="1400" spc="10" dirty="0">
                <a:solidFill>
                  <a:srgbClr val="3A3838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Georgia"/>
                <a:cs typeface="Georgia"/>
              </a:rPr>
              <a:t>funciones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Fuente: CONAC, </a:t>
            </a:r>
            <a:r>
              <a:rPr sz="1000" dirty="0">
                <a:latin typeface="Georgia"/>
                <a:cs typeface="Georgia"/>
              </a:rPr>
              <a:t>Acuerdo por </a:t>
            </a:r>
            <a:r>
              <a:rPr sz="1000" spc="-5" dirty="0">
                <a:latin typeface="Georgia"/>
                <a:cs typeface="Georgia"/>
              </a:rPr>
              <a:t>el </a:t>
            </a:r>
            <a:r>
              <a:rPr sz="1000" spc="5" dirty="0">
                <a:latin typeface="Georgia"/>
                <a:cs typeface="Georgia"/>
              </a:rPr>
              <a:t>que </a:t>
            </a:r>
            <a:r>
              <a:rPr sz="1000" dirty="0">
                <a:latin typeface="Georgia"/>
                <a:cs typeface="Georgia"/>
              </a:rPr>
              <a:t>se </a:t>
            </a:r>
            <a:r>
              <a:rPr sz="1000" spc="-5" dirty="0">
                <a:latin typeface="Georgia"/>
                <a:cs typeface="Georgia"/>
              </a:rPr>
              <a:t>expide la clasificación económica; </a:t>
            </a:r>
            <a:r>
              <a:rPr sz="1000" dirty="0">
                <a:latin typeface="Georgia"/>
                <a:cs typeface="Georgia"/>
              </a:rPr>
              <a:t>disponible </a:t>
            </a:r>
            <a:r>
              <a:rPr sz="1000" spc="-5" dirty="0">
                <a:latin typeface="Georgia"/>
                <a:cs typeface="Georgia"/>
              </a:rPr>
              <a:t>en:</a:t>
            </a:r>
            <a:r>
              <a:rPr sz="1000" spc="-90" dirty="0">
                <a:latin typeface="Georgia"/>
                <a:cs typeface="Georgia"/>
              </a:rPr>
              <a:t> </a:t>
            </a:r>
            <a:r>
              <a:rPr sz="1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https://www.conac.gob.mx/work/models/CONAC/normatividad/NOR_01_12_001.pdf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30979" y="5509259"/>
            <a:ext cx="609600" cy="609600"/>
            <a:chOff x="4030979" y="5509259"/>
            <a:chExt cx="609600" cy="609600"/>
          </a:xfrm>
        </p:grpSpPr>
        <p:sp>
          <p:nvSpPr>
            <p:cNvPr id="34" name="object 34"/>
            <p:cNvSpPr/>
            <p:nvPr/>
          </p:nvSpPr>
          <p:spPr>
            <a:xfrm>
              <a:off x="4102456" y="5580625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5">
                  <a:moveTo>
                    <a:pt x="233905" y="0"/>
                  </a:moveTo>
                  <a:lnTo>
                    <a:pt x="233684" y="0"/>
                  </a:lnTo>
                  <a:lnTo>
                    <a:pt x="186572" y="4750"/>
                  </a:lnTo>
                  <a:lnTo>
                    <a:pt x="142691" y="18373"/>
                  </a:lnTo>
                  <a:lnTo>
                    <a:pt x="102982" y="39929"/>
                  </a:lnTo>
                  <a:lnTo>
                    <a:pt x="68347" y="68524"/>
                  </a:lnTo>
                  <a:lnTo>
                    <a:pt x="39816" y="103122"/>
                  </a:lnTo>
                  <a:lnTo>
                    <a:pt x="18275" y="142826"/>
                  </a:lnTo>
                  <a:lnTo>
                    <a:pt x="4662" y="186695"/>
                  </a:lnTo>
                  <a:lnTo>
                    <a:pt x="0" y="232950"/>
                  </a:lnTo>
                  <a:lnTo>
                    <a:pt x="39" y="235022"/>
                  </a:lnTo>
                  <a:lnTo>
                    <a:pt x="4664" y="280907"/>
                  </a:lnTo>
                  <a:lnTo>
                    <a:pt x="18286" y="324791"/>
                  </a:lnTo>
                  <a:lnTo>
                    <a:pt x="39839" y="364503"/>
                  </a:lnTo>
                  <a:lnTo>
                    <a:pt x="68385" y="399103"/>
                  </a:lnTo>
                  <a:lnTo>
                    <a:pt x="102982" y="427651"/>
                  </a:lnTo>
                  <a:lnTo>
                    <a:pt x="142691" y="449206"/>
                  </a:lnTo>
                  <a:lnTo>
                    <a:pt x="186572" y="462829"/>
                  </a:lnTo>
                  <a:lnTo>
                    <a:pt x="233684" y="467579"/>
                  </a:lnTo>
                  <a:lnTo>
                    <a:pt x="280795" y="462829"/>
                  </a:lnTo>
                  <a:lnTo>
                    <a:pt x="324674" y="449206"/>
                  </a:lnTo>
                  <a:lnTo>
                    <a:pt x="364383" y="427651"/>
                  </a:lnTo>
                  <a:lnTo>
                    <a:pt x="398981" y="399103"/>
                  </a:lnTo>
                  <a:lnTo>
                    <a:pt x="427527" y="364503"/>
                  </a:lnTo>
                  <a:lnTo>
                    <a:pt x="443879" y="334375"/>
                  </a:lnTo>
                  <a:lnTo>
                    <a:pt x="223836" y="334375"/>
                  </a:lnTo>
                  <a:lnTo>
                    <a:pt x="208037" y="333839"/>
                  </a:lnTo>
                  <a:lnTo>
                    <a:pt x="194359" y="332230"/>
                  </a:lnTo>
                  <a:lnTo>
                    <a:pt x="182801" y="329549"/>
                  </a:lnTo>
                  <a:lnTo>
                    <a:pt x="173363" y="325794"/>
                  </a:lnTo>
                  <a:lnTo>
                    <a:pt x="173363" y="294935"/>
                  </a:lnTo>
                  <a:lnTo>
                    <a:pt x="264976" y="294935"/>
                  </a:lnTo>
                  <a:lnTo>
                    <a:pt x="267245" y="292895"/>
                  </a:lnTo>
                  <a:lnTo>
                    <a:pt x="271906" y="285927"/>
                  </a:lnTo>
                  <a:lnTo>
                    <a:pt x="274725" y="278033"/>
                  </a:lnTo>
                  <a:lnTo>
                    <a:pt x="275533" y="269561"/>
                  </a:lnTo>
                  <a:lnTo>
                    <a:pt x="275718" y="263670"/>
                  </a:lnTo>
                  <a:lnTo>
                    <a:pt x="274118" y="257866"/>
                  </a:lnTo>
                  <a:lnTo>
                    <a:pt x="239819" y="234825"/>
                  </a:lnTo>
                  <a:lnTo>
                    <a:pt x="181143" y="234825"/>
                  </a:lnTo>
                  <a:lnTo>
                    <a:pt x="191342" y="125699"/>
                  </a:lnTo>
                  <a:lnTo>
                    <a:pt x="439847" y="125699"/>
                  </a:lnTo>
                  <a:lnTo>
                    <a:pt x="427571" y="103078"/>
                  </a:lnTo>
                  <a:lnTo>
                    <a:pt x="399089" y="68524"/>
                  </a:lnTo>
                  <a:lnTo>
                    <a:pt x="364521" y="39972"/>
                  </a:lnTo>
                  <a:lnTo>
                    <a:pt x="324841" y="18407"/>
                  </a:lnTo>
                  <a:lnTo>
                    <a:pt x="280989" y="4770"/>
                  </a:lnTo>
                  <a:lnTo>
                    <a:pt x="233905" y="0"/>
                  </a:lnTo>
                  <a:close/>
                </a:path>
                <a:path w="467995" h="467995">
                  <a:moveTo>
                    <a:pt x="464708" y="206431"/>
                  </a:moveTo>
                  <a:lnTo>
                    <a:pt x="228126" y="206431"/>
                  </a:lnTo>
                  <a:lnTo>
                    <a:pt x="235955" y="206627"/>
                  </a:lnTo>
                  <a:lnTo>
                    <a:pt x="243757" y="207259"/>
                  </a:lnTo>
                  <a:lnTo>
                    <a:pt x="285351" y="220528"/>
                  </a:lnTo>
                  <a:lnTo>
                    <a:pt x="308633" y="253460"/>
                  </a:lnTo>
                  <a:lnTo>
                    <a:pt x="310073" y="269561"/>
                  </a:lnTo>
                  <a:lnTo>
                    <a:pt x="309830" y="275991"/>
                  </a:lnTo>
                  <a:lnTo>
                    <a:pt x="289268" y="314460"/>
                  </a:lnTo>
                  <a:lnTo>
                    <a:pt x="248146" y="332265"/>
                  </a:lnTo>
                  <a:lnTo>
                    <a:pt x="223836" y="334375"/>
                  </a:lnTo>
                  <a:lnTo>
                    <a:pt x="443879" y="334375"/>
                  </a:lnTo>
                  <a:lnTo>
                    <a:pt x="449081" y="324791"/>
                  </a:lnTo>
                  <a:lnTo>
                    <a:pt x="462703" y="280907"/>
                  </a:lnTo>
                  <a:lnTo>
                    <a:pt x="467329" y="235022"/>
                  </a:lnTo>
                  <a:lnTo>
                    <a:pt x="467369" y="232950"/>
                  </a:lnTo>
                  <a:lnTo>
                    <a:pt x="464708" y="206431"/>
                  </a:lnTo>
                  <a:close/>
                </a:path>
                <a:path w="467995" h="467995">
                  <a:moveTo>
                    <a:pt x="264976" y="294935"/>
                  </a:moveTo>
                  <a:lnTo>
                    <a:pt x="173363" y="294935"/>
                  </a:lnTo>
                  <a:lnTo>
                    <a:pt x="185372" y="300683"/>
                  </a:lnTo>
                  <a:lnTo>
                    <a:pt x="197955" y="304875"/>
                  </a:lnTo>
                  <a:lnTo>
                    <a:pt x="210962" y="307473"/>
                  </a:lnTo>
                  <a:lnTo>
                    <a:pt x="224242" y="308435"/>
                  </a:lnTo>
                  <a:lnTo>
                    <a:pt x="231133" y="308490"/>
                  </a:lnTo>
                  <a:lnTo>
                    <a:pt x="238002" y="307662"/>
                  </a:lnTo>
                  <a:lnTo>
                    <a:pt x="250512" y="304532"/>
                  </a:lnTo>
                  <a:lnTo>
                    <a:pt x="256021" y="302027"/>
                  </a:lnTo>
                  <a:lnTo>
                    <a:pt x="260915" y="298586"/>
                  </a:lnTo>
                  <a:lnTo>
                    <a:pt x="264976" y="294935"/>
                  </a:lnTo>
                  <a:close/>
                </a:path>
                <a:path w="467995" h="467995">
                  <a:moveTo>
                    <a:pt x="226565" y="232950"/>
                  </a:moveTo>
                  <a:lnTo>
                    <a:pt x="219361" y="232978"/>
                  </a:lnTo>
                  <a:lnTo>
                    <a:pt x="213067" y="233093"/>
                  </a:lnTo>
                  <a:lnTo>
                    <a:pt x="204599" y="233440"/>
                  </a:lnTo>
                  <a:lnTo>
                    <a:pt x="181143" y="234825"/>
                  </a:lnTo>
                  <a:lnTo>
                    <a:pt x="239819" y="234825"/>
                  </a:lnTo>
                  <a:lnTo>
                    <a:pt x="233755" y="233637"/>
                  </a:lnTo>
                  <a:lnTo>
                    <a:pt x="226565" y="232950"/>
                  </a:lnTo>
                  <a:close/>
                </a:path>
                <a:path w="467995" h="467995">
                  <a:moveTo>
                    <a:pt x="439847" y="125699"/>
                  </a:moveTo>
                  <a:lnTo>
                    <a:pt x="299046" y="125699"/>
                  </a:lnTo>
                  <a:lnTo>
                    <a:pt x="299046" y="153092"/>
                  </a:lnTo>
                  <a:lnTo>
                    <a:pt x="221792" y="153092"/>
                  </a:lnTo>
                  <a:lnTo>
                    <a:pt x="216480" y="207047"/>
                  </a:lnTo>
                  <a:lnTo>
                    <a:pt x="218376" y="206924"/>
                  </a:lnTo>
                  <a:lnTo>
                    <a:pt x="222703" y="206555"/>
                  </a:lnTo>
                  <a:lnTo>
                    <a:pt x="223352" y="206462"/>
                  </a:lnTo>
                  <a:lnTo>
                    <a:pt x="224002" y="206431"/>
                  </a:lnTo>
                  <a:lnTo>
                    <a:pt x="464708" y="206431"/>
                  </a:lnTo>
                  <a:lnTo>
                    <a:pt x="462722" y="186675"/>
                  </a:lnTo>
                  <a:lnTo>
                    <a:pt x="449114" y="142791"/>
                  </a:lnTo>
                  <a:lnTo>
                    <a:pt x="439847" y="125699"/>
                  </a:lnTo>
                  <a:close/>
                </a:path>
              </a:pathLst>
            </a:custGeom>
            <a:solidFill>
              <a:srgbClr val="C8D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37329" y="5515609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0" y="298449"/>
                  </a:moveTo>
                  <a:lnTo>
                    <a:pt x="3905" y="250038"/>
                  </a:lnTo>
                  <a:lnTo>
                    <a:pt x="15213" y="204115"/>
                  </a:lnTo>
                  <a:lnTo>
                    <a:pt x="33309" y="161293"/>
                  </a:lnTo>
                  <a:lnTo>
                    <a:pt x="57578" y="122187"/>
                  </a:lnTo>
                  <a:lnTo>
                    <a:pt x="87407" y="87412"/>
                  </a:lnTo>
                  <a:lnTo>
                    <a:pt x="122182" y="57582"/>
                  </a:lnTo>
                  <a:lnTo>
                    <a:pt x="161287" y="33311"/>
                  </a:lnTo>
                  <a:lnTo>
                    <a:pt x="204110" y="15214"/>
                  </a:lnTo>
                  <a:lnTo>
                    <a:pt x="250035" y="3906"/>
                  </a:lnTo>
                  <a:lnTo>
                    <a:pt x="298450" y="0"/>
                  </a:lnTo>
                  <a:lnTo>
                    <a:pt x="346864" y="3906"/>
                  </a:lnTo>
                  <a:lnTo>
                    <a:pt x="392789" y="15214"/>
                  </a:lnTo>
                  <a:lnTo>
                    <a:pt x="435612" y="33311"/>
                  </a:lnTo>
                  <a:lnTo>
                    <a:pt x="474717" y="57582"/>
                  </a:lnTo>
                  <a:lnTo>
                    <a:pt x="509492" y="87412"/>
                  </a:lnTo>
                  <a:lnTo>
                    <a:pt x="539321" y="122187"/>
                  </a:lnTo>
                  <a:lnTo>
                    <a:pt x="563590" y="161293"/>
                  </a:lnTo>
                  <a:lnTo>
                    <a:pt x="581686" y="204115"/>
                  </a:lnTo>
                  <a:lnTo>
                    <a:pt x="592994" y="250038"/>
                  </a:lnTo>
                  <a:lnTo>
                    <a:pt x="596900" y="298449"/>
                  </a:lnTo>
                  <a:lnTo>
                    <a:pt x="592994" y="346861"/>
                  </a:lnTo>
                  <a:lnTo>
                    <a:pt x="581686" y="392784"/>
                  </a:lnTo>
                  <a:lnTo>
                    <a:pt x="563590" y="435606"/>
                  </a:lnTo>
                  <a:lnTo>
                    <a:pt x="539321" y="474712"/>
                  </a:lnTo>
                  <a:lnTo>
                    <a:pt x="509492" y="509487"/>
                  </a:lnTo>
                  <a:lnTo>
                    <a:pt x="474717" y="539317"/>
                  </a:lnTo>
                  <a:lnTo>
                    <a:pt x="435612" y="563588"/>
                  </a:lnTo>
                  <a:lnTo>
                    <a:pt x="392789" y="581685"/>
                  </a:lnTo>
                  <a:lnTo>
                    <a:pt x="346864" y="592993"/>
                  </a:lnTo>
                  <a:lnTo>
                    <a:pt x="298450" y="596899"/>
                  </a:lnTo>
                  <a:lnTo>
                    <a:pt x="250035" y="592993"/>
                  </a:lnTo>
                  <a:lnTo>
                    <a:pt x="204110" y="581685"/>
                  </a:lnTo>
                  <a:lnTo>
                    <a:pt x="161287" y="563588"/>
                  </a:lnTo>
                  <a:lnTo>
                    <a:pt x="122182" y="539317"/>
                  </a:lnTo>
                  <a:lnTo>
                    <a:pt x="87407" y="509487"/>
                  </a:lnTo>
                  <a:lnTo>
                    <a:pt x="57578" y="474712"/>
                  </a:lnTo>
                  <a:lnTo>
                    <a:pt x="33309" y="435606"/>
                  </a:lnTo>
                  <a:lnTo>
                    <a:pt x="15213" y="392784"/>
                  </a:lnTo>
                  <a:lnTo>
                    <a:pt x="3905" y="346861"/>
                  </a:lnTo>
                  <a:lnTo>
                    <a:pt x="0" y="2984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740" y="2115820"/>
            <a:ext cx="2804413" cy="3167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48140" y="2141220"/>
            <a:ext cx="2700020" cy="306324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06680" rIns="0" bIns="0" rtlCol="0">
            <a:spAutoFit/>
          </a:bodyPr>
          <a:lstStyle/>
          <a:p>
            <a:pPr marL="53975" marR="298450">
              <a:lnSpc>
                <a:spcPct val="100000"/>
              </a:lnSpc>
              <a:spcBef>
                <a:spcPts val="840"/>
              </a:spcBef>
            </a:pPr>
            <a:r>
              <a:rPr sz="1600" b="1" spc="-5" dirty="0">
                <a:solidFill>
                  <a:srgbClr val="404040"/>
                </a:solidFill>
                <a:latin typeface="Georgia"/>
                <a:cs typeface="Georgia"/>
              </a:rPr>
              <a:t>Programa  </a:t>
            </a:r>
            <a:r>
              <a:rPr sz="1600" b="1" dirty="0">
                <a:solidFill>
                  <a:srgbClr val="404040"/>
                </a:solidFill>
                <a:latin typeface="Georgia"/>
                <a:cs typeface="Georgia"/>
              </a:rPr>
              <a:t>Presupuestario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Instrumento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que agrupa</a:t>
            </a:r>
            <a:r>
              <a:rPr sz="1600" spc="-5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a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un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conjunto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acciones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orientadas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a resolver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un 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problema o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cubrir una  necesidad, las cuales 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generan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un impacto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en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la  población</a:t>
            </a:r>
            <a:r>
              <a:rPr sz="1600" spc="3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objetivo.</a:t>
            </a:r>
            <a:endParaRPr sz="1600">
              <a:latin typeface="Georgia"/>
              <a:cs typeface="Georgia"/>
            </a:endParaRPr>
          </a:p>
          <a:p>
            <a:pPr marL="53975" marR="247015">
              <a:lnSpc>
                <a:spcPct val="100000"/>
              </a:lnSpc>
              <a:spcBef>
                <a:spcPts val="121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Se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clasifica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 acuerdo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con 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su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objetivo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sustancial.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0219" y="1569719"/>
            <a:ext cx="8461375" cy="4773295"/>
            <a:chOff x="490219" y="1569719"/>
            <a:chExt cx="8461375" cy="4773295"/>
          </a:xfrm>
        </p:grpSpPr>
        <p:sp>
          <p:nvSpPr>
            <p:cNvPr id="5" name="object 5"/>
            <p:cNvSpPr/>
            <p:nvPr/>
          </p:nvSpPr>
          <p:spPr>
            <a:xfrm>
              <a:off x="490219" y="1569719"/>
              <a:ext cx="8460994" cy="47729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619" y="1595119"/>
              <a:ext cx="8356600" cy="4668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" y="1518919"/>
            <a:ext cx="5890260" cy="42291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52705" algn="just">
              <a:lnSpc>
                <a:spcPct val="100000"/>
              </a:lnSpc>
            </a:pPr>
            <a:r>
              <a:rPr sz="1600" b="1" spc="-5" dirty="0">
                <a:solidFill>
                  <a:srgbClr val="0D0D0D"/>
                </a:solidFill>
                <a:latin typeface="Georgia"/>
                <a:cs typeface="Georgia"/>
              </a:rPr>
              <a:t>Finalidad, Función </a:t>
            </a:r>
            <a:r>
              <a:rPr sz="1600" b="1" dirty="0">
                <a:solidFill>
                  <a:srgbClr val="0D0D0D"/>
                </a:solidFill>
                <a:latin typeface="Georgia"/>
                <a:cs typeface="Georgia"/>
              </a:rPr>
              <a:t>y</a:t>
            </a:r>
            <a:r>
              <a:rPr sz="1600" b="1" spc="-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Georgia"/>
                <a:cs typeface="Georgia"/>
              </a:rPr>
              <a:t>Subfunción</a:t>
            </a:r>
            <a:endParaRPr sz="1600">
              <a:latin typeface="Georgia"/>
              <a:cs typeface="Georgia"/>
            </a:endParaRPr>
          </a:p>
          <a:p>
            <a:pPr marL="52705" marR="4826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Presenta una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estructura detallada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sobre las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prioridades y  </a:t>
            </a:r>
            <a:r>
              <a:rPr sz="1600" spc="-10" dirty="0">
                <a:solidFill>
                  <a:srgbClr val="0D0D0D"/>
                </a:solidFill>
                <a:latin typeface="Georgia"/>
                <a:cs typeface="Georgia"/>
              </a:rPr>
              <a:t>acciones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que lleva a </a:t>
            </a:r>
            <a:r>
              <a:rPr sz="1600" spc="-10" dirty="0">
                <a:solidFill>
                  <a:srgbClr val="0D0D0D"/>
                </a:solidFill>
                <a:latin typeface="Georgia"/>
                <a:cs typeface="Georgia"/>
              </a:rPr>
              <a:t>cabo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el</a:t>
            </a:r>
            <a:r>
              <a:rPr sz="1600" spc="11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gobierno.</a:t>
            </a:r>
            <a:endParaRPr sz="1600">
              <a:latin typeface="Georgia"/>
              <a:cs typeface="Georgia"/>
            </a:endParaRPr>
          </a:p>
          <a:p>
            <a:pPr marL="52705" marR="44450" algn="just">
              <a:lnSpc>
                <a:spcPct val="100000"/>
              </a:lnSpc>
              <a:spcBef>
                <a:spcPts val="600"/>
              </a:spcBef>
            </a:pPr>
            <a:r>
              <a:rPr sz="1600" b="1" spc="-5" dirty="0">
                <a:solidFill>
                  <a:srgbClr val="0D0D0D"/>
                </a:solidFill>
                <a:latin typeface="Georgia"/>
                <a:cs typeface="Georgia"/>
              </a:rPr>
              <a:t>Funciones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. Identifica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las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actividades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que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realiza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el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Estado para  cumplir con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sus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fines conforme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a su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marcio legal,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a partir de  tres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niveles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de</a:t>
            </a:r>
            <a:r>
              <a:rPr sz="1600" spc="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desagregación:</a:t>
            </a:r>
            <a:endParaRPr sz="1600">
              <a:latin typeface="Georgia"/>
              <a:cs typeface="Georgia"/>
            </a:endParaRPr>
          </a:p>
          <a:p>
            <a:pPr marL="340360" indent="-287655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40360" algn="l"/>
              </a:tabLst>
            </a:pPr>
            <a:r>
              <a:rPr sz="1600" b="1" spc="-5" dirty="0">
                <a:solidFill>
                  <a:srgbClr val="0D0D0D"/>
                </a:solidFill>
                <a:latin typeface="Georgia"/>
                <a:cs typeface="Georgia"/>
              </a:rPr>
              <a:t>Finalidades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de gasto programable: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Gobierno,</a:t>
            </a:r>
            <a:r>
              <a:rPr sz="1600" spc="30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Desarrollo</a:t>
            </a:r>
            <a:endParaRPr sz="1600">
              <a:latin typeface="Georgia"/>
              <a:cs typeface="Georgia"/>
            </a:endParaRPr>
          </a:p>
          <a:p>
            <a:pPr marL="339725" algn="just">
              <a:lnSpc>
                <a:spcPct val="100000"/>
              </a:lnSpc>
            </a:pPr>
            <a:r>
              <a:rPr sz="1600" spc="-10" dirty="0">
                <a:solidFill>
                  <a:srgbClr val="0D0D0D"/>
                </a:solidFill>
                <a:latin typeface="Georgia"/>
                <a:cs typeface="Georgia"/>
              </a:rPr>
              <a:t>Social,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Desarrollo </a:t>
            </a:r>
            <a:r>
              <a:rPr sz="1600" spc="-10" dirty="0">
                <a:solidFill>
                  <a:srgbClr val="0D0D0D"/>
                </a:solidFill>
                <a:latin typeface="Georgia"/>
                <a:cs typeface="Georgia"/>
              </a:rPr>
              <a:t>Económico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y</a:t>
            </a:r>
            <a:r>
              <a:rPr sz="1600" spc="8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otras.</a:t>
            </a:r>
            <a:endParaRPr sz="1600">
              <a:latin typeface="Georgia"/>
              <a:cs typeface="Georgia"/>
            </a:endParaRPr>
          </a:p>
          <a:p>
            <a:pPr marL="339725" marR="45720" indent="-28702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0360" algn="l"/>
              </a:tabLst>
            </a:pPr>
            <a:r>
              <a:rPr sz="1600" b="1" spc="-5" dirty="0">
                <a:solidFill>
                  <a:srgbClr val="0D0D0D"/>
                </a:solidFill>
                <a:latin typeface="Georgia"/>
                <a:cs typeface="Georgia"/>
              </a:rPr>
              <a:t>Función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: permite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identificar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las acciones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que realizan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las 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unidades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responsables para cumplir con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el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cometido </a:t>
            </a:r>
            <a:r>
              <a:rPr sz="1600" spc="10" dirty="0">
                <a:solidFill>
                  <a:srgbClr val="0D0D0D"/>
                </a:solidFill>
                <a:latin typeface="Georgia"/>
                <a:cs typeface="Georgia"/>
              </a:rPr>
              <a:t>que </a:t>
            </a:r>
            <a:r>
              <a:rPr sz="1600" spc="-10" dirty="0">
                <a:solidFill>
                  <a:srgbClr val="0D0D0D"/>
                </a:solidFill>
                <a:latin typeface="Georgia"/>
                <a:cs typeface="Georgia"/>
              </a:rPr>
              <a:t>les 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imponen los ordenamientos</a:t>
            </a:r>
            <a:r>
              <a:rPr sz="1600" spc="7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legales.</a:t>
            </a:r>
            <a:endParaRPr sz="1600">
              <a:latin typeface="Georgia"/>
              <a:cs typeface="Georgia"/>
            </a:endParaRPr>
          </a:p>
          <a:p>
            <a:pPr marL="339725" marR="45720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40360" algn="l"/>
              </a:tabLst>
            </a:pPr>
            <a:r>
              <a:rPr sz="1600" b="1" spc="-5" dirty="0">
                <a:solidFill>
                  <a:srgbClr val="0D0D0D"/>
                </a:solidFill>
                <a:latin typeface="Georgia"/>
                <a:cs typeface="Georgia"/>
              </a:rPr>
              <a:t>Subfunción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: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desglose de la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función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que identifica en forma  </a:t>
            </a:r>
            <a:r>
              <a:rPr sz="1600" spc="-10" dirty="0">
                <a:solidFill>
                  <a:srgbClr val="0D0D0D"/>
                </a:solidFill>
                <a:latin typeface="Georgia"/>
                <a:cs typeface="Georgia"/>
              </a:rPr>
              <a:t>más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precisa las actividades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que realizan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las dependencias </a:t>
            </a:r>
            <a:r>
              <a:rPr sz="1600" dirty="0">
                <a:solidFill>
                  <a:srgbClr val="0D0D0D"/>
                </a:solidFill>
                <a:latin typeface="Georgia"/>
                <a:cs typeface="Georgia"/>
              </a:rPr>
              <a:t>y  </a:t>
            </a:r>
            <a:r>
              <a:rPr sz="1600" spc="-5" dirty="0">
                <a:solidFill>
                  <a:srgbClr val="0D0D0D"/>
                </a:solidFill>
                <a:latin typeface="Georgia"/>
                <a:cs typeface="Georgia"/>
              </a:rPr>
              <a:t>entidades.</a:t>
            </a:r>
            <a:endParaRPr sz="16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61479" y="1323340"/>
          <a:ext cx="4972685" cy="446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128">
                <a:tc>
                  <a:txBody>
                    <a:bodyPr/>
                    <a:lstStyle/>
                    <a:p>
                      <a:pPr marL="45085">
                        <a:lnSpc>
                          <a:spcPts val="925"/>
                        </a:lnSpc>
                        <a:spcBef>
                          <a:spcPts val="125"/>
                        </a:spcBef>
                      </a:pPr>
                      <a:r>
                        <a:rPr sz="850" spc="75" dirty="0">
                          <a:latin typeface="Arial"/>
                          <a:cs typeface="Arial"/>
                        </a:rPr>
                        <a:t>FINALIDAD </a:t>
                      </a:r>
                      <a:r>
                        <a:rPr sz="850" spc="95" dirty="0">
                          <a:latin typeface="Arial"/>
                          <a:cs typeface="Arial"/>
                        </a:rPr>
                        <a:t>FUN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925"/>
                        </a:lnSpc>
                        <a:spcBef>
                          <a:spcPts val="125"/>
                        </a:spcBef>
                      </a:pPr>
                      <a:r>
                        <a:rPr sz="850" spc="85" dirty="0">
                          <a:latin typeface="Arial"/>
                          <a:cs typeface="Arial"/>
                        </a:rPr>
                        <a:t>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25"/>
                        </a:lnSpc>
                        <a:spcBef>
                          <a:spcPts val="125"/>
                        </a:spcBef>
                      </a:pPr>
                      <a:r>
                        <a:rPr sz="850" spc="80" dirty="0">
                          <a:latin typeface="Arial"/>
                          <a:cs typeface="Arial"/>
                        </a:rPr>
                        <a:t>DESCRIPCIÓN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81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Legislación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55" dirty="0">
                          <a:latin typeface="Arial"/>
                          <a:cs typeface="Arial"/>
                        </a:rPr>
                        <a:t>Justicia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74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Coordinación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Política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Gobierno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74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Relaciones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Exteriores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Asuntos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Financieros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Hacendarios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1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Seguridad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Nacional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31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Asuntos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Orden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Público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Seguridad 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Interior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Otros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Servicios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Generales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Protección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Ambiental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374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Vivienda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8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Comunidad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374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Salud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Recreación,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Cultura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Otras Manifestaciones</a:t>
                      </a:r>
                      <a:r>
                        <a:rPr sz="8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Sociales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31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70" dirty="0">
                          <a:latin typeface="Arial"/>
                          <a:cs typeface="Arial"/>
                        </a:rPr>
                        <a:t>Educación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31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Protección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Social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Otros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Asuntos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Sociales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374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Asuntos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Económicos,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Comerciales y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Laborales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General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374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Agropecuaria, 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Silvicultura,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Pesca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Caza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Combustibles y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Energía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31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Minería,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Manufacturas y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Construcción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31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Transporte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20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70" dirty="0">
                          <a:latin typeface="Arial"/>
                          <a:cs typeface="Arial"/>
                        </a:rPr>
                        <a:t>Comunicaciones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36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70" dirty="0">
                          <a:latin typeface="Arial"/>
                          <a:cs typeface="Arial"/>
                        </a:rPr>
                        <a:t>Turismo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36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Ciencia,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Tecnología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Innovación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617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 marR="108585">
                        <a:lnSpc>
                          <a:spcPts val="990"/>
                        </a:lnSpc>
                        <a:spcBef>
                          <a:spcPts val="85"/>
                        </a:spcBef>
                      </a:pPr>
                      <a:r>
                        <a:rPr sz="850" spc="65" dirty="0">
                          <a:latin typeface="Arial"/>
                          <a:cs typeface="Arial"/>
                        </a:rPr>
                        <a:t>Otras 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Industrias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Otros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Asuntos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Económicos 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Transacciones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la </a:t>
                      </a:r>
                      <a:r>
                        <a:rPr sz="850" spc="80" dirty="0">
                          <a:latin typeface="Arial"/>
                          <a:cs typeface="Arial"/>
                        </a:rPr>
                        <a:t>Deuda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Pública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3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Costo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Financiero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la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pPr marL="629285" marR="21590">
                        <a:lnSpc>
                          <a:spcPts val="98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8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65"/>
                        </a:lnSpc>
                      </a:pPr>
                      <a:r>
                        <a:rPr sz="850" spc="80" dirty="0">
                          <a:latin typeface="Arial"/>
                          <a:cs typeface="Arial"/>
                        </a:rPr>
                        <a:t>Deuda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3815">
                        <a:lnSpc>
                          <a:spcPts val="940"/>
                        </a:lnSpc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Transferencias, Participaciones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Aportaciones</a:t>
                      </a:r>
                      <a:r>
                        <a:rPr sz="8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entre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347">
                <a:tc>
                  <a:txBody>
                    <a:bodyPr/>
                    <a:lstStyle/>
                    <a:p>
                      <a:pPr marL="629285" marR="21590">
                        <a:lnSpc>
                          <a:spcPts val="98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8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80"/>
                        </a:lnSpc>
                      </a:pPr>
                      <a:r>
                        <a:rPr sz="850" spc="60" dirty="0">
                          <a:latin typeface="Arial"/>
                          <a:cs typeface="Arial"/>
                        </a:rPr>
                        <a:t>diferentes Niveles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Ordenes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Gobierno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348">
                <a:tc>
                  <a:txBody>
                    <a:bodyPr/>
                    <a:lstStyle/>
                    <a:p>
                      <a:pPr marL="629285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spc="70" dirty="0">
                          <a:latin typeface="Arial"/>
                          <a:cs typeface="Arial"/>
                        </a:rPr>
                        <a:t>Saneamiento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Sistema</a:t>
                      </a:r>
                      <a:r>
                        <a:rPr sz="8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Financiero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5116">
                <a:tc>
                  <a:txBody>
                    <a:bodyPr/>
                    <a:lstStyle/>
                    <a:p>
                      <a:pPr marL="629285" marR="21590">
                        <a:lnSpc>
                          <a:spcPts val="935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35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935"/>
                        </a:lnSpc>
                        <a:spcBef>
                          <a:spcPts val="30"/>
                        </a:spcBef>
                      </a:pPr>
                      <a:r>
                        <a:rPr sz="850" spc="75" dirty="0">
                          <a:latin typeface="Arial"/>
                          <a:cs typeface="Arial"/>
                        </a:rPr>
                        <a:t>Adeudos de 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Ejercicios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Fiscales</a:t>
                      </a:r>
                      <a:r>
                        <a:rPr sz="8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Anteriores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69481" y="1075309"/>
            <a:ext cx="671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Georgia"/>
                <a:cs typeface="Georgia"/>
              </a:rPr>
              <a:t>F</a:t>
            </a:r>
            <a:r>
              <a:rPr sz="1200" b="1" spc="5" dirty="0">
                <a:latin typeface="Georgia"/>
                <a:cs typeface="Georgia"/>
              </a:rPr>
              <a:t>u</a:t>
            </a:r>
            <a:r>
              <a:rPr sz="1200" b="1" spc="-10" dirty="0">
                <a:latin typeface="Georgia"/>
                <a:cs typeface="Georgia"/>
              </a:rPr>
              <a:t>n</a:t>
            </a:r>
            <a:r>
              <a:rPr sz="1200" b="1" spc="-5" dirty="0">
                <a:latin typeface="Georgia"/>
                <a:cs typeface="Georgia"/>
              </a:rPr>
              <a:t>ci</a:t>
            </a:r>
            <a:r>
              <a:rPr sz="1200" b="1" spc="-10" dirty="0">
                <a:latin typeface="Georgia"/>
                <a:cs typeface="Georgia"/>
              </a:rPr>
              <a:t>ó</a:t>
            </a:r>
            <a:r>
              <a:rPr sz="1200" b="1" dirty="0">
                <a:latin typeface="Georgia"/>
                <a:cs typeface="Georgia"/>
              </a:rPr>
              <a:t>n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132" y="6038532"/>
            <a:ext cx="948563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</a:t>
            </a:r>
            <a:r>
              <a:rPr sz="900" dirty="0">
                <a:latin typeface="Georgia"/>
                <a:cs typeface="Georgia"/>
              </a:rPr>
              <a:t>Manual de </a:t>
            </a:r>
            <a:r>
              <a:rPr sz="900" spc="-5" dirty="0">
                <a:latin typeface="Georgia"/>
                <a:cs typeface="Georgia"/>
              </a:rPr>
              <a:t>Programación </a:t>
            </a:r>
            <a:r>
              <a:rPr sz="900" dirty="0">
                <a:latin typeface="Georgia"/>
                <a:cs typeface="Georgia"/>
              </a:rPr>
              <a:t>y </a:t>
            </a:r>
            <a:r>
              <a:rPr sz="900" spc="-5" dirty="0">
                <a:latin typeface="Georgia"/>
                <a:cs typeface="Georgia"/>
              </a:rPr>
              <a:t>Presupuesto, disponible </a:t>
            </a:r>
            <a:r>
              <a:rPr sz="900" dirty="0">
                <a:latin typeface="Georgia"/>
                <a:cs typeface="Georgia"/>
              </a:rPr>
              <a:t>en: </a:t>
            </a:r>
            <a:r>
              <a:rPr sz="900" u="sng" spc="-5" dirty="0">
                <a:solidFill>
                  <a:srgbClr val="944F71"/>
                </a:solidFill>
                <a:uFill>
                  <a:solidFill>
                    <a:srgbClr val="944F71"/>
                  </a:solidFill>
                </a:uFill>
                <a:latin typeface="Georgia"/>
                <a:cs typeface="Georgia"/>
                <a:hlinkClick r:id="rId2"/>
              </a:rPr>
              <a:t>https://www.gob.mx/cms/uploads/attachment/file/663345/Manual_de_Programacion_y_Presupuesto_2022.pdf </a:t>
            </a:r>
            <a:r>
              <a:rPr sz="900" spc="-5" dirty="0">
                <a:solidFill>
                  <a:srgbClr val="944F71"/>
                </a:solidFill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SHCP. Analíticos Presupuestarios.</a:t>
            </a:r>
            <a:r>
              <a:rPr sz="900" spc="5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https://www.pef.hacienda.gob.mx/es/PEF2022/analiticos_presupuestarios</a:t>
            </a:r>
            <a:endParaRPr sz="900">
              <a:latin typeface="Georgia"/>
              <a:cs typeface="Georgia"/>
            </a:endParaRPr>
          </a:p>
          <a:p>
            <a:pPr marL="471805">
              <a:lnSpc>
                <a:spcPct val="100000"/>
              </a:lnSpc>
            </a:pPr>
            <a:r>
              <a:rPr sz="900" spc="-5" dirty="0">
                <a:latin typeface="Georgia"/>
                <a:cs typeface="Georgia"/>
              </a:rPr>
              <a:t>SHCP. Disposiciones para la Programación </a:t>
            </a:r>
            <a:r>
              <a:rPr sz="900" dirty="0">
                <a:latin typeface="Georgia"/>
                <a:cs typeface="Georgia"/>
              </a:rPr>
              <a:t>y </a:t>
            </a:r>
            <a:r>
              <a:rPr sz="900" spc="-5" dirty="0">
                <a:latin typeface="Georgia"/>
                <a:cs typeface="Georgia"/>
              </a:rPr>
              <a:t>Presupuestación 2022, </a:t>
            </a:r>
            <a:r>
              <a:rPr sz="900" dirty="0">
                <a:latin typeface="Georgia"/>
                <a:cs typeface="Georgia"/>
              </a:rPr>
              <a:t>en:</a:t>
            </a:r>
            <a:r>
              <a:rPr sz="900" spc="130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https://www.gob.mx/shcp/documentos/disposiciones-para-la-programacion-y-presupuestacion-2022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" y="1856739"/>
            <a:ext cx="3281679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4202" y="920115"/>
            <a:ext cx="8326120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50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Clasificación Funcional </a:t>
            </a:r>
            <a:r>
              <a:rPr sz="1800" b="1" dirty="0">
                <a:latin typeface="Georgia"/>
                <a:cs typeface="Georgia"/>
              </a:rPr>
              <a:t>-</a:t>
            </a:r>
            <a:r>
              <a:rPr sz="1800" b="1" spc="8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Programática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b="1" dirty="0">
                <a:latin typeface="Georgia"/>
                <a:cs typeface="Georgia"/>
              </a:rPr>
              <a:t>Estructura </a:t>
            </a:r>
            <a:r>
              <a:rPr sz="1600" b="1" spc="-5" dirty="0">
                <a:latin typeface="Georgia"/>
                <a:cs typeface="Georgia"/>
              </a:rPr>
              <a:t>de </a:t>
            </a:r>
            <a:r>
              <a:rPr sz="1600" b="1" dirty="0">
                <a:latin typeface="Georgia"/>
                <a:cs typeface="Georgia"/>
              </a:rPr>
              <a:t>la</a:t>
            </a:r>
            <a:r>
              <a:rPr sz="1600" b="1" spc="-1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Clasificación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947" y="2566034"/>
            <a:ext cx="3126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225" algn="l"/>
                <a:tab pos="1635760" algn="l"/>
                <a:tab pos="1948180" algn="l"/>
              </a:tabLst>
            </a:pPr>
            <a:r>
              <a:rPr sz="1600" dirty="0">
                <a:latin typeface="Georgia"/>
                <a:cs typeface="Georgia"/>
              </a:rPr>
              <a:t>Se	</a:t>
            </a:r>
            <a:r>
              <a:rPr sz="1600" spc="-5" dirty="0">
                <a:latin typeface="Georgia"/>
                <a:cs typeface="Georgia"/>
              </a:rPr>
              <a:t>consideran:	</a:t>
            </a:r>
            <a:r>
              <a:rPr sz="1600" b="1" dirty="0">
                <a:latin typeface="Georgia"/>
                <a:cs typeface="Georgia"/>
              </a:rPr>
              <a:t>4	</a:t>
            </a:r>
            <a:r>
              <a:rPr sz="1600" b="1" spc="-5" dirty="0">
                <a:latin typeface="Georgia"/>
                <a:cs typeface="Georgia"/>
              </a:rPr>
              <a:t>finalidades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947" y="2810255"/>
            <a:ext cx="3129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identificadas  por </a:t>
            </a:r>
            <a:r>
              <a:rPr sz="1600" dirty="0">
                <a:latin typeface="Georgia"/>
                <a:cs typeface="Georgia"/>
              </a:rPr>
              <a:t>el  primer</a:t>
            </a:r>
            <a:r>
              <a:rPr sz="1600" spc="-10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dígito,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Georgia"/>
                <a:cs typeface="Georgia"/>
              </a:rPr>
              <a:t>28  funciones  </a:t>
            </a:r>
            <a:r>
              <a:rPr sz="1600" dirty="0">
                <a:latin typeface="Georgia"/>
                <a:cs typeface="Georgia"/>
              </a:rPr>
              <a:t>identificadas </a:t>
            </a:r>
            <a:r>
              <a:rPr sz="1600" spc="2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por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947" y="3297809"/>
            <a:ext cx="3126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1557020" algn="l"/>
                <a:tab pos="2395220" algn="l"/>
                <a:tab pos="2812415" algn="l"/>
              </a:tabLst>
            </a:pP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l	</a:t>
            </a:r>
            <a:r>
              <a:rPr sz="1600" spc="5" dirty="0">
                <a:latin typeface="Georgia"/>
                <a:cs typeface="Georgia"/>
              </a:rPr>
              <a:t>se</a:t>
            </a:r>
            <a:r>
              <a:rPr sz="1600" dirty="0">
                <a:latin typeface="Georgia"/>
                <a:cs typeface="Georgia"/>
              </a:rPr>
              <a:t>g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n</a:t>
            </a:r>
            <a:r>
              <a:rPr sz="1600" spc="-5" dirty="0">
                <a:latin typeface="Georgia"/>
                <a:cs typeface="Georgia"/>
              </a:rPr>
              <a:t>d</a:t>
            </a:r>
            <a:r>
              <a:rPr sz="1600" dirty="0">
                <a:latin typeface="Georgia"/>
                <a:cs typeface="Georgia"/>
              </a:rPr>
              <a:t>o	</a:t>
            </a:r>
            <a:r>
              <a:rPr sz="1600" spc="-5" dirty="0">
                <a:latin typeface="Georgia"/>
                <a:cs typeface="Georgia"/>
              </a:rPr>
              <a:t>d</a:t>
            </a:r>
            <a:r>
              <a:rPr sz="1600" spc="-10" dirty="0">
                <a:latin typeface="Georgia"/>
                <a:cs typeface="Georgia"/>
              </a:rPr>
              <a:t>í</a:t>
            </a:r>
            <a:r>
              <a:rPr sz="1600" spc="20" dirty="0">
                <a:latin typeface="Georgia"/>
                <a:cs typeface="Georgia"/>
              </a:rPr>
              <a:t>g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spc="5" dirty="0">
                <a:latin typeface="Georgia"/>
                <a:cs typeface="Georgia"/>
              </a:rPr>
              <a:t>t</a:t>
            </a:r>
            <a:r>
              <a:rPr sz="1600" dirty="0">
                <a:latin typeface="Georgia"/>
                <a:cs typeface="Georgia"/>
              </a:rPr>
              <a:t>o	y	</a:t>
            </a:r>
            <a:r>
              <a:rPr sz="1600" b="1" spc="10" dirty="0">
                <a:latin typeface="Georgia"/>
                <a:cs typeface="Georgia"/>
              </a:rPr>
              <a:t>1</a:t>
            </a:r>
            <a:r>
              <a:rPr sz="1600" b="1" dirty="0">
                <a:latin typeface="Georgia"/>
                <a:cs typeface="Georgia"/>
              </a:rPr>
              <a:t>11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947" y="3541331"/>
            <a:ext cx="30410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subfunciones </a:t>
            </a:r>
            <a:r>
              <a:rPr sz="1600" dirty="0">
                <a:latin typeface="Georgia"/>
                <a:cs typeface="Georgia"/>
              </a:rPr>
              <a:t>en el tercer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dígito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00400" y="1325880"/>
            <a:ext cx="8674735" cy="2538095"/>
            <a:chOff x="3200400" y="1325880"/>
            <a:chExt cx="8674735" cy="2538095"/>
          </a:xfrm>
        </p:grpSpPr>
        <p:sp>
          <p:nvSpPr>
            <p:cNvPr id="9" name="object 9"/>
            <p:cNvSpPr/>
            <p:nvPr/>
          </p:nvSpPr>
          <p:spPr>
            <a:xfrm>
              <a:off x="4221480" y="1325880"/>
              <a:ext cx="7653274" cy="2537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6880" y="1351280"/>
              <a:ext cx="7548880" cy="2433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400" y="2014854"/>
              <a:ext cx="1470025" cy="1294130"/>
            </a:xfrm>
            <a:custGeom>
              <a:avLst/>
              <a:gdLst/>
              <a:ahLst/>
              <a:cxnLst/>
              <a:rect l="l" t="t" r="r" b="b"/>
              <a:pathLst>
                <a:path w="1470025" h="1294129">
                  <a:moveTo>
                    <a:pt x="1470025" y="1255522"/>
                  </a:moveTo>
                  <a:lnTo>
                    <a:pt x="1450975" y="1245997"/>
                  </a:lnTo>
                  <a:lnTo>
                    <a:pt x="1393825" y="1217422"/>
                  </a:lnTo>
                  <a:lnTo>
                    <a:pt x="1393825" y="1245997"/>
                  </a:lnTo>
                  <a:lnTo>
                    <a:pt x="786384" y="1245997"/>
                  </a:lnTo>
                  <a:lnTo>
                    <a:pt x="786384" y="808736"/>
                  </a:lnTo>
                  <a:lnTo>
                    <a:pt x="1246759" y="808736"/>
                  </a:lnTo>
                  <a:lnTo>
                    <a:pt x="1246759" y="837311"/>
                  </a:lnTo>
                  <a:lnTo>
                    <a:pt x="1303909" y="808736"/>
                  </a:lnTo>
                  <a:lnTo>
                    <a:pt x="1322959" y="799211"/>
                  </a:lnTo>
                  <a:lnTo>
                    <a:pt x="1303909" y="789686"/>
                  </a:lnTo>
                  <a:lnTo>
                    <a:pt x="1246759" y="761111"/>
                  </a:lnTo>
                  <a:lnTo>
                    <a:pt x="1246759" y="789686"/>
                  </a:lnTo>
                  <a:lnTo>
                    <a:pt x="786384" y="789686"/>
                  </a:lnTo>
                  <a:lnTo>
                    <a:pt x="786384" y="408178"/>
                  </a:lnTo>
                  <a:lnTo>
                    <a:pt x="1081405" y="408178"/>
                  </a:lnTo>
                  <a:lnTo>
                    <a:pt x="1081405" y="436753"/>
                  </a:lnTo>
                  <a:lnTo>
                    <a:pt x="1138555" y="408178"/>
                  </a:lnTo>
                  <a:lnTo>
                    <a:pt x="1157605" y="398653"/>
                  </a:lnTo>
                  <a:lnTo>
                    <a:pt x="1138555" y="389128"/>
                  </a:lnTo>
                  <a:lnTo>
                    <a:pt x="1081405" y="360553"/>
                  </a:lnTo>
                  <a:lnTo>
                    <a:pt x="1081405" y="389128"/>
                  </a:lnTo>
                  <a:lnTo>
                    <a:pt x="786384" y="389128"/>
                  </a:lnTo>
                  <a:lnTo>
                    <a:pt x="786384" y="384810"/>
                  </a:lnTo>
                  <a:lnTo>
                    <a:pt x="786384" y="375285"/>
                  </a:lnTo>
                  <a:lnTo>
                    <a:pt x="786384" y="365760"/>
                  </a:lnTo>
                  <a:lnTo>
                    <a:pt x="767334" y="365760"/>
                  </a:lnTo>
                  <a:lnTo>
                    <a:pt x="767334" y="384810"/>
                  </a:lnTo>
                  <a:lnTo>
                    <a:pt x="767334" y="389128"/>
                  </a:lnTo>
                  <a:lnTo>
                    <a:pt x="767334" y="408178"/>
                  </a:lnTo>
                  <a:lnTo>
                    <a:pt x="767334" y="789686"/>
                  </a:lnTo>
                  <a:lnTo>
                    <a:pt x="671068" y="789686"/>
                  </a:lnTo>
                  <a:lnTo>
                    <a:pt x="671068" y="408178"/>
                  </a:lnTo>
                  <a:lnTo>
                    <a:pt x="767334" y="408178"/>
                  </a:lnTo>
                  <a:lnTo>
                    <a:pt x="767334" y="389128"/>
                  </a:lnTo>
                  <a:lnTo>
                    <a:pt x="671068" y="389128"/>
                  </a:lnTo>
                  <a:lnTo>
                    <a:pt x="671068" y="384810"/>
                  </a:lnTo>
                  <a:lnTo>
                    <a:pt x="767334" y="384810"/>
                  </a:lnTo>
                  <a:lnTo>
                    <a:pt x="767334" y="365760"/>
                  </a:lnTo>
                  <a:lnTo>
                    <a:pt x="671068" y="365760"/>
                  </a:lnTo>
                  <a:lnTo>
                    <a:pt x="671068" y="184150"/>
                  </a:lnTo>
                  <a:lnTo>
                    <a:pt x="671068" y="174625"/>
                  </a:lnTo>
                  <a:lnTo>
                    <a:pt x="671068" y="165100"/>
                  </a:lnTo>
                  <a:lnTo>
                    <a:pt x="652018" y="165100"/>
                  </a:lnTo>
                  <a:lnTo>
                    <a:pt x="652018" y="184150"/>
                  </a:lnTo>
                  <a:lnTo>
                    <a:pt x="652018" y="365760"/>
                  </a:lnTo>
                  <a:lnTo>
                    <a:pt x="652018" y="384810"/>
                  </a:lnTo>
                  <a:lnTo>
                    <a:pt x="652018" y="389128"/>
                  </a:lnTo>
                  <a:lnTo>
                    <a:pt x="588264" y="389128"/>
                  </a:lnTo>
                  <a:lnTo>
                    <a:pt x="588264" y="384810"/>
                  </a:lnTo>
                  <a:lnTo>
                    <a:pt x="652018" y="384810"/>
                  </a:lnTo>
                  <a:lnTo>
                    <a:pt x="652018" y="365760"/>
                  </a:lnTo>
                  <a:lnTo>
                    <a:pt x="588264" y="365760"/>
                  </a:lnTo>
                  <a:lnTo>
                    <a:pt x="588264" y="184150"/>
                  </a:lnTo>
                  <a:lnTo>
                    <a:pt x="652018" y="184150"/>
                  </a:lnTo>
                  <a:lnTo>
                    <a:pt x="652018" y="165100"/>
                  </a:lnTo>
                  <a:lnTo>
                    <a:pt x="588264" y="165100"/>
                  </a:lnTo>
                  <a:lnTo>
                    <a:pt x="588264" y="19050"/>
                  </a:lnTo>
                  <a:lnTo>
                    <a:pt x="588264" y="9525"/>
                  </a:lnTo>
                  <a:lnTo>
                    <a:pt x="588264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69214" y="19050"/>
                  </a:lnTo>
                  <a:lnTo>
                    <a:pt x="569214" y="165100"/>
                  </a:lnTo>
                  <a:lnTo>
                    <a:pt x="0" y="165100"/>
                  </a:lnTo>
                  <a:lnTo>
                    <a:pt x="0" y="184150"/>
                  </a:lnTo>
                  <a:lnTo>
                    <a:pt x="569214" y="184150"/>
                  </a:lnTo>
                  <a:lnTo>
                    <a:pt x="569214" y="365760"/>
                  </a:lnTo>
                  <a:lnTo>
                    <a:pt x="83820" y="365760"/>
                  </a:lnTo>
                  <a:lnTo>
                    <a:pt x="83820" y="384810"/>
                  </a:lnTo>
                  <a:lnTo>
                    <a:pt x="569214" y="384810"/>
                  </a:lnTo>
                  <a:lnTo>
                    <a:pt x="569214" y="408178"/>
                  </a:lnTo>
                  <a:lnTo>
                    <a:pt x="652018" y="408178"/>
                  </a:lnTo>
                  <a:lnTo>
                    <a:pt x="652018" y="808736"/>
                  </a:lnTo>
                  <a:lnTo>
                    <a:pt x="767334" y="808736"/>
                  </a:lnTo>
                  <a:lnTo>
                    <a:pt x="767334" y="1265047"/>
                  </a:lnTo>
                  <a:lnTo>
                    <a:pt x="1393825" y="1265047"/>
                  </a:lnTo>
                  <a:lnTo>
                    <a:pt x="1393825" y="1293622"/>
                  </a:lnTo>
                  <a:lnTo>
                    <a:pt x="1450975" y="1265047"/>
                  </a:lnTo>
                  <a:lnTo>
                    <a:pt x="1470025" y="125552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5260" y="3980179"/>
            <a:ext cx="6093460" cy="2164080"/>
          </a:xfrm>
          <a:prstGeom prst="rect">
            <a:avLst/>
          </a:prstGeom>
          <a:solidFill>
            <a:srgbClr val="DEEBF7"/>
          </a:solidFill>
          <a:ln w="19050">
            <a:solidFill>
              <a:srgbClr val="4471C4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Georgia"/>
                <a:cs typeface="Georgia"/>
              </a:rPr>
              <a:t>Gobierno. </a:t>
            </a:r>
            <a:r>
              <a:rPr sz="1200" spc="-5" dirty="0">
                <a:latin typeface="Georgia"/>
                <a:cs typeface="Georgia"/>
              </a:rPr>
              <a:t>comprende las acciones propias de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gobierno</a:t>
            </a:r>
            <a:endParaRPr sz="1200">
              <a:latin typeface="Georgia"/>
              <a:cs typeface="Georgia"/>
            </a:endParaRPr>
          </a:p>
          <a:p>
            <a:pPr marL="90805" marR="81280" algn="just">
              <a:lnSpc>
                <a:spcPct val="106900"/>
              </a:lnSpc>
              <a:spcBef>
                <a:spcPts val="805"/>
              </a:spcBef>
            </a:pPr>
            <a:r>
              <a:rPr sz="1200" b="1" spc="-5" dirty="0">
                <a:latin typeface="Georgia"/>
                <a:cs typeface="Georgia"/>
              </a:rPr>
              <a:t>Desarrollo </a:t>
            </a:r>
            <a:r>
              <a:rPr sz="1200" b="1" dirty="0">
                <a:latin typeface="Georgia"/>
                <a:cs typeface="Georgia"/>
              </a:rPr>
              <a:t>Social. </a:t>
            </a:r>
            <a:r>
              <a:rPr sz="1200" spc="-5" dirty="0">
                <a:latin typeface="Georgia"/>
                <a:cs typeface="Georgia"/>
              </a:rPr>
              <a:t>incluye las actividades relacionadas </a:t>
            </a:r>
            <a:r>
              <a:rPr sz="1200" dirty="0">
                <a:latin typeface="Georgia"/>
                <a:cs typeface="Georgia"/>
              </a:rPr>
              <a:t>con </a:t>
            </a:r>
            <a:r>
              <a:rPr sz="1200" spc="-5" dirty="0">
                <a:latin typeface="Georgia"/>
                <a:cs typeface="Georgia"/>
              </a:rPr>
              <a:t>la prestación de servicios  sociales en beneficio de la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población</a:t>
            </a:r>
            <a:endParaRPr sz="120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  <a:spcBef>
                <a:spcPts val="900"/>
              </a:spcBef>
              <a:tabLst>
                <a:tab pos="1066165" algn="l"/>
                <a:tab pos="2125345" algn="l"/>
                <a:tab pos="3020060" algn="l"/>
                <a:tab pos="3340100" algn="l"/>
                <a:tab pos="4229100" algn="l"/>
                <a:tab pos="5072380" algn="l"/>
                <a:tab pos="5326380" algn="l"/>
              </a:tabLst>
            </a:pPr>
            <a:r>
              <a:rPr sz="1200" b="1" spc="-5" dirty="0">
                <a:latin typeface="Georgia"/>
                <a:cs typeface="Georgia"/>
              </a:rPr>
              <a:t>Desarrollo	Económico.	</a:t>
            </a:r>
            <a:r>
              <a:rPr sz="1200" spc="-5" dirty="0">
                <a:latin typeface="Georgia"/>
                <a:cs typeface="Georgia"/>
              </a:rPr>
              <a:t>comprende	las	actividades	orientadas	al	</a:t>
            </a:r>
            <a:r>
              <a:rPr sz="1200" spc="-10" dirty="0">
                <a:latin typeface="Georgia"/>
                <a:cs typeface="Georgia"/>
              </a:rPr>
              <a:t>desarrollo</a:t>
            </a:r>
            <a:endParaRPr sz="120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económico, </a:t>
            </a:r>
            <a:r>
              <a:rPr sz="1200" spc="-5" dirty="0">
                <a:latin typeface="Georgia"/>
                <a:cs typeface="Georgia"/>
              </a:rPr>
              <a:t>fomento </a:t>
            </a:r>
            <a:r>
              <a:rPr sz="1200" spc="-10" dirty="0">
                <a:latin typeface="Georgia"/>
                <a:cs typeface="Georgia"/>
              </a:rPr>
              <a:t>de </a:t>
            </a:r>
            <a:r>
              <a:rPr sz="1200" spc="-5" dirty="0">
                <a:latin typeface="Georgia"/>
                <a:cs typeface="Georgia"/>
              </a:rPr>
              <a:t>la producción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prestación </a:t>
            </a:r>
            <a:r>
              <a:rPr sz="1200" spc="-10" dirty="0">
                <a:latin typeface="Georgia"/>
                <a:cs typeface="Georgia"/>
              </a:rPr>
              <a:t>de </a:t>
            </a:r>
            <a:r>
              <a:rPr sz="1200" spc="-5" dirty="0">
                <a:latin typeface="Georgia"/>
                <a:cs typeface="Georgia"/>
              </a:rPr>
              <a:t>bienes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servicios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públicos</a:t>
            </a:r>
            <a:endParaRPr sz="1200">
              <a:latin typeface="Georgia"/>
              <a:cs typeface="Georgia"/>
            </a:endParaRPr>
          </a:p>
          <a:p>
            <a:pPr marL="90805" marR="81280" algn="just">
              <a:lnSpc>
                <a:spcPct val="107000"/>
              </a:lnSpc>
              <a:spcBef>
                <a:spcPts val="800"/>
              </a:spcBef>
            </a:pPr>
            <a:r>
              <a:rPr sz="1200" b="1" spc="-5" dirty="0">
                <a:latin typeface="Georgia"/>
                <a:cs typeface="Georgia"/>
              </a:rPr>
              <a:t>Otras no Clasificadas en </a:t>
            </a:r>
            <a:r>
              <a:rPr sz="1200" b="1" spc="-10" dirty="0">
                <a:latin typeface="Georgia"/>
                <a:cs typeface="Georgia"/>
              </a:rPr>
              <a:t>Funciones </a:t>
            </a:r>
            <a:r>
              <a:rPr sz="1200" b="1" spc="-5" dirty="0">
                <a:latin typeface="Georgia"/>
                <a:cs typeface="Georgia"/>
              </a:rPr>
              <a:t>Anteriores</a:t>
            </a:r>
            <a:r>
              <a:rPr sz="1200" spc="-5" dirty="0">
                <a:latin typeface="Georgia"/>
                <a:cs typeface="Georgia"/>
              </a:rPr>
              <a:t>. comprende </a:t>
            </a:r>
            <a:r>
              <a:rPr sz="1200" dirty="0">
                <a:latin typeface="Georgia"/>
                <a:cs typeface="Georgia"/>
              </a:rPr>
              <a:t>los </a:t>
            </a:r>
            <a:r>
              <a:rPr sz="1200" spc="-5" dirty="0">
                <a:latin typeface="Georgia"/>
                <a:cs typeface="Georgia"/>
              </a:rPr>
              <a:t>pagos </a:t>
            </a:r>
            <a:r>
              <a:rPr sz="1200" spc="-10" dirty="0">
                <a:latin typeface="Georgia"/>
                <a:cs typeface="Georgia"/>
              </a:rPr>
              <a:t>de  </a:t>
            </a:r>
            <a:r>
              <a:rPr sz="1200" spc="-5" dirty="0">
                <a:latin typeface="Georgia"/>
                <a:cs typeface="Georgia"/>
              </a:rPr>
              <a:t>compromisos inherentes </a:t>
            </a:r>
            <a:r>
              <a:rPr sz="1200" dirty="0">
                <a:latin typeface="Georgia"/>
                <a:cs typeface="Georgia"/>
              </a:rPr>
              <a:t>a </a:t>
            </a:r>
            <a:r>
              <a:rPr sz="1200" spc="-5" dirty="0">
                <a:latin typeface="Georgia"/>
                <a:cs typeface="Georgia"/>
              </a:rPr>
              <a:t>la contratación de deuda; las transferencias </a:t>
            </a:r>
            <a:r>
              <a:rPr sz="1200" spc="-10" dirty="0">
                <a:latin typeface="Georgia"/>
                <a:cs typeface="Georgia"/>
              </a:rPr>
              <a:t>entre </a:t>
            </a:r>
            <a:r>
              <a:rPr sz="1200" spc="-5" dirty="0">
                <a:latin typeface="Georgia"/>
                <a:cs typeface="Georgia"/>
              </a:rPr>
              <a:t>diferentes  niveles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10" dirty="0">
                <a:latin typeface="Georgia"/>
                <a:cs typeface="Georgia"/>
              </a:rPr>
              <a:t>órdenes </a:t>
            </a:r>
            <a:r>
              <a:rPr sz="1200" spc="-5" dirty="0">
                <a:latin typeface="Georgia"/>
                <a:cs typeface="Georgia"/>
              </a:rPr>
              <a:t>de gobierno, así </a:t>
            </a:r>
            <a:r>
              <a:rPr sz="1200" dirty="0">
                <a:latin typeface="Georgia"/>
                <a:cs typeface="Georgia"/>
              </a:rPr>
              <a:t>como </a:t>
            </a:r>
            <a:r>
              <a:rPr sz="1200" spc="-5" dirty="0">
                <a:latin typeface="Georgia"/>
                <a:cs typeface="Georgia"/>
              </a:rPr>
              <a:t>aquellas actividades no susceptibles </a:t>
            </a:r>
            <a:r>
              <a:rPr sz="1200" spc="-10" dirty="0">
                <a:latin typeface="Georgia"/>
                <a:cs typeface="Georgia"/>
              </a:rPr>
              <a:t>de  </a:t>
            </a:r>
            <a:r>
              <a:rPr sz="1200" dirty="0">
                <a:latin typeface="Georgia"/>
                <a:cs typeface="Georgia"/>
              </a:rPr>
              <a:t>etiquetar </a:t>
            </a:r>
            <a:r>
              <a:rPr sz="1200" spc="-5" dirty="0">
                <a:latin typeface="Georgia"/>
                <a:cs typeface="Georgia"/>
              </a:rPr>
              <a:t>en las funciones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existentes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81195" y="2735579"/>
            <a:ext cx="934719" cy="1243965"/>
          </a:xfrm>
          <a:custGeom>
            <a:avLst/>
            <a:gdLst/>
            <a:ahLst/>
            <a:cxnLst/>
            <a:rect l="l" t="t" r="r" b="b"/>
            <a:pathLst>
              <a:path w="934720" h="1243964">
                <a:moveTo>
                  <a:pt x="886587" y="612267"/>
                </a:moveTo>
                <a:lnTo>
                  <a:pt x="0" y="612267"/>
                </a:lnTo>
                <a:lnTo>
                  <a:pt x="0" y="1243584"/>
                </a:lnTo>
                <a:lnTo>
                  <a:pt x="19050" y="1243584"/>
                </a:lnTo>
                <a:lnTo>
                  <a:pt x="19050" y="631317"/>
                </a:lnTo>
                <a:lnTo>
                  <a:pt x="9525" y="631317"/>
                </a:lnTo>
                <a:lnTo>
                  <a:pt x="19050" y="621792"/>
                </a:lnTo>
                <a:lnTo>
                  <a:pt x="886587" y="621792"/>
                </a:lnTo>
                <a:lnTo>
                  <a:pt x="886587" y="612267"/>
                </a:lnTo>
                <a:close/>
              </a:path>
              <a:path w="934720" h="1243964">
                <a:moveTo>
                  <a:pt x="19050" y="621792"/>
                </a:moveTo>
                <a:lnTo>
                  <a:pt x="9525" y="631317"/>
                </a:lnTo>
                <a:lnTo>
                  <a:pt x="19050" y="631317"/>
                </a:lnTo>
                <a:lnTo>
                  <a:pt x="19050" y="621792"/>
                </a:lnTo>
                <a:close/>
              </a:path>
              <a:path w="934720" h="1243964">
                <a:moveTo>
                  <a:pt x="905637" y="612267"/>
                </a:moveTo>
                <a:lnTo>
                  <a:pt x="896112" y="612267"/>
                </a:lnTo>
                <a:lnTo>
                  <a:pt x="886587" y="621792"/>
                </a:lnTo>
                <a:lnTo>
                  <a:pt x="19050" y="621792"/>
                </a:lnTo>
                <a:lnTo>
                  <a:pt x="19050" y="631317"/>
                </a:lnTo>
                <a:lnTo>
                  <a:pt x="905637" y="631317"/>
                </a:lnTo>
                <a:lnTo>
                  <a:pt x="905637" y="612267"/>
                </a:lnTo>
                <a:close/>
              </a:path>
              <a:path w="934720" h="1243964">
                <a:moveTo>
                  <a:pt x="905637" y="63500"/>
                </a:moveTo>
                <a:lnTo>
                  <a:pt x="886587" y="63500"/>
                </a:lnTo>
                <a:lnTo>
                  <a:pt x="886587" y="621792"/>
                </a:lnTo>
                <a:lnTo>
                  <a:pt x="896112" y="612267"/>
                </a:lnTo>
                <a:lnTo>
                  <a:pt x="905637" y="612267"/>
                </a:lnTo>
                <a:lnTo>
                  <a:pt x="905637" y="63500"/>
                </a:lnTo>
                <a:close/>
              </a:path>
              <a:path w="934720" h="1243964">
                <a:moveTo>
                  <a:pt x="896112" y="0"/>
                </a:moveTo>
                <a:lnTo>
                  <a:pt x="858012" y="76200"/>
                </a:lnTo>
                <a:lnTo>
                  <a:pt x="886587" y="76200"/>
                </a:lnTo>
                <a:lnTo>
                  <a:pt x="886587" y="63500"/>
                </a:lnTo>
                <a:lnTo>
                  <a:pt x="927862" y="63500"/>
                </a:lnTo>
                <a:lnTo>
                  <a:pt x="896112" y="0"/>
                </a:lnTo>
                <a:close/>
              </a:path>
              <a:path w="934720" h="1243964">
                <a:moveTo>
                  <a:pt x="927862" y="63500"/>
                </a:moveTo>
                <a:lnTo>
                  <a:pt x="905637" y="63500"/>
                </a:lnTo>
                <a:lnTo>
                  <a:pt x="905637" y="76200"/>
                </a:lnTo>
                <a:lnTo>
                  <a:pt x="934212" y="76200"/>
                </a:lnTo>
                <a:lnTo>
                  <a:pt x="927862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09100" y="2494279"/>
            <a:ext cx="2613660" cy="1168400"/>
          </a:xfrm>
          <a:prstGeom prst="rect">
            <a:avLst/>
          </a:prstGeom>
          <a:solidFill>
            <a:srgbClr val="DEEBF7"/>
          </a:solidFill>
          <a:ln w="19050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3345" marR="9271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Georgia"/>
                <a:cs typeface="Georgia"/>
              </a:rPr>
              <a:t>La clasificación funcional se  vincula </a:t>
            </a:r>
            <a:r>
              <a:rPr sz="1400" dirty="0">
                <a:latin typeface="Georgia"/>
                <a:cs typeface="Georgia"/>
              </a:rPr>
              <a:t>e </a:t>
            </a:r>
            <a:r>
              <a:rPr sz="1400" spc="-5" dirty="0">
                <a:latin typeface="Georgia"/>
                <a:cs typeface="Georgia"/>
              </a:rPr>
              <a:t>interrelaciona </a:t>
            </a:r>
            <a:r>
              <a:rPr sz="1400" dirty="0">
                <a:latin typeface="Georgia"/>
                <a:cs typeface="Georgia"/>
              </a:rPr>
              <a:t>con</a:t>
            </a:r>
            <a:r>
              <a:rPr sz="1400" spc="-10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las  clasificaciones administrativa,  programática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5" dirty="0">
                <a:latin typeface="Georgia"/>
                <a:cs typeface="Georgia"/>
              </a:rPr>
              <a:t>por objeto de  gasto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26580" y="1915159"/>
            <a:ext cx="2389505" cy="1315720"/>
          </a:xfrm>
          <a:custGeom>
            <a:avLst/>
            <a:gdLst/>
            <a:ahLst/>
            <a:cxnLst/>
            <a:rect l="l" t="t" r="r" b="b"/>
            <a:pathLst>
              <a:path w="2389504" h="1315720">
                <a:moveTo>
                  <a:pt x="2380615" y="1296543"/>
                </a:moveTo>
                <a:lnTo>
                  <a:pt x="1199896" y="1296543"/>
                </a:lnTo>
                <a:lnTo>
                  <a:pt x="1199896" y="47625"/>
                </a:lnTo>
                <a:lnTo>
                  <a:pt x="1199896" y="38100"/>
                </a:lnTo>
                <a:lnTo>
                  <a:pt x="1199896" y="28575"/>
                </a:lnTo>
                <a:lnTo>
                  <a:pt x="76200" y="28575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1180846" y="47625"/>
                </a:lnTo>
                <a:lnTo>
                  <a:pt x="1180846" y="1315593"/>
                </a:lnTo>
                <a:lnTo>
                  <a:pt x="2380615" y="1315593"/>
                </a:lnTo>
                <a:lnTo>
                  <a:pt x="2380615" y="1306068"/>
                </a:lnTo>
                <a:lnTo>
                  <a:pt x="2380615" y="1296543"/>
                </a:lnTo>
                <a:close/>
              </a:path>
              <a:path w="2389504" h="1315720">
                <a:moveTo>
                  <a:pt x="2389505" y="1174115"/>
                </a:moveTo>
                <a:lnTo>
                  <a:pt x="1586865" y="1174115"/>
                </a:lnTo>
                <a:lnTo>
                  <a:pt x="1586865" y="378460"/>
                </a:lnTo>
                <a:lnTo>
                  <a:pt x="1615440" y="378460"/>
                </a:lnTo>
                <a:lnTo>
                  <a:pt x="1609090" y="365760"/>
                </a:lnTo>
                <a:lnTo>
                  <a:pt x="1577340" y="302260"/>
                </a:lnTo>
                <a:lnTo>
                  <a:pt x="1539240" y="378460"/>
                </a:lnTo>
                <a:lnTo>
                  <a:pt x="1567815" y="378460"/>
                </a:lnTo>
                <a:lnTo>
                  <a:pt x="1567815" y="1193165"/>
                </a:lnTo>
                <a:lnTo>
                  <a:pt x="2379980" y="1193165"/>
                </a:lnTo>
                <a:lnTo>
                  <a:pt x="2376170" y="1189355"/>
                </a:lnTo>
                <a:lnTo>
                  <a:pt x="2389505" y="1189355"/>
                </a:lnTo>
                <a:lnTo>
                  <a:pt x="2389505" y="117411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5575" y="3965257"/>
            <a:ext cx="3943985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Es común </a:t>
            </a:r>
            <a:r>
              <a:rPr sz="1600" dirty="0">
                <a:latin typeface="Georgia"/>
                <a:cs typeface="Georgia"/>
              </a:rPr>
              <a:t>que </a:t>
            </a:r>
            <a:r>
              <a:rPr sz="1600" spc="-5" dirty="0">
                <a:latin typeface="Georgia"/>
                <a:cs typeface="Georgia"/>
              </a:rPr>
              <a:t>un </a:t>
            </a:r>
            <a:r>
              <a:rPr sz="1600" dirty="0">
                <a:latin typeface="Georgia"/>
                <a:cs typeface="Georgia"/>
              </a:rPr>
              <a:t>ente </a:t>
            </a:r>
            <a:r>
              <a:rPr sz="1600" spc="-5" dirty="0">
                <a:latin typeface="Georgia"/>
                <a:cs typeface="Georgia"/>
              </a:rPr>
              <a:t>público cumpla </a:t>
            </a:r>
            <a:r>
              <a:rPr sz="1600" dirty="0">
                <a:latin typeface="Georgia"/>
                <a:cs typeface="Georgia"/>
              </a:rPr>
              <a:t>una  o </a:t>
            </a:r>
            <a:r>
              <a:rPr sz="1600" spc="-10" dirty="0">
                <a:latin typeface="Georgia"/>
                <a:cs typeface="Georgia"/>
              </a:rPr>
              <a:t>más </a:t>
            </a:r>
            <a:r>
              <a:rPr sz="1600" spc="-5" dirty="0">
                <a:latin typeface="Georgia"/>
                <a:cs typeface="Georgia"/>
              </a:rPr>
              <a:t>funciones </a:t>
            </a:r>
            <a:r>
              <a:rPr sz="1600" dirty="0">
                <a:latin typeface="Georgia"/>
                <a:cs typeface="Georgia"/>
              </a:rPr>
              <a:t>y que una función sea  realizada </a:t>
            </a:r>
            <a:r>
              <a:rPr sz="1600" spc="-5" dirty="0">
                <a:latin typeface="Georgia"/>
                <a:cs typeface="Georgia"/>
              </a:rPr>
              <a:t>por varias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instituciones.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latin typeface="Georgia"/>
                <a:cs typeface="Georgia"/>
              </a:rPr>
              <a:t>La </a:t>
            </a:r>
            <a:r>
              <a:rPr sz="1600" dirty="0">
                <a:latin typeface="Georgia"/>
                <a:cs typeface="Georgia"/>
              </a:rPr>
              <a:t>clasificación funcional tiene </a:t>
            </a:r>
            <a:r>
              <a:rPr sz="1600" spc="-5" dirty="0">
                <a:latin typeface="Georgia"/>
                <a:cs typeface="Georgia"/>
              </a:rPr>
              <a:t>por  </a:t>
            </a:r>
            <a:r>
              <a:rPr sz="1600" dirty="0">
                <a:latin typeface="Georgia"/>
                <a:cs typeface="Georgia"/>
              </a:rPr>
              <a:t>finalidad </a:t>
            </a:r>
            <a:r>
              <a:rPr sz="1600" spc="-5" dirty="0">
                <a:latin typeface="Georgia"/>
                <a:cs typeface="Georgia"/>
              </a:rPr>
              <a:t>corregir </a:t>
            </a:r>
            <a:r>
              <a:rPr sz="1600" dirty="0">
                <a:latin typeface="Georgia"/>
                <a:cs typeface="Georgia"/>
              </a:rPr>
              <a:t>esa </a:t>
            </a:r>
            <a:r>
              <a:rPr sz="1600" spc="-5" dirty="0">
                <a:latin typeface="Georgia"/>
                <a:cs typeface="Georgia"/>
              </a:rPr>
              <a:t>dispersión  agrupando los </a:t>
            </a:r>
            <a:r>
              <a:rPr sz="1600" dirty="0">
                <a:latin typeface="Georgia"/>
                <a:cs typeface="Georgia"/>
              </a:rPr>
              <a:t>gastos de </a:t>
            </a:r>
            <a:r>
              <a:rPr sz="1600" spc="-5" dirty="0">
                <a:latin typeface="Georgia"/>
                <a:cs typeface="Georgia"/>
              </a:rPr>
              <a:t>acuerdo </a:t>
            </a:r>
            <a:r>
              <a:rPr sz="1600" dirty="0">
                <a:latin typeface="Georgia"/>
                <a:cs typeface="Georgia"/>
              </a:rPr>
              <a:t>a </a:t>
            </a:r>
            <a:r>
              <a:rPr sz="1600" spc="-5" dirty="0">
                <a:latin typeface="Georgia"/>
                <a:cs typeface="Georgia"/>
              </a:rPr>
              <a:t>las  funciones </a:t>
            </a:r>
            <a:r>
              <a:rPr sz="1600" dirty="0">
                <a:latin typeface="Georgia"/>
                <a:cs typeface="Georgia"/>
              </a:rPr>
              <a:t>a que </a:t>
            </a:r>
            <a:r>
              <a:rPr sz="1600" spc="-5" dirty="0">
                <a:latin typeface="Georgia"/>
                <a:cs typeface="Georgia"/>
              </a:rPr>
              <a:t>destinan </a:t>
            </a:r>
            <a:r>
              <a:rPr sz="1600" dirty="0">
                <a:latin typeface="Georgia"/>
                <a:cs typeface="Georgia"/>
              </a:rPr>
              <a:t>sus</a:t>
            </a:r>
            <a:r>
              <a:rPr sz="1600" spc="6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recursos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2338" y="6173787"/>
            <a:ext cx="6504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Catálogos </a:t>
            </a:r>
            <a:r>
              <a:rPr sz="900" spc="-10" dirty="0">
                <a:latin typeface="Georgia"/>
                <a:cs typeface="Georgia"/>
              </a:rPr>
              <a:t>PEF </a:t>
            </a:r>
            <a:r>
              <a:rPr sz="900" spc="-5" dirty="0">
                <a:latin typeface="Georgia"/>
                <a:cs typeface="Georgia"/>
              </a:rPr>
              <a:t>2022, disponibles </a:t>
            </a:r>
            <a:r>
              <a:rPr sz="900" dirty="0">
                <a:latin typeface="Georgia"/>
                <a:cs typeface="Georgia"/>
              </a:rPr>
              <a:t>en:</a:t>
            </a:r>
            <a:r>
              <a:rPr sz="900" spc="90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5"/>
              </a:rPr>
              <a:t>https://www.pef.hacienda.gob.mx/es/PEF2022/analiticos_presupuestarios</a:t>
            </a:r>
            <a:endParaRPr sz="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6"/>
              </a:rPr>
              <a:t>https://www.pef.hacienda.gob.mx/work/models/aVbnZty0/PEF2022/kgp8l9cM/docs/tomo_1/tomo_1_i29.pdf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91760" marR="8255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19176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48005" y="4413839"/>
            <a:ext cx="285750" cy="1575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spc="-10" dirty="0">
                <a:latin typeface="Georgia"/>
                <a:cs typeface="Georgia"/>
              </a:rPr>
              <a:t>FINALIDADES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2660" y="3357879"/>
            <a:ext cx="6767195" cy="3084195"/>
            <a:chOff x="962660" y="3357879"/>
            <a:chExt cx="6767195" cy="3084195"/>
          </a:xfrm>
        </p:grpSpPr>
        <p:sp>
          <p:nvSpPr>
            <p:cNvPr id="3" name="object 3"/>
            <p:cNvSpPr/>
            <p:nvPr/>
          </p:nvSpPr>
          <p:spPr>
            <a:xfrm>
              <a:off x="962660" y="3395979"/>
              <a:ext cx="3114293" cy="30406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17719" y="3357879"/>
              <a:ext cx="3111754" cy="30838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346440" y="3357879"/>
            <a:ext cx="3017774" cy="3083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44440" y="2918459"/>
            <a:ext cx="22028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0" marR="5080" indent="-8769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Georgia"/>
                <a:cs typeface="Georgia"/>
              </a:rPr>
              <a:t>Proceso</a:t>
            </a:r>
            <a:r>
              <a:rPr sz="1400" b="1" spc="-6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Presupuestario  PbR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4500" y="2930842"/>
            <a:ext cx="35267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Georgia"/>
                <a:cs typeface="Georgia"/>
              </a:rPr>
              <a:t>Sistema de Evaluación del</a:t>
            </a:r>
            <a:r>
              <a:rPr sz="1400" b="1" spc="1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Desempeño</a:t>
            </a:r>
            <a:endParaRPr sz="1400">
              <a:latin typeface="Georgia"/>
              <a:cs typeface="Georgia"/>
            </a:endParaRPr>
          </a:p>
          <a:p>
            <a:pPr marL="35560" algn="ctr">
              <a:lnSpc>
                <a:spcPct val="100000"/>
              </a:lnSpc>
              <a:spcBef>
                <a:spcPts val="5"/>
              </a:spcBef>
            </a:pPr>
            <a:r>
              <a:rPr sz="1400" b="1" spc="5" dirty="0">
                <a:latin typeface="Georgia"/>
                <a:cs typeface="Georgia"/>
              </a:rPr>
              <a:t>MML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8063" y="2990215"/>
            <a:ext cx="20802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Georgia"/>
                <a:cs typeface="Georgia"/>
              </a:rPr>
              <a:t>Sistema de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Planeación</a:t>
            </a:r>
            <a:endParaRPr sz="14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Democrática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3000" y="3556000"/>
            <a:ext cx="7150100" cy="861694"/>
            <a:chOff x="1143000" y="3556000"/>
            <a:chExt cx="7150100" cy="861694"/>
          </a:xfrm>
        </p:grpSpPr>
        <p:sp>
          <p:nvSpPr>
            <p:cNvPr id="10" name="object 10"/>
            <p:cNvSpPr/>
            <p:nvPr/>
          </p:nvSpPr>
          <p:spPr>
            <a:xfrm>
              <a:off x="1143000" y="3556000"/>
              <a:ext cx="2730754" cy="8613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9119" y="3749027"/>
              <a:ext cx="1371854" cy="5082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8400" y="3581400"/>
              <a:ext cx="2626360" cy="756920"/>
            </a:xfrm>
            <a:custGeom>
              <a:avLst/>
              <a:gdLst/>
              <a:ahLst/>
              <a:cxnLst/>
              <a:rect l="l" t="t" r="r" b="b"/>
              <a:pathLst>
                <a:path w="2626360" h="756920">
                  <a:moveTo>
                    <a:pt x="2550667" y="0"/>
                  </a:moveTo>
                  <a:lnTo>
                    <a:pt x="75691" y="0"/>
                  </a:lnTo>
                  <a:lnTo>
                    <a:pt x="46227" y="5951"/>
                  </a:lnTo>
                  <a:lnTo>
                    <a:pt x="22167" y="22177"/>
                  </a:lnTo>
                  <a:lnTo>
                    <a:pt x="5947" y="46237"/>
                  </a:lnTo>
                  <a:lnTo>
                    <a:pt x="0" y="75692"/>
                  </a:lnTo>
                  <a:lnTo>
                    <a:pt x="0" y="681227"/>
                  </a:lnTo>
                  <a:lnTo>
                    <a:pt x="5947" y="710682"/>
                  </a:lnTo>
                  <a:lnTo>
                    <a:pt x="22167" y="734742"/>
                  </a:lnTo>
                  <a:lnTo>
                    <a:pt x="46227" y="750968"/>
                  </a:lnTo>
                  <a:lnTo>
                    <a:pt x="75691" y="756919"/>
                  </a:lnTo>
                  <a:lnTo>
                    <a:pt x="2550667" y="756919"/>
                  </a:lnTo>
                  <a:lnTo>
                    <a:pt x="2580122" y="750968"/>
                  </a:lnTo>
                  <a:lnTo>
                    <a:pt x="2604182" y="734742"/>
                  </a:lnTo>
                  <a:lnTo>
                    <a:pt x="2620408" y="710682"/>
                  </a:lnTo>
                  <a:lnTo>
                    <a:pt x="2626360" y="681227"/>
                  </a:lnTo>
                  <a:lnTo>
                    <a:pt x="2626360" y="75692"/>
                  </a:lnTo>
                  <a:lnTo>
                    <a:pt x="2620408" y="46237"/>
                  </a:lnTo>
                  <a:lnTo>
                    <a:pt x="2604182" y="22177"/>
                  </a:lnTo>
                  <a:lnTo>
                    <a:pt x="2580122" y="5951"/>
                  </a:lnTo>
                  <a:lnTo>
                    <a:pt x="255066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58920" y="3634739"/>
              <a:ext cx="556260" cy="650240"/>
            </a:xfrm>
            <a:custGeom>
              <a:avLst/>
              <a:gdLst/>
              <a:ahLst/>
              <a:cxnLst/>
              <a:rect l="l" t="t" r="r" b="b"/>
              <a:pathLst>
                <a:path w="556260" h="650239">
                  <a:moveTo>
                    <a:pt x="278129" y="0"/>
                  </a:moveTo>
                  <a:lnTo>
                    <a:pt x="278129" y="130048"/>
                  </a:lnTo>
                  <a:lnTo>
                    <a:pt x="0" y="130048"/>
                  </a:lnTo>
                  <a:lnTo>
                    <a:pt x="0" y="520192"/>
                  </a:lnTo>
                  <a:lnTo>
                    <a:pt x="278129" y="520192"/>
                  </a:lnTo>
                  <a:lnTo>
                    <a:pt x="278129" y="650240"/>
                  </a:lnTo>
                  <a:lnTo>
                    <a:pt x="556259" y="32512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20920" y="3556000"/>
              <a:ext cx="2730754" cy="8613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75579" y="3644900"/>
              <a:ext cx="1836674" cy="7165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46320" y="3581400"/>
              <a:ext cx="2626360" cy="756920"/>
            </a:xfrm>
            <a:custGeom>
              <a:avLst/>
              <a:gdLst/>
              <a:ahLst/>
              <a:cxnLst/>
              <a:rect l="l" t="t" r="r" b="b"/>
              <a:pathLst>
                <a:path w="2626359" h="756920">
                  <a:moveTo>
                    <a:pt x="2550668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2"/>
                  </a:lnTo>
                  <a:lnTo>
                    <a:pt x="0" y="681227"/>
                  </a:lnTo>
                  <a:lnTo>
                    <a:pt x="5951" y="710682"/>
                  </a:lnTo>
                  <a:lnTo>
                    <a:pt x="22177" y="734742"/>
                  </a:lnTo>
                  <a:lnTo>
                    <a:pt x="46237" y="750968"/>
                  </a:lnTo>
                  <a:lnTo>
                    <a:pt x="75691" y="756919"/>
                  </a:lnTo>
                  <a:lnTo>
                    <a:pt x="2550668" y="756919"/>
                  </a:lnTo>
                  <a:lnTo>
                    <a:pt x="2580122" y="750968"/>
                  </a:lnTo>
                  <a:lnTo>
                    <a:pt x="2604182" y="734742"/>
                  </a:lnTo>
                  <a:lnTo>
                    <a:pt x="2620408" y="710682"/>
                  </a:lnTo>
                  <a:lnTo>
                    <a:pt x="2626359" y="681227"/>
                  </a:lnTo>
                  <a:lnTo>
                    <a:pt x="2626359" y="75692"/>
                  </a:lnTo>
                  <a:lnTo>
                    <a:pt x="2620408" y="46237"/>
                  </a:lnTo>
                  <a:lnTo>
                    <a:pt x="2604182" y="22177"/>
                  </a:lnTo>
                  <a:lnTo>
                    <a:pt x="2580122" y="5951"/>
                  </a:lnTo>
                  <a:lnTo>
                    <a:pt x="25506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36840" y="3634739"/>
              <a:ext cx="556260" cy="650240"/>
            </a:xfrm>
            <a:custGeom>
              <a:avLst/>
              <a:gdLst/>
              <a:ahLst/>
              <a:cxnLst/>
              <a:rect l="l" t="t" r="r" b="b"/>
              <a:pathLst>
                <a:path w="556259" h="650239">
                  <a:moveTo>
                    <a:pt x="278129" y="0"/>
                  </a:moveTo>
                  <a:lnTo>
                    <a:pt x="278129" y="130048"/>
                  </a:lnTo>
                  <a:lnTo>
                    <a:pt x="0" y="130048"/>
                  </a:lnTo>
                  <a:lnTo>
                    <a:pt x="0" y="520192"/>
                  </a:lnTo>
                  <a:lnTo>
                    <a:pt x="278129" y="520192"/>
                  </a:lnTo>
                  <a:lnTo>
                    <a:pt x="278129" y="650240"/>
                  </a:lnTo>
                  <a:lnTo>
                    <a:pt x="556259" y="32512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481059" y="3556000"/>
            <a:ext cx="2764155" cy="861694"/>
            <a:chOff x="8481059" y="3556000"/>
            <a:chExt cx="2764155" cy="861694"/>
          </a:xfrm>
        </p:grpSpPr>
        <p:sp>
          <p:nvSpPr>
            <p:cNvPr id="19" name="object 19"/>
            <p:cNvSpPr/>
            <p:nvPr/>
          </p:nvSpPr>
          <p:spPr>
            <a:xfrm>
              <a:off x="8498839" y="3556000"/>
              <a:ext cx="2730754" cy="8613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81059" y="3749027"/>
              <a:ext cx="2763774" cy="5082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24239" y="3581400"/>
              <a:ext cx="2626360" cy="756920"/>
            </a:xfrm>
            <a:custGeom>
              <a:avLst/>
              <a:gdLst/>
              <a:ahLst/>
              <a:cxnLst/>
              <a:rect l="l" t="t" r="r" b="b"/>
              <a:pathLst>
                <a:path w="2626359" h="756920">
                  <a:moveTo>
                    <a:pt x="2550667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2"/>
                  </a:lnTo>
                  <a:lnTo>
                    <a:pt x="0" y="681227"/>
                  </a:lnTo>
                  <a:lnTo>
                    <a:pt x="5951" y="710682"/>
                  </a:lnTo>
                  <a:lnTo>
                    <a:pt x="22177" y="734742"/>
                  </a:lnTo>
                  <a:lnTo>
                    <a:pt x="46237" y="750968"/>
                  </a:lnTo>
                  <a:lnTo>
                    <a:pt x="75691" y="756919"/>
                  </a:lnTo>
                  <a:lnTo>
                    <a:pt x="2550667" y="756919"/>
                  </a:lnTo>
                  <a:lnTo>
                    <a:pt x="2580122" y="750968"/>
                  </a:lnTo>
                  <a:lnTo>
                    <a:pt x="2604182" y="734742"/>
                  </a:lnTo>
                  <a:lnTo>
                    <a:pt x="2620408" y="710682"/>
                  </a:lnTo>
                  <a:lnTo>
                    <a:pt x="2626359" y="681227"/>
                  </a:lnTo>
                  <a:lnTo>
                    <a:pt x="2626359" y="75692"/>
                  </a:lnTo>
                  <a:lnTo>
                    <a:pt x="2620408" y="46237"/>
                  </a:lnTo>
                  <a:lnTo>
                    <a:pt x="2604182" y="22177"/>
                  </a:lnTo>
                  <a:lnTo>
                    <a:pt x="2580122" y="5951"/>
                  </a:lnTo>
                  <a:lnTo>
                    <a:pt x="255066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4410" y="3427729"/>
            <a:ext cx="2997200" cy="292354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996950">
              <a:lnSpc>
                <a:spcPct val="100000"/>
              </a:lnSpc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Planeación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 marL="404495" indent="-89535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405130" algn="l"/>
              </a:tabLst>
            </a:pPr>
            <a:r>
              <a:rPr sz="1200" spc="-5" dirty="0">
                <a:latin typeface="Georgia"/>
                <a:cs typeface="Georgia"/>
              </a:rPr>
              <a:t>CPEUM</a:t>
            </a:r>
            <a:endParaRPr sz="1200">
              <a:latin typeface="Georgia"/>
              <a:cs typeface="Georgia"/>
            </a:endParaRPr>
          </a:p>
          <a:p>
            <a:pPr marL="404495" indent="-89535">
              <a:lnSpc>
                <a:spcPct val="100000"/>
              </a:lnSpc>
              <a:buFont typeface="Arial"/>
              <a:buChar char="•"/>
              <a:tabLst>
                <a:tab pos="405130" algn="l"/>
              </a:tabLst>
            </a:pPr>
            <a:r>
              <a:rPr sz="1200" spc="-5" dirty="0">
                <a:latin typeface="Georgia"/>
                <a:cs typeface="Georgia"/>
              </a:rPr>
              <a:t>Ley General de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Planeación</a:t>
            </a:r>
            <a:endParaRPr sz="1200">
              <a:latin typeface="Georgia"/>
              <a:cs typeface="Georgia"/>
            </a:endParaRPr>
          </a:p>
          <a:p>
            <a:pPr marL="589915" lvl="1" indent="-99695">
              <a:lnSpc>
                <a:spcPct val="100000"/>
              </a:lnSpc>
              <a:buFont typeface="Arial"/>
              <a:buChar char="•"/>
              <a:tabLst>
                <a:tab pos="590550" algn="l"/>
              </a:tabLst>
            </a:pPr>
            <a:r>
              <a:rPr sz="1200" spc="-5" dirty="0">
                <a:latin typeface="Georgia"/>
                <a:cs typeface="Georgia"/>
              </a:rPr>
              <a:t>Plan Nacional de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Desarrollo</a:t>
            </a:r>
            <a:endParaRPr sz="1200">
              <a:latin typeface="Georgia"/>
              <a:cs typeface="Georgia"/>
            </a:endParaRPr>
          </a:p>
          <a:p>
            <a:pPr marL="589915" marR="795020" lvl="1" indent="-990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90550" algn="l"/>
              </a:tabLst>
            </a:pPr>
            <a:r>
              <a:rPr sz="1200" dirty="0">
                <a:latin typeface="Georgia"/>
                <a:cs typeface="Georgia"/>
              </a:rPr>
              <a:t>Programas </a:t>
            </a:r>
            <a:r>
              <a:rPr sz="1200" spc="-5" dirty="0">
                <a:latin typeface="Georgia"/>
                <a:cs typeface="Georgia"/>
              </a:rPr>
              <a:t>Sectoriales</a:t>
            </a:r>
            <a:r>
              <a:rPr sz="1200" spc="-1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e  </a:t>
            </a:r>
            <a:r>
              <a:rPr sz="1200" spc="-5" dirty="0">
                <a:latin typeface="Georgia"/>
                <a:cs typeface="Georgia"/>
              </a:rPr>
              <a:t>Institucionales</a:t>
            </a:r>
            <a:endParaRPr sz="1200">
              <a:latin typeface="Georgia"/>
              <a:cs typeface="Georgia"/>
            </a:endParaRPr>
          </a:p>
          <a:p>
            <a:pPr marL="589915" lvl="1" indent="-99695">
              <a:lnSpc>
                <a:spcPct val="100000"/>
              </a:lnSpc>
              <a:buFont typeface="Arial"/>
              <a:buChar char="•"/>
              <a:tabLst>
                <a:tab pos="590550" algn="l"/>
              </a:tabLst>
            </a:pPr>
            <a:r>
              <a:rPr sz="1200" spc="-5" dirty="0">
                <a:latin typeface="Georgia"/>
                <a:cs typeface="Georgia"/>
              </a:rPr>
              <a:t>Planes Estatales de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Desarrollo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49470" y="3389629"/>
            <a:ext cx="2994660" cy="296672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802005">
              <a:lnSpc>
                <a:spcPts val="1780"/>
              </a:lnSpc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Programación</a:t>
            </a:r>
            <a:r>
              <a:rPr sz="1600" spc="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y</a:t>
            </a:r>
            <a:endParaRPr sz="1600">
              <a:latin typeface="Georgia"/>
              <a:cs typeface="Georgia"/>
            </a:endParaRPr>
          </a:p>
          <a:p>
            <a:pPr marL="768985">
              <a:lnSpc>
                <a:spcPts val="1780"/>
              </a:lnSpc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Presupuestación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Georgia"/>
              <a:cs typeface="Georgia"/>
            </a:endParaRPr>
          </a:p>
          <a:p>
            <a:pPr marL="510540" indent="-89535">
              <a:lnSpc>
                <a:spcPct val="100000"/>
              </a:lnSpc>
              <a:buFont typeface="Arial"/>
              <a:buChar char="•"/>
              <a:tabLst>
                <a:tab pos="511175" algn="l"/>
              </a:tabLst>
            </a:pPr>
            <a:r>
              <a:rPr sz="1200" spc="-5" dirty="0">
                <a:latin typeface="Georgia"/>
                <a:cs typeface="Georgia"/>
              </a:rPr>
              <a:t>CPEUM</a:t>
            </a:r>
            <a:endParaRPr sz="1200">
              <a:latin typeface="Georgia"/>
              <a:cs typeface="Georgia"/>
            </a:endParaRPr>
          </a:p>
          <a:p>
            <a:pPr marL="510540" marR="520065" indent="-88900">
              <a:lnSpc>
                <a:spcPct val="100000"/>
              </a:lnSpc>
              <a:buFont typeface="Arial"/>
              <a:buChar char="•"/>
              <a:tabLst>
                <a:tab pos="511175" algn="l"/>
              </a:tabLst>
            </a:pPr>
            <a:r>
              <a:rPr sz="1200" spc="-5" dirty="0">
                <a:latin typeface="Georgia"/>
                <a:cs typeface="Georgia"/>
              </a:rPr>
              <a:t>Ley Federal de </a:t>
            </a:r>
            <a:r>
              <a:rPr sz="1200" dirty="0">
                <a:latin typeface="Georgia"/>
                <a:cs typeface="Georgia"/>
              </a:rPr>
              <a:t>Presupuesto</a:t>
            </a:r>
            <a:r>
              <a:rPr sz="1200" spc="-1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y  </a:t>
            </a:r>
            <a:r>
              <a:rPr sz="1200" spc="-5" dirty="0">
                <a:latin typeface="Georgia"/>
                <a:cs typeface="Georgia"/>
              </a:rPr>
              <a:t>Responsabilidad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Hacendaria</a:t>
            </a:r>
            <a:endParaRPr sz="1200">
              <a:latin typeface="Georgia"/>
              <a:cs typeface="Georgia"/>
            </a:endParaRPr>
          </a:p>
          <a:p>
            <a:pPr marL="695960" lvl="1" indent="-99695">
              <a:lnSpc>
                <a:spcPct val="100000"/>
              </a:lnSpc>
              <a:buFont typeface="Arial"/>
              <a:buChar char="•"/>
              <a:tabLst>
                <a:tab pos="696595" algn="l"/>
              </a:tabLst>
            </a:pPr>
            <a:r>
              <a:rPr sz="1200" dirty="0">
                <a:latin typeface="Georgia"/>
                <a:cs typeface="Georgia"/>
              </a:rPr>
              <a:t>Paquete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Económico</a:t>
            </a:r>
            <a:endParaRPr sz="1200">
              <a:latin typeface="Georgia"/>
              <a:cs typeface="Georgia"/>
            </a:endParaRPr>
          </a:p>
          <a:p>
            <a:pPr marL="695960" marR="350520" lvl="1" indent="-990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6595" algn="l"/>
              </a:tabLst>
            </a:pPr>
            <a:r>
              <a:rPr sz="1200" dirty="0">
                <a:latin typeface="Georgia"/>
                <a:cs typeface="Georgia"/>
              </a:rPr>
              <a:t>Presupuesto </a:t>
            </a:r>
            <a:r>
              <a:rPr sz="1200" spc="-5" dirty="0">
                <a:latin typeface="Georgia"/>
                <a:cs typeface="Georgia"/>
              </a:rPr>
              <a:t>de Egresos de</a:t>
            </a:r>
            <a:r>
              <a:rPr sz="1200" spc="-16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la  Federación</a:t>
            </a:r>
            <a:endParaRPr sz="1200">
              <a:latin typeface="Georgia"/>
              <a:cs typeface="Georgia"/>
            </a:endParaRPr>
          </a:p>
          <a:p>
            <a:pPr marL="868680" lvl="2" indent="-86995">
              <a:lnSpc>
                <a:spcPct val="100000"/>
              </a:lnSpc>
              <a:buFont typeface="Arial"/>
              <a:buChar char="•"/>
              <a:tabLst>
                <a:tab pos="869315" algn="l"/>
              </a:tabLst>
            </a:pPr>
            <a:r>
              <a:rPr sz="1200" spc="-5" dirty="0">
                <a:latin typeface="Georgia"/>
                <a:cs typeface="Georgia"/>
              </a:rPr>
              <a:t>MIR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78190" y="3389629"/>
            <a:ext cx="2900680" cy="296672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45745">
              <a:lnSpc>
                <a:spcPct val="100000"/>
              </a:lnSpc>
              <a:spcBef>
                <a:spcPts val="1295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Evaluación del</a:t>
            </a:r>
            <a:r>
              <a:rPr sz="1600" spc="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Desempeño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Georgia"/>
              <a:cs typeface="Georgia"/>
            </a:endParaRPr>
          </a:p>
          <a:p>
            <a:pPr marL="528320" marR="408305" indent="-8890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528955" algn="l"/>
              </a:tabLst>
            </a:pPr>
            <a:r>
              <a:rPr sz="1200" spc="-5" dirty="0">
                <a:latin typeface="Georgia"/>
                <a:cs typeface="Georgia"/>
              </a:rPr>
              <a:t>Ley Federal de </a:t>
            </a:r>
            <a:r>
              <a:rPr sz="1200" dirty="0">
                <a:latin typeface="Georgia"/>
                <a:cs typeface="Georgia"/>
              </a:rPr>
              <a:t>Presupuesto</a:t>
            </a:r>
            <a:r>
              <a:rPr sz="1200" spc="-1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y  </a:t>
            </a:r>
            <a:r>
              <a:rPr sz="1200" spc="-5" dirty="0">
                <a:latin typeface="Georgia"/>
                <a:cs typeface="Georgia"/>
              </a:rPr>
              <a:t>Responsabilidad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Hacendaria</a:t>
            </a:r>
            <a:endParaRPr sz="1200">
              <a:latin typeface="Georgia"/>
              <a:cs typeface="Georgia"/>
            </a:endParaRPr>
          </a:p>
          <a:p>
            <a:pPr marL="713740" lvl="1" indent="-99695">
              <a:lnSpc>
                <a:spcPct val="100000"/>
              </a:lnSpc>
              <a:buFont typeface="Arial"/>
              <a:buChar char="•"/>
              <a:tabLst>
                <a:tab pos="714375" algn="l"/>
              </a:tabLst>
            </a:pPr>
            <a:r>
              <a:rPr sz="1200" spc="-5" dirty="0">
                <a:latin typeface="Georgia"/>
                <a:cs typeface="Georgia"/>
              </a:rPr>
              <a:t>Informes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Trimestrales</a:t>
            </a:r>
            <a:endParaRPr sz="1200">
              <a:latin typeface="Georgia"/>
              <a:cs typeface="Georgia"/>
            </a:endParaRPr>
          </a:p>
          <a:p>
            <a:pPr marL="713740" lvl="1" indent="-99695">
              <a:lnSpc>
                <a:spcPct val="100000"/>
              </a:lnSpc>
              <a:buFont typeface="Arial"/>
              <a:buChar char="•"/>
              <a:tabLst>
                <a:tab pos="714375" algn="l"/>
              </a:tabLst>
            </a:pPr>
            <a:r>
              <a:rPr sz="1200" spc="-5" dirty="0">
                <a:latin typeface="Georgia"/>
                <a:cs typeface="Georgia"/>
              </a:rPr>
              <a:t>Cuenta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Pública</a:t>
            </a:r>
            <a:endParaRPr sz="1200">
              <a:latin typeface="Georgia"/>
              <a:cs typeface="Georgia"/>
            </a:endParaRPr>
          </a:p>
          <a:p>
            <a:pPr marL="528320" marR="457200" indent="-88900">
              <a:lnSpc>
                <a:spcPct val="100000"/>
              </a:lnSpc>
              <a:buFont typeface="Arial"/>
              <a:buChar char="•"/>
              <a:tabLst>
                <a:tab pos="528955" algn="l"/>
              </a:tabLst>
            </a:pPr>
            <a:r>
              <a:rPr sz="1200" spc="-5" dirty="0">
                <a:latin typeface="Georgia"/>
                <a:cs typeface="Georgia"/>
              </a:rPr>
              <a:t>Ley General de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Contabilidad  Gubernamental</a:t>
            </a:r>
            <a:endParaRPr sz="1200">
              <a:latin typeface="Georgia"/>
              <a:cs typeface="Georgia"/>
            </a:endParaRPr>
          </a:p>
          <a:p>
            <a:pPr marL="528320" indent="-89535">
              <a:lnSpc>
                <a:spcPct val="100000"/>
              </a:lnSpc>
              <a:buFont typeface="Arial"/>
              <a:buChar char="•"/>
              <a:tabLst>
                <a:tab pos="528955" algn="l"/>
              </a:tabLst>
            </a:pPr>
            <a:r>
              <a:rPr sz="1200" spc="-5" dirty="0">
                <a:latin typeface="Georgia"/>
                <a:cs typeface="Georgia"/>
              </a:rPr>
              <a:t>Ley </a:t>
            </a:r>
            <a:r>
              <a:rPr sz="1200" spc="-10" dirty="0">
                <a:latin typeface="Georgia"/>
                <a:cs typeface="Georgia"/>
              </a:rPr>
              <a:t>de </a:t>
            </a:r>
            <a:r>
              <a:rPr sz="1200" spc="-5" dirty="0">
                <a:latin typeface="Georgia"/>
                <a:cs typeface="Georgia"/>
              </a:rPr>
              <a:t>Fiscalización </a:t>
            </a:r>
            <a:r>
              <a:rPr sz="1200" dirty="0">
                <a:latin typeface="Georgia"/>
                <a:cs typeface="Georgia"/>
              </a:rPr>
              <a:t>y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Rendición</a:t>
            </a:r>
            <a:endParaRPr sz="1200">
              <a:latin typeface="Georgia"/>
              <a:cs typeface="Georgia"/>
            </a:endParaRPr>
          </a:p>
          <a:p>
            <a:pPr marL="52832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Georgia"/>
                <a:cs typeface="Georgia"/>
              </a:rPr>
              <a:t>de Cuentas de la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Federación</a:t>
            </a:r>
            <a:endParaRPr sz="1200">
              <a:latin typeface="Georgia"/>
              <a:cs typeface="Georgia"/>
            </a:endParaRPr>
          </a:p>
          <a:p>
            <a:pPr marL="528320" indent="-89535">
              <a:lnSpc>
                <a:spcPct val="100000"/>
              </a:lnSpc>
              <a:buFont typeface="Arial"/>
              <a:buChar char="•"/>
              <a:tabLst>
                <a:tab pos="528955" algn="l"/>
              </a:tabLst>
            </a:pPr>
            <a:r>
              <a:rPr sz="1200" spc="-5" dirty="0">
                <a:latin typeface="Georgia"/>
                <a:cs typeface="Georgia"/>
              </a:rPr>
              <a:t>Ley General de Desarrollo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Social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57420" y="5814059"/>
            <a:ext cx="2806700" cy="508000"/>
          </a:xfrm>
          <a:prstGeom prst="rect">
            <a:avLst/>
          </a:prstGeom>
          <a:solidFill>
            <a:srgbClr val="E1EFD9"/>
          </a:solidFill>
          <a:ln w="9525">
            <a:solidFill>
              <a:srgbClr val="00AF5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355"/>
              </a:spcBef>
            </a:pPr>
            <a:r>
              <a:rPr sz="900" spc="-5" dirty="0">
                <a:latin typeface="Georgia"/>
                <a:cs typeface="Georgia"/>
              </a:rPr>
              <a:t>Principios </a:t>
            </a:r>
            <a:r>
              <a:rPr sz="900" dirty="0">
                <a:latin typeface="Georgia"/>
                <a:cs typeface="Georgia"/>
              </a:rPr>
              <a:t>del </a:t>
            </a:r>
            <a:r>
              <a:rPr sz="900" spc="-5" dirty="0">
                <a:latin typeface="Georgia"/>
                <a:cs typeface="Georgia"/>
              </a:rPr>
              <a:t>gasto público: Eficiencia, eficacia,  economía, transparencia, rendición </a:t>
            </a:r>
            <a:r>
              <a:rPr sz="900" dirty="0">
                <a:latin typeface="Georgia"/>
                <a:cs typeface="Georgia"/>
              </a:rPr>
              <a:t>de </a:t>
            </a:r>
            <a:r>
              <a:rPr sz="900" spc="-5" dirty="0">
                <a:latin typeface="Georgia"/>
                <a:cs typeface="Georgia"/>
              </a:rPr>
              <a:t>cuentas,  equidad </a:t>
            </a:r>
            <a:r>
              <a:rPr sz="900" dirty="0">
                <a:latin typeface="Georgia"/>
                <a:cs typeface="Georgia"/>
              </a:rPr>
              <a:t>de</a:t>
            </a:r>
            <a:r>
              <a:rPr sz="900" spc="-45" dirty="0">
                <a:latin typeface="Georgia"/>
                <a:cs typeface="Georgia"/>
              </a:rPr>
              <a:t> </a:t>
            </a:r>
            <a:r>
              <a:rPr sz="900" spc="-5" dirty="0">
                <a:latin typeface="Georgia"/>
                <a:cs typeface="Georgia"/>
              </a:rPr>
              <a:t>género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2475" y="951865"/>
            <a:ext cx="10916285" cy="178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Presupuesto </a:t>
            </a:r>
            <a:r>
              <a:rPr sz="1800" b="1" dirty="0">
                <a:latin typeface="Georgia"/>
                <a:cs typeface="Georgia"/>
              </a:rPr>
              <a:t>basado </a:t>
            </a:r>
            <a:r>
              <a:rPr sz="1800" b="1" spc="-10" dirty="0">
                <a:latin typeface="Georgia"/>
                <a:cs typeface="Georgia"/>
              </a:rPr>
              <a:t>en </a:t>
            </a:r>
            <a:r>
              <a:rPr sz="1800" b="1" dirty="0">
                <a:latin typeface="Georgia"/>
                <a:cs typeface="Georgia"/>
              </a:rPr>
              <a:t>Resultados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(PbR)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Georgia"/>
              <a:cs typeface="Georgia"/>
            </a:endParaRPr>
          </a:p>
          <a:p>
            <a:pPr marL="12700" marR="5080" algn="just">
              <a:lnSpc>
                <a:spcPct val="90000"/>
              </a:lnSpc>
            </a:pPr>
            <a:r>
              <a:rPr sz="1750" dirty="0">
                <a:latin typeface="Georgia"/>
                <a:cs typeface="Georgia"/>
              </a:rPr>
              <a:t>En México, </a:t>
            </a:r>
            <a:r>
              <a:rPr sz="1750" spc="5" dirty="0">
                <a:latin typeface="Georgia"/>
                <a:cs typeface="Georgia"/>
              </a:rPr>
              <a:t>a </a:t>
            </a:r>
            <a:r>
              <a:rPr sz="1750" spc="-5" dirty="0">
                <a:latin typeface="Georgia"/>
                <a:cs typeface="Georgia"/>
              </a:rPr>
              <a:t>partir </a:t>
            </a:r>
            <a:r>
              <a:rPr sz="1750" spc="5" dirty="0">
                <a:latin typeface="Georgia"/>
                <a:cs typeface="Georgia"/>
              </a:rPr>
              <a:t>del </a:t>
            </a:r>
            <a:r>
              <a:rPr sz="1750" dirty="0">
                <a:latin typeface="Georgia"/>
                <a:cs typeface="Georgia"/>
              </a:rPr>
              <a:t>Decreto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Presupuesto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Egresos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Federación </a:t>
            </a:r>
            <a:r>
              <a:rPr sz="1750" dirty="0">
                <a:latin typeface="Georgia"/>
                <a:cs typeface="Georgia"/>
              </a:rPr>
              <a:t>(PEF) </a:t>
            </a:r>
            <a:r>
              <a:rPr sz="1750" spc="5" dirty="0">
                <a:latin typeface="Georgia"/>
                <a:cs typeface="Georgia"/>
              </a:rPr>
              <a:t>2008 </a:t>
            </a:r>
            <a:r>
              <a:rPr sz="1750" dirty="0">
                <a:latin typeface="Georgia"/>
                <a:cs typeface="Georgia"/>
              </a:rPr>
              <a:t>se </a:t>
            </a:r>
            <a:r>
              <a:rPr sz="1750" spc="-5" dirty="0">
                <a:latin typeface="Georgia"/>
                <a:cs typeface="Georgia"/>
              </a:rPr>
              <a:t>establece </a:t>
            </a:r>
            <a:r>
              <a:rPr sz="1750" spc="5" dirty="0">
                <a:latin typeface="Georgia"/>
                <a:cs typeface="Georgia"/>
              </a:rPr>
              <a:t>que </a:t>
            </a:r>
            <a:r>
              <a:rPr sz="1750" spc="-5" dirty="0">
                <a:latin typeface="Georgia"/>
                <a:cs typeface="Georgia"/>
              </a:rPr>
              <a:t>se  </a:t>
            </a:r>
            <a:r>
              <a:rPr sz="1750" dirty="0">
                <a:latin typeface="Georgia"/>
                <a:cs typeface="Georgia"/>
              </a:rPr>
              <a:t>incorporará </a:t>
            </a:r>
            <a:r>
              <a:rPr sz="1750" spc="5" dirty="0">
                <a:latin typeface="Georgia"/>
                <a:cs typeface="Georgia"/>
              </a:rPr>
              <a:t>el </a:t>
            </a:r>
            <a:r>
              <a:rPr sz="1750" dirty="0">
                <a:latin typeface="Georgia"/>
                <a:cs typeface="Georgia"/>
              </a:rPr>
              <a:t>enfoque </a:t>
            </a:r>
            <a:r>
              <a:rPr sz="1750" spc="-5" dirty="0">
                <a:latin typeface="Georgia"/>
                <a:cs typeface="Georgia"/>
              </a:rPr>
              <a:t>de </a:t>
            </a:r>
            <a:r>
              <a:rPr sz="1750" b="1" dirty="0">
                <a:latin typeface="Georgia"/>
                <a:cs typeface="Georgia"/>
              </a:rPr>
              <a:t>Presupuesto </a:t>
            </a:r>
            <a:r>
              <a:rPr sz="1750" b="1" spc="-5" dirty="0">
                <a:latin typeface="Georgia"/>
                <a:cs typeface="Georgia"/>
              </a:rPr>
              <a:t>Basado </a:t>
            </a:r>
            <a:r>
              <a:rPr sz="1750" b="1" dirty="0">
                <a:latin typeface="Georgia"/>
                <a:cs typeface="Georgia"/>
              </a:rPr>
              <a:t>en Resultados </a:t>
            </a:r>
            <a:r>
              <a:rPr sz="1750" spc="-5" dirty="0">
                <a:latin typeface="Georgia"/>
                <a:cs typeface="Georgia"/>
              </a:rPr>
              <a:t>(PbR), </a:t>
            </a:r>
            <a:r>
              <a:rPr sz="1750" dirty="0">
                <a:latin typeface="Georgia"/>
                <a:cs typeface="Georgia"/>
              </a:rPr>
              <a:t>destacando </a:t>
            </a:r>
            <a:r>
              <a:rPr sz="1750" spc="5" dirty="0">
                <a:latin typeface="Georgia"/>
                <a:cs typeface="Georgia"/>
              </a:rPr>
              <a:t>que </a:t>
            </a:r>
            <a:r>
              <a:rPr sz="1750" dirty="0">
                <a:latin typeface="Georgia"/>
                <a:cs typeface="Georgia"/>
              </a:rPr>
              <a:t>se </a:t>
            </a:r>
            <a:r>
              <a:rPr sz="1750" spc="-5" dirty="0">
                <a:latin typeface="Georgia"/>
                <a:cs typeface="Georgia"/>
              </a:rPr>
              <a:t>realizará </a:t>
            </a:r>
            <a:r>
              <a:rPr sz="1750" spc="5" dirty="0">
                <a:latin typeface="Georgia"/>
                <a:cs typeface="Georgia"/>
              </a:rPr>
              <a:t>una  </a:t>
            </a:r>
            <a:r>
              <a:rPr sz="1750" spc="-5" dirty="0">
                <a:latin typeface="Georgia"/>
                <a:cs typeface="Georgia"/>
              </a:rPr>
              <a:t>permanente </a:t>
            </a:r>
            <a:r>
              <a:rPr sz="1750" dirty="0">
                <a:latin typeface="Georgia"/>
                <a:cs typeface="Georgia"/>
              </a:rPr>
              <a:t>evaluación del desempeño </a:t>
            </a:r>
            <a:r>
              <a:rPr sz="1750" spc="-5" dirty="0">
                <a:latin typeface="Georgia"/>
                <a:cs typeface="Georgia"/>
              </a:rPr>
              <a:t>de los </a:t>
            </a:r>
            <a:r>
              <a:rPr sz="1750" spc="-10" dirty="0">
                <a:latin typeface="Georgia"/>
                <a:cs typeface="Georgia"/>
              </a:rPr>
              <a:t>programas </a:t>
            </a:r>
            <a:r>
              <a:rPr sz="1750" spc="-5" dirty="0">
                <a:latin typeface="Georgia"/>
                <a:cs typeface="Georgia"/>
              </a:rPr>
              <a:t>presupuestarios, </a:t>
            </a:r>
            <a:r>
              <a:rPr sz="1750" dirty="0">
                <a:latin typeface="Georgia"/>
                <a:cs typeface="Georgia"/>
              </a:rPr>
              <a:t>partiendo </a:t>
            </a:r>
            <a:r>
              <a:rPr sz="1750" spc="-5" dirty="0">
                <a:latin typeface="Georgia"/>
                <a:cs typeface="Georgia"/>
              </a:rPr>
              <a:t>de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verificación </a:t>
            </a:r>
            <a:r>
              <a:rPr sz="1750" dirty="0">
                <a:latin typeface="Georgia"/>
                <a:cs typeface="Georgia"/>
              </a:rPr>
              <a:t>del  </a:t>
            </a:r>
            <a:r>
              <a:rPr sz="1750" spc="-5" dirty="0">
                <a:latin typeface="Georgia"/>
                <a:cs typeface="Georgia"/>
              </a:rPr>
              <a:t>grado de cumplimiento de metas </a:t>
            </a:r>
            <a:r>
              <a:rPr sz="1750" dirty="0">
                <a:latin typeface="Georgia"/>
                <a:cs typeface="Georgia"/>
              </a:rPr>
              <a:t>y </a:t>
            </a:r>
            <a:r>
              <a:rPr sz="1750" spc="-5" dirty="0">
                <a:latin typeface="Georgia"/>
                <a:cs typeface="Georgia"/>
              </a:rPr>
              <a:t>objetivos, </a:t>
            </a:r>
            <a:r>
              <a:rPr sz="1750" dirty="0">
                <a:latin typeface="Georgia"/>
                <a:cs typeface="Georgia"/>
              </a:rPr>
              <a:t>con </a:t>
            </a:r>
            <a:r>
              <a:rPr sz="1750" spc="-5" dirty="0">
                <a:latin typeface="Georgia"/>
                <a:cs typeface="Georgia"/>
              </a:rPr>
              <a:t>base </a:t>
            </a:r>
            <a:r>
              <a:rPr sz="1750" spc="5" dirty="0">
                <a:latin typeface="Georgia"/>
                <a:cs typeface="Georgia"/>
              </a:rPr>
              <a:t>en </a:t>
            </a:r>
            <a:r>
              <a:rPr sz="1750" spc="-5" dirty="0">
                <a:latin typeface="Georgia"/>
                <a:cs typeface="Georgia"/>
              </a:rPr>
              <a:t>indicadores que permitan </a:t>
            </a:r>
            <a:r>
              <a:rPr sz="1750" dirty="0">
                <a:latin typeface="Georgia"/>
                <a:cs typeface="Georgia"/>
              </a:rPr>
              <a:t>conocer </a:t>
            </a:r>
            <a:r>
              <a:rPr sz="1750" spc="5" dirty="0">
                <a:latin typeface="Georgia"/>
                <a:cs typeface="Georgia"/>
              </a:rPr>
              <a:t>el </a:t>
            </a:r>
            <a:r>
              <a:rPr sz="1750" spc="-5" dirty="0">
                <a:latin typeface="Georgia"/>
                <a:cs typeface="Georgia"/>
              </a:rPr>
              <a:t>impacto </a:t>
            </a:r>
            <a:r>
              <a:rPr sz="1750" dirty="0">
                <a:latin typeface="Georgia"/>
                <a:cs typeface="Georgia"/>
              </a:rPr>
              <a:t>social 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los </a:t>
            </a:r>
            <a:r>
              <a:rPr sz="1750" dirty="0">
                <a:latin typeface="Georgia"/>
                <a:cs typeface="Georgia"/>
              </a:rPr>
              <a:t>programas </a:t>
            </a:r>
            <a:r>
              <a:rPr sz="1750" spc="5" dirty="0">
                <a:latin typeface="Georgia"/>
                <a:cs typeface="Georgia"/>
              </a:rPr>
              <a:t>y</a:t>
            </a:r>
            <a:r>
              <a:rPr sz="1750" spc="-75" dirty="0">
                <a:latin typeface="Georgia"/>
                <a:cs typeface="Georgia"/>
              </a:rPr>
              <a:t> </a:t>
            </a:r>
            <a:r>
              <a:rPr sz="1750" spc="-5" dirty="0">
                <a:latin typeface="Georgia"/>
                <a:cs typeface="Georgia"/>
              </a:rPr>
              <a:t>proyectos.</a:t>
            </a:r>
            <a:endParaRPr sz="17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2600" y="3944620"/>
            <a:ext cx="478790" cy="76200"/>
          </a:xfrm>
          <a:custGeom>
            <a:avLst/>
            <a:gdLst/>
            <a:ahLst/>
            <a:cxnLst/>
            <a:rect l="l" t="t" r="r" b="b"/>
            <a:pathLst>
              <a:path w="478790" h="76200">
                <a:moveTo>
                  <a:pt x="402081" y="0"/>
                </a:moveTo>
                <a:lnTo>
                  <a:pt x="402081" y="76199"/>
                </a:lnTo>
                <a:lnTo>
                  <a:pt x="459231" y="47624"/>
                </a:lnTo>
                <a:lnTo>
                  <a:pt x="414781" y="47624"/>
                </a:lnTo>
                <a:lnTo>
                  <a:pt x="414781" y="28574"/>
                </a:lnTo>
                <a:lnTo>
                  <a:pt x="459231" y="28574"/>
                </a:lnTo>
                <a:lnTo>
                  <a:pt x="402081" y="0"/>
                </a:lnTo>
                <a:close/>
              </a:path>
              <a:path w="478790" h="76200">
                <a:moveTo>
                  <a:pt x="402081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402081" y="47624"/>
                </a:lnTo>
                <a:lnTo>
                  <a:pt x="402081" y="28574"/>
                </a:lnTo>
                <a:close/>
              </a:path>
              <a:path w="478790" h="76200">
                <a:moveTo>
                  <a:pt x="459231" y="28574"/>
                </a:moveTo>
                <a:lnTo>
                  <a:pt x="414781" y="28574"/>
                </a:lnTo>
                <a:lnTo>
                  <a:pt x="414781" y="47624"/>
                </a:lnTo>
                <a:lnTo>
                  <a:pt x="459231" y="47624"/>
                </a:lnTo>
                <a:lnTo>
                  <a:pt x="478281" y="38099"/>
                </a:lnTo>
                <a:lnTo>
                  <a:pt x="459231" y="2857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68159" y="2416175"/>
            <a:ext cx="1838960" cy="908685"/>
          </a:xfrm>
          <a:custGeom>
            <a:avLst/>
            <a:gdLst/>
            <a:ahLst/>
            <a:cxnLst/>
            <a:rect l="l" t="t" r="r" b="b"/>
            <a:pathLst>
              <a:path w="1838959" h="908685">
                <a:moveTo>
                  <a:pt x="1762633" y="832485"/>
                </a:moveTo>
                <a:lnTo>
                  <a:pt x="1762633" y="908685"/>
                </a:lnTo>
                <a:lnTo>
                  <a:pt x="1819783" y="880110"/>
                </a:lnTo>
                <a:lnTo>
                  <a:pt x="1775333" y="880110"/>
                </a:lnTo>
                <a:lnTo>
                  <a:pt x="1775333" y="861060"/>
                </a:lnTo>
                <a:lnTo>
                  <a:pt x="1819783" y="861060"/>
                </a:lnTo>
                <a:lnTo>
                  <a:pt x="1762633" y="832485"/>
                </a:lnTo>
                <a:close/>
              </a:path>
              <a:path w="1838959" h="908685">
                <a:moveTo>
                  <a:pt x="909955" y="9525"/>
                </a:moveTo>
                <a:lnTo>
                  <a:pt x="909955" y="880110"/>
                </a:lnTo>
                <a:lnTo>
                  <a:pt x="1762633" y="880110"/>
                </a:lnTo>
                <a:lnTo>
                  <a:pt x="1762633" y="870585"/>
                </a:lnTo>
                <a:lnTo>
                  <a:pt x="929005" y="870585"/>
                </a:lnTo>
                <a:lnTo>
                  <a:pt x="919480" y="861060"/>
                </a:lnTo>
                <a:lnTo>
                  <a:pt x="929005" y="861060"/>
                </a:lnTo>
                <a:lnTo>
                  <a:pt x="929005" y="19050"/>
                </a:lnTo>
                <a:lnTo>
                  <a:pt x="919480" y="19050"/>
                </a:lnTo>
                <a:lnTo>
                  <a:pt x="909955" y="9525"/>
                </a:lnTo>
                <a:close/>
              </a:path>
              <a:path w="1838959" h="908685">
                <a:moveTo>
                  <a:pt x="1819783" y="861060"/>
                </a:moveTo>
                <a:lnTo>
                  <a:pt x="1775333" y="861060"/>
                </a:lnTo>
                <a:lnTo>
                  <a:pt x="1775333" y="880110"/>
                </a:lnTo>
                <a:lnTo>
                  <a:pt x="1819783" y="880110"/>
                </a:lnTo>
                <a:lnTo>
                  <a:pt x="1838833" y="870585"/>
                </a:lnTo>
                <a:lnTo>
                  <a:pt x="1819783" y="861060"/>
                </a:lnTo>
                <a:close/>
              </a:path>
              <a:path w="1838959" h="908685">
                <a:moveTo>
                  <a:pt x="929005" y="861060"/>
                </a:moveTo>
                <a:lnTo>
                  <a:pt x="919480" y="861060"/>
                </a:lnTo>
                <a:lnTo>
                  <a:pt x="929005" y="870585"/>
                </a:lnTo>
                <a:lnTo>
                  <a:pt x="929005" y="861060"/>
                </a:lnTo>
                <a:close/>
              </a:path>
              <a:path w="1838959" h="908685">
                <a:moveTo>
                  <a:pt x="1762633" y="861060"/>
                </a:moveTo>
                <a:lnTo>
                  <a:pt x="929005" y="861060"/>
                </a:lnTo>
                <a:lnTo>
                  <a:pt x="929005" y="870585"/>
                </a:lnTo>
                <a:lnTo>
                  <a:pt x="1762633" y="870585"/>
                </a:lnTo>
                <a:lnTo>
                  <a:pt x="1762633" y="861060"/>
                </a:lnTo>
                <a:close/>
              </a:path>
              <a:path w="1838959" h="908685">
                <a:moveTo>
                  <a:pt x="929005" y="0"/>
                </a:moveTo>
                <a:lnTo>
                  <a:pt x="0" y="0"/>
                </a:lnTo>
                <a:lnTo>
                  <a:pt x="0" y="19050"/>
                </a:lnTo>
                <a:lnTo>
                  <a:pt x="909955" y="19050"/>
                </a:lnTo>
                <a:lnTo>
                  <a:pt x="909955" y="9525"/>
                </a:lnTo>
                <a:lnTo>
                  <a:pt x="929005" y="9525"/>
                </a:lnTo>
                <a:lnTo>
                  <a:pt x="929005" y="0"/>
                </a:lnTo>
                <a:close/>
              </a:path>
              <a:path w="1838959" h="908685">
                <a:moveTo>
                  <a:pt x="929005" y="9525"/>
                </a:moveTo>
                <a:lnTo>
                  <a:pt x="909955" y="9525"/>
                </a:lnTo>
                <a:lnTo>
                  <a:pt x="919480" y="19050"/>
                </a:lnTo>
                <a:lnTo>
                  <a:pt x="929005" y="19050"/>
                </a:lnTo>
                <a:lnTo>
                  <a:pt x="929005" y="952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58169" y="1990089"/>
            <a:ext cx="899160" cy="436880"/>
          </a:xfrm>
          <a:custGeom>
            <a:avLst/>
            <a:gdLst/>
            <a:ahLst/>
            <a:cxnLst/>
            <a:rect l="l" t="t" r="r" b="b"/>
            <a:pathLst>
              <a:path w="899159" h="436880">
                <a:moveTo>
                  <a:pt x="899159" y="0"/>
                </a:moveTo>
                <a:lnTo>
                  <a:pt x="0" y="0"/>
                </a:lnTo>
                <a:lnTo>
                  <a:pt x="0" y="436879"/>
                </a:lnTo>
                <a:lnTo>
                  <a:pt x="899159" y="436879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58169" y="1990089"/>
            <a:ext cx="899160" cy="43688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273050">
              <a:lnSpc>
                <a:spcPct val="100000"/>
              </a:lnSpc>
            </a:pP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Diseño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8169" y="2500629"/>
            <a:ext cx="899160" cy="436880"/>
          </a:xfrm>
          <a:custGeom>
            <a:avLst/>
            <a:gdLst/>
            <a:ahLst/>
            <a:cxnLst/>
            <a:rect l="l" t="t" r="r" b="b"/>
            <a:pathLst>
              <a:path w="899159" h="436880">
                <a:moveTo>
                  <a:pt x="899159" y="0"/>
                </a:moveTo>
                <a:lnTo>
                  <a:pt x="0" y="0"/>
                </a:lnTo>
                <a:lnTo>
                  <a:pt x="0" y="436879"/>
                </a:lnTo>
                <a:lnTo>
                  <a:pt x="899159" y="436879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58169" y="2500629"/>
            <a:ext cx="899160" cy="43688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</a:pP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Procesos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58169" y="3011170"/>
            <a:ext cx="899160" cy="436880"/>
          </a:xfrm>
          <a:custGeom>
            <a:avLst/>
            <a:gdLst/>
            <a:ahLst/>
            <a:cxnLst/>
            <a:rect l="l" t="t" r="r" b="b"/>
            <a:pathLst>
              <a:path w="899159" h="436879">
                <a:moveTo>
                  <a:pt x="899159" y="0"/>
                </a:moveTo>
                <a:lnTo>
                  <a:pt x="0" y="0"/>
                </a:lnTo>
                <a:lnTo>
                  <a:pt x="0" y="436879"/>
                </a:lnTo>
                <a:lnTo>
                  <a:pt x="899159" y="436879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58169" y="3011170"/>
            <a:ext cx="899160" cy="43688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96850" marR="100330" indent="-88900">
              <a:lnSpc>
                <a:spcPts val="880"/>
              </a:lnSpc>
              <a:spcBef>
                <a:spcPts val="819"/>
              </a:spcBef>
            </a:pPr>
            <a:r>
              <a:rPr sz="850" dirty="0">
                <a:solidFill>
                  <a:srgbClr val="6F2F9F"/>
                </a:solidFill>
                <a:latin typeface="Georgia"/>
                <a:cs typeface="Georgia"/>
              </a:rPr>
              <a:t>Consistencia</a:t>
            </a:r>
            <a:r>
              <a:rPr sz="850" spc="-1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850" dirty="0">
                <a:solidFill>
                  <a:srgbClr val="6F2F9F"/>
                </a:solidFill>
                <a:latin typeface="Georgia"/>
                <a:cs typeface="Georgia"/>
              </a:rPr>
              <a:t>y  resultados</a:t>
            </a:r>
            <a:endParaRPr sz="85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58169" y="3521709"/>
            <a:ext cx="899160" cy="436880"/>
          </a:xfrm>
          <a:custGeom>
            <a:avLst/>
            <a:gdLst/>
            <a:ahLst/>
            <a:cxnLst/>
            <a:rect l="l" t="t" r="r" b="b"/>
            <a:pathLst>
              <a:path w="899159" h="436879">
                <a:moveTo>
                  <a:pt x="899159" y="0"/>
                </a:moveTo>
                <a:lnTo>
                  <a:pt x="0" y="0"/>
                </a:lnTo>
                <a:lnTo>
                  <a:pt x="0" y="436879"/>
                </a:lnTo>
                <a:lnTo>
                  <a:pt x="899159" y="436879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58169" y="3521709"/>
            <a:ext cx="899160" cy="43688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04470" marR="164465" indent="-35560">
              <a:lnSpc>
                <a:spcPts val="919"/>
              </a:lnSpc>
              <a:spcBef>
                <a:spcPts val="775"/>
              </a:spcBef>
            </a:pP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Ev</a:t>
            </a:r>
            <a:r>
              <a:rPr sz="900" spc="5" dirty="0">
                <a:solidFill>
                  <a:srgbClr val="6F2F9F"/>
                </a:solidFill>
                <a:latin typeface="Georgia"/>
                <a:cs typeface="Georgia"/>
              </a:rPr>
              <a:t>a</a:t>
            </a: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l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u</a:t>
            </a:r>
            <a:r>
              <a:rPr sz="900" spc="5" dirty="0">
                <a:solidFill>
                  <a:srgbClr val="6F2F9F"/>
                </a:solidFill>
                <a:latin typeface="Georgia"/>
                <a:cs typeface="Georgia"/>
              </a:rPr>
              <a:t>a</a:t>
            </a: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c</a:t>
            </a: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i</a:t>
            </a: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ó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n  </a:t>
            </a: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específica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58169" y="4029709"/>
            <a:ext cx="899160" cy="439420"/>
          </a:xfrm>
          <a:custGeom>
            <a:avLst/>
            <a:gdLst/>
            <a:ahLst/>
            <a:cxnLst/>
            <a:rect l="l" t="t" r="r" b="b"/>
            <a:pathLst>
              <a:path w="899159" h="439420">
                <a:moveTo>
                  <a:pt x="899159" y="0"/>
                </a:moveTo>
                <a:lnTo>
                  <a:pt x="0" y="0"/>
                </a:lnTo>
                <a:lnTo>
                  <a:pt x="0" y="439419"/>
                </a:lnTo>
                <a:lnTo>
                  <a:pt x="899159" y="439419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58169" y="4029709"/>
            <a:ext cx="899160" cy="43942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58750" marR="113664" indent="-41275">
              <a:lnSpc>
                <a:spcPts val="919"/>
              </a:lnSpc>
              <a:spcBef>
                <a:spcPts val="795"/>
              </a:spcBef>
            </a:pP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Específica</a:t>
            </a:r>
            <a:r>
              <a:rPr sz="900" spc="-5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de  desempeño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58169" y="4540250"/>
            <a:ext cx="899160" cy="439420"/>
          </a:xfrm>
          <a:custGeom>
            <a:avLst/>
            <a:gdLst/>
            <a:ahLst/>
            <a:cxnLst/>
            <a:rect l="l" t="t" r="r" b="b"/>
            <a:pathLst>
              <a:path w="899159" h="439420">
                <a:moveTo>
                  <a:pt x="899159" y="0"/>
                </a:moveTo>
                <a:lnTo>
                  <a:pt x="0" y="0"/>
                </a:lnTo>
                <a:lnTo>
                  <a:pt x="0" y="439419"/>
                </a:lnTo>
                <a:lnTo>
                  <a:pt x="899159" y="439419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58169" y="4540250"/>
            <a:ext cx="899160" cy="43942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42570" marR="88265" indent="-147320">
              <a:lnSpc>
                <a:spcPts val="919"/>
              </a:lnSpc>
              <a:spcBef>
                <a:spcPts val="800"/>
              </a:spcBef>
            </a:pP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Evaluación</a:t>
            </a:r>
            <a:r>
              <a:rPr sz="900" spc="-7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de  impacto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758169" y="5050790"/>
            <a:ext cx="899160" cy="439420"/>
          </a:xfrm>
          <a:custGeom>
            <a:avLst/>
            <a:gdLst/>
            <a:ahLst/>
            <a:cxnLst/>
            <a:rect l="l" t="t" r="r" b="b"/>
            <a:pathLst>
              <a:path w="899159" h="439420">
                <a:moveTo>
                  <a:pt x="899159" y="0"/>
                </a:moveTo>
                <a:lnTo>
                  <a:pt x="0" y="0"/>
                </a:lnTo>
                <a:lnTo>
                  <a:pt x="0" y="439420"/>
                </a:lnTo>
                <a:lnTo>
                  <a:pt x="899159" y="439420"/>
                </a:lnTo>
                <a:lnTo>
                  <a:pt x="89915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58169" y="5050790"/>
            <a:ext cx="899160" cy="43942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76530" marR="164465" indent="-7620">
              <a:lnSpc>
                <a:spcPts val="919"/>
              </a:lnSpc>
              <a:spcBef>
                <a:spcPts val="800"/>
              </a:spcBef>
            </a:pP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Ev</a:t>
            </a:r>
            <a:r>
              <a:rPr sz="900" spc="5" dirty="0">
                <a:solidFill>
                  <a:srgbClr val="6F2F9F"/>
                </a:solidFill>
                <a:latin typeface="Georgia"/>
                <a:cs typeface="Georgia"/>
              </a:rPr>
              <a:t>a</a:t>
            </a: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l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u</a:t>
            </a:r>
            <a:r>
              <a:rPr sz="900" spc="5" dirty="0">
                <a:solidFill>
                  <a:srgbClr val="6F2F9F"/>
                </a:solidFill>
                <a:latin typeface="Georgia"/>
                <a:cs typeface="Georgia"/>
              </a:rPr>
              <a:t>a</a:t>
            </a: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c</a:t>
            </a: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i</a:t>
            </a: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ó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n  e</a:t>
            </a: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s</a:t>
            </a:r>
            <a:r>
              <a:rPr sz="900" spc="5" dirty="0">
                <a:solidFill>
                  <a:srgbClr val="6F2F9F"/>
                </a:solidFill>
                <a:latin typeface="Georgia"/>
                <a:cs typeface="Georgia"/>
              </a:rPr>
              <a:t>t</a:t>
            </a:r>
            <a:r>
              <a:rPr sz="900" spc="-10" dirty="0">
                <a:solidFill>
                  <a:srgbClr val="6F2F9F"/>
                </a:solidFill>
                <a:latin typeface="Georgia"/>
                <a:cs typeface="Georgia"/>
              </a:rPr>
              <a:t>r</a:t>
            </a:r>
            <a:r>
              <a:rPr sz="900" spc="5" dirty="0">
                <a:solidFill>
                  <a:srgbClr val="6F2F9F"/>
                </a:solidFill>
                <a:latin typeface="Georgia"/>
                <a:cs typeface="Georgia"/>
              </a:rPr>
              <a:t>at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é</a:t>
            </a:r>
            <a:r>
              <a:rPr sz="900" spc="-5" dirty="0">
                <a:solidFill>
                  <a:srgbClr val="6F2F9F"/>
                </a:solidFill>
                <a:latin typeface="Georgia"/>
                <a:cs typeface="Georgia"/>
              </a:rPr>
              <a:t>gi</a:t>
            </a:r>
            <a:r>
              <a:rPr sz="900" spc="-15" dirty="0">
                <a:solidFill>
                  <a:srgbClr val="6F2F9F"/>
                </a:solidFill>
                <a:latin typeface="Georgia"/>
                <a:cs typeface="Georgia"/>
              </a:rPr>
              <a:t>c</a:t>
            </a:r>
            <a:r>
              <a:rPr sz="900" dirty="0">
                <a:solidFill>
                  <a:srgbClr val="6F2F9F"/>
                </a:solidFill>
                <a:latin typeface="Georgia"/>
                <a:cs typeface="Georgia"/>
              </a:rPr>
              <a:t>a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1015" y="1775840"/>
            <a:ext cx="106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Georgia"/>
                <a:cs typeface="Georgia"/>
              </a:rPr>
              <a:t>Evaluaciones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05415" y="2001520"/>
            <a:ext cx="437515" cy="2026920"/>
          </a:xfrm>
          <a:custGeom>
            <a:avLst/>
            <a:gdLst/>
            <a:ahLst/>
            <a:cxnLst/>
            <a:rect l="l" t="t" r="r" b="b"/>
            <a:pathLst>
              <a:path w="437515" h="2026920">
                <a:moveTo>
                  <a:pt x="16763" y="2014600"/>
                </a:moveTo>
                <a:lnTo>
                  <a:pt x="0" y="2014600"/>
                </a:lnTo>
                <a:lnTo>
                  <a:pt x="0" y="2026411"/>
                </a:lnTo>
                <a:lnTo>
                  <a:pt x="408558" y="2026411"/>
                </a:lnTo>
                <a:lnTo>
                  <a:pt x="408558" y="2016886"/>
                </a:lnTo>
                <a:lnTo>
                  <a:pt x="19050" y="2016886"/>
                </a:lnTo>
                <a:lnTo>
                  <a:pt x="16763" y="2014600"/>
                </a:lnTo>
                <a:close/>
              </a:path>
              <a:path w="437515" h="2026920">
                <a:moveTo>
                  <a:pt x="389508" y="2007361"/>
                </a:moveTo>
                <a:lnTo>
                  <a:pt x="9525" y="2007361"/>
                </a:lnTo>
                <a:lnTo>
                  <a:pt x="19050" y="2016886"/>
                </a:lnTo>
                <a:lnTo>
                  <a:pt x="19050" y="2014600"/>
                </a:lnTo>
                <a:lnTo>
                  <a:pt x="389508" y="2014600"/>
                </a:lnTo>
                <a:lnTo>
                  <a:pt x="389508" y="2007361"/>
                </a:lnTo>
                <a:close/>
              </a:path>
              <a:path w="437515" h="2026920">
                <a:moveTo>
                  <a:pt x="389508" y="2014600"/>
                </a:moveTo>
                <a:lnTo>
                  <a:pt x="19050" y="2014600"/>
                </a:lnTo>
                <a:lnTo>
                  <a:pt x="19050" y="2016886"/>
                </a:lnTo>
                <a:lnTo>
                  <a:pt x="389508" y="2016886"/>
                </a:lnTo>
                <a:lnTo>
                  <a:pt x="389508" y="2014600"/>
                </a:lnTo>
                <a:close/>
              </a:path>
              <a:path w="437515" h="2026920">
                <a:moveTo>
                  <a:pt x="408558" y="63500"/>
                </a:moveTo>
                <a:lnTo>
                  <a:pt x="389508" y="63500"/>
                </a:lnTo>
                <a:lnTo>
                  <a:pt x="389508" y="2016886"/>
                </a:lnTo>
                <a:lnTo>
                  <a:pt x="399033" y="2007361"/>
                </a:lnTo>
                <a:lnTo>
                  <a:pt x="408558" y="2007361"/>
                </a:lnTo>
                <a:lnTo>
                  <a:pt x="408558" y="63500"/>
                </a:lnTo>
                <a:close/>
              </a:path>
              <a:path w="437515" h="2026920">
                <a:moveTo>
                  <a:pt x="408558" y="2007361"/>
                </a:moveTo>
                <a:lnTo>
                  <a:pt x="399033" y="2007361"/>
                </a:lnTo>
                <a:lnTo>
                  <a:pt x="389508" y="2016886"/>
                </a:lnTo>
                <a:lnTo>
                  <a:pt x="408558" y="2016886"/>
                </a:lnTo>
                <a:lnTo>
                  <a:pt x="408558" y="2007361"/>
                </a:lnTo>
                <a:close/>
              </a:path>
              <a:path w="437515" h="2026920">
                <a:moveTo>
                  <a:pt x="399033" y="0"/>
                </a:moveTo>
                <a:lnTo>
                  <a:pt x="360933" y="76200"/>
                </a:lnTo>
                <a:lnTo>
                  <a:pt x="389508" y="76200"/>
                </a:lnTo>
                <a:lnTo>
                  <a:pt x="389508" y="63500"/>
                </a:lnTo>
                <a:lnTo>
                  <a:pt x="430783" y="63500"/>
                </a:lnTo>
                <a:lnTo>
                  <a:pt x="399033" y="0"/>
                </a:lnTo>
                <a:close/>
              </a:path>
              <a:path w="437515" h="2026920">
                <a:moveTo>
                  <a:pt x="430783" y="63500"/>
                </a:moveTo>
                <a:lnTo>
                  <a:pt x="408558" y="63500"/>
                </a:lnTo>
                <a:lnTo>
                  <a:pt x="408558" y="76200"/>
                </a:lnTo>
                <a:lnTo>
                  <a:pt x="437133" y="76200"/>
                </a:lnTo>
                <a:lnTo>
                  <a:pt x="430783" y="635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00070" y="1696720"/>
            <a:ext cx="58223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0870" algn="l"/>
              </a:tabLst>
            </a:pPr>
            <a:r>
              <a:rPr sz="2550" b="1" spc="-7" baseline="3267" dirty="0">
                <a:latin typeface="Georgia"/>
                <a:cs typeface="Georgia"/>
              </a:rPr>
              <a:t>Planeación	</a:t>
            </a:r>
            <a:r>
              <a:rPr sz="1700" b="1" dirty="0">
                <a:latin typeface="Georgia"/>
                <a:cs typeface="Georgia"/>
              </a:rPr>
              <a:t>Proceso</a:t>
            </a:r>
            <a:r>
              <a:rPr sz="1700" b="1" spc="-50" dirty="0">
                <a:latin typeface="Georgia"/>
                <a:cs typeface="Georgia"/>
              </a:rPr>
              <a:t> </a:t>
            </a:r>
            <a:r>
              <a:rPr sz="1700" b="1" dirty="0">
                <a:latin typeface="Georgia"/>
                <a:cs typeface="Georgia"/>
              </a:rPr>
              <a:t>Presupuestario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5319" y="3594100"/>
            <a:ext cx="4785360" cy="1762760"/>
          </a:xfrm>
          <a:custGeom>
            <a:avLst/>
            <a:gdLst/>
            <a:ahLst/>
            <a:cxnLst/>
            <a:rect l="l" t="t" r="r" b="b"/>
            <a:pathLst>
              <a:path w="4785360" h="1762760">
                <a:moveTo>
                  <a:pt x="4609083" y="0"/>
                </a:moveTo>
                <a:lnTo>
                  <a:pt x="176276" y="0"/>
                </a:lnTo>
                <a:lnTo>
                  <a:pt x="129413" y="6292"/>
                </a:lnTo>
                <a:lnTo>
                  <a:pt x="87304" y="24054"/>
                </a:lnTo>
                <a:lnTo>
                  <a:pt x="51628" y="51609"/>
                </a:lnTo>
                <a:lnTo>
                  <a:pt x="24066" y="87281"/>
                </a:lnTo>
                <a:lnTo>
                  <a:pt x="6296" y="129395"/>
                </a:lnTo>
                <a:lnTo>
                  <a:pt x="0" y="176275"/>
                </a:lnTo>
                <a:lnTo>
                  <a:pt x="0" y="1586483"/>
                </a:lnTo>
                <a:lnTo>
                  <a:pt x="6296" y="1633364"/>
                </a:lnTo>
                <a:lnTo>
                  <a:pt x="24066" y="1675478"/>
                </a:lnTo>
                <a:lnTo>
                  <a:pt x="51628" y="1711150"/>
                </a:lnTo>
                <a:lnTo>
                  <a:pt x="87304" y="1738705"/>
                </a:lnTo>
                <a:lnTo>
                  <a:pt x="129413" y="1756467"/>
                </a:lnTo>
                <a:lnTo>
                  <a:pt x="176276" y="1762760"/>
                </a:lnTo>
                <a:lnTo>
                  <a:pt x="4609083" y="1762760"/>
                </a:lnTo>
                <a:lnTo>
                  <a:pt x="4655964" y="1756467"/>
                </a:lnTo>
                <a:lnTo>
                  <a:pt x="4698078" y="1738705"/>
                </a:lnTo>
                <a:lnTo>
                  <a:pt x="4733750" y="1711150"/>
                </a:lnTo>
                <a:lnTo>
                  <a:pt x="4761305" y="1675478"/>
                </a:lnTo>
                <a:lnTo>
                  <a:pt x="4779067" y="1633364"/>
                </a:lnTo>
                <a:lnTo>
                  <a:pt x="4785359" y="1586483"/>
                </a:lnTo>
                <a:lnTo>
                  <a:pt x="4785359" y="176275"/>
                </a:lnTo>
                <a:lnTo>
                  <a:pt x="4779067" y="129395"/>
                </a:lnTo>
                <a:lnTo>
                  <a:pt x="4761305" y="87281"/>
                </a:lnTo>
                <a:lnTo>
                  <a:pt x="4733750" y="51609"/>
                </a:lnTo>
                <a:lnTo>
                  <a:pt x="4698078" y="24054"/>
                </a:lnTo>
                <a:lnTo>
                  <a:pt x="4655964" y="6292"/>
                </a:lnTo>
                <a:lnTo>
                  <a:pt x="46090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6919" y="4277995"/>
            <a:ext cx="1233170" cy="365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10820">
              <a:lnSpc>
                <a:spcPts val="1240"/>
              </a:lnSpc>
              <a:spcBef>
                <a:spcPts val="305"/>
              </a:spcBef>
            </a:pP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Entidades  P</a:t>
            </a:r>
            <a:r>
              <a:rPr sz="1200" b="1" dirty="0">
                <a:solidFill>
                  <a:srgbClr val="585858"/>
                </a:solidFill>
                <a:latin typeface="Georgia"/>
                <a:cs typeface="Georgia"/>
              </a:rPr>
              <a:t>a</a:t>
            </a: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r</a:t>
            </a:r>
            <a:r>
              <a:rPr sz="1200" b="1" dirty="0">
                <a:solidFill>
                  <a:srgbClr val="585858"/>
                </a:solidFill>
                <a:latin typeface="Georgia"/>
                <a:cs typeface="Georgia"/>
              </a:rPr>
              <a:t>a</a:t>
            </a:r>
            <a:r>
              <a:rPr sz="1200" b="1" spc="-10" dirty="0">
                <a:solidFill>
                  <a:srgbClr val="585858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585858"/>
                </a:solidFill>
                <a:latin typeface="Georgia"/>
                <a:cs typeface="Georgia"/>
              </a:rPr>
              <a:t>s</a:t>
            </a: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t</a:t>
            </a:r>
            <a:r>
              <a:rPr sz="1200" b="1" spc="5" dirty="0">
                <a:solidFill>
                  <a:srgbClr val="585858"/>
                </a:solidFill>
                <a:latin typeface="Georgia"/>
                <a:cs typeface="Georgia"/>
              </a:rPr>
              <a:t>a</a:t>
            </a: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t</a:t>
            </a:r>
            <a:r>
              <a:rPr sz="1200" b="1" spc="5" dirty="0">
                <a:solidFill>
                  <a:srgbClr val="585858"/>
                </a:solidFill>
                <a:latin typeface="Georgia"/>
                <a:cs typeface="Georgia"/>
              </a:rPr>
              <a:t>a</a:t>
            </a: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t</a:t>
            </a:r>
            <a:r>
              <a:rPr sz="1200" b="1" spc="5" dirty="0">
                <a:solidFill>
                  <a:srgbClr val="585858"/>
                </a:solidFill>
                <a:latin typeface="Georgia"/>
                <a:cs typeface="Georgia"/>
              </a:rPr>
              <a:t>al</a:t>
            </a:r>
            <a:r>
              <a:rPr sz="1200" b="1" spc="-10" dirty="0">
                <a:solidFill>
                  <a:srgbClr val="585858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585858"/>
                </a:solidFill>
                <a:latin typeface="Georgia"/>
                <a:cs typeface="Georgia"/>
              </a:rPr>
              <a:t>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319" y="2931160"/>
            <a:ext cx="4785360" cy="627380"/>
          </a:xfrm>
          <a:custGeom>
            <a:avLst/>
            <a:gdLst/>
            <a:ahLst/>
            <a:cxnLst/>
            <a:rect l="l" t="t" r="r" b="b"/>
            <a:pathLst>
              <a:path w="4785360" h="627379">
                <a:moveTo>
                  <a:pt x="4722621" y="0"/>
                </a:moveTo>
                <a:lnTo>
                  <a:pt x="62737" y="0"/>
                </a:lnTo>
                <a:lnTo>
                  <a:pt x="38319" y="4927"/>
                </a:lnTo>
                <a:lnTo>
                  <a:pt x="18376" y="18367"/>
                </a:lnTo>
                <a:lnTo>
                  <a:pt x="4930" y="38308"/>
                </a:lnTo>
                <a:lnTo>
                  <a:pt x="0" y="62737"/>
                </a:lnTo>
                <a:lnTo>
                  <a:pt x="0" y="564641"/>
                </a:lnTo>
                <a:lnTo>
                  <a:pt x="4930" y="589071"/>
                </a:lnTo>
                <a:lnTo>
                  <a:pt x="18376" y="609012"/>
                </a:lnTo>
                <a:lnTo>
                  <a:pt x="38319" y="622452"/>
                </a:lnTo>
                <a:lnTo>
                  <a:pt x="62737" y="627379"/>
                </a:lnTo>
                <a:lnTo>
                  <a:pt x="4722621" y="627379"/>
                </a:lnTo>
                <a:lnTo>
                  <a:pt x="4747051" y="622452"/>
                </a:lnTo>
                <a:lnTo>
                  <a:pt x="4766992" y="609012"/>
                </a:lnTo>
                <a:lnTo>
                  <a:pt x="4780432" y="589071"/>
                </a:lnTo>
                <a:lnTo>
                  <a:pt x="4785359" y="564641"/>
                </a:lnTo>
                <a:lnTo>
                  <a:pt x="4785359" y="62737"/>
                </a:lnTo>
                <a:lnTo>
                  <a:pt x="4780432" y="38308"/>
                </a:lnTo>
                <a:lnTo>
                  <a:pt x="4766992" y="18367"/>
                </a:lnTo>
                <a:lnTo>
                  <a:pt x="4747051" y="4927"/>
                </a:lnTo>
                <a:lnTo>
                  <a:pt x="472262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0259" y="3124453"/>
            <a:ext cx="1123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858"/>
                </a:solidFill>
                <a:latin typeface="Georgia"/>
                <a:cs typeface="Georgia"/>
              </a:rPr>
              <a:t>Dependencias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5319" y="2174239"/>
            <a:ext cx="4785360" cy="627380"/>
          </a:xfrm>
          <a:custGeom>
            <a:avLst/>
            <a:gdLst/>
            <a:ahLst/>
            <a:cxnLst/>
            <a:rect l="l" t="t" r="r" b="b"/>
            <a:pathLst>
              <a:path w="4785360" h="627380">
                <a:moveTo>
                  <a:pt x="4722621" y="0"/>
                </a:moveTo>
                <a:lnTo>
                  <a:pt x="62737" y="0"/>
                </a:lnTo>
                <a:lnTo>
                  <a:pt x="38319" y="4927"/>
                </a:lnTo>
                <a:lnTo>
                  <a:pt x="18376" y="18367"/>
                </a:lnTo>
                <a:lnTo>
                  <a:pt x="4930" y="38308"/>
                </a:lnTo>
                <a:lnTo>
                  <a:pt x="0" y="62737"/>
                </a:lnTo>
                <a:lnTo>
                  <a:pt x="0" y="564642"/>
                </a:lnTo>
                <a:lnTo>
                  <a:pt x="4930" y="589071"/>
                </a:lnTo>
                <a:lnTo>
                  <a:pt x="18376" y="609012"/>
                </a:lnTo>
                <a:lnTo>
                  <a:pt x="38319" y="622452"/>
                </a:lnTo>
                <a:lnTo>
                  <a:pt x="62737" y="627380"/>
                </a:lnTo>
                <a:lnTo>
                  <a:pt x="4722621" y="627380"/>
                </a:lnTo>
                <a:lnTo>
                  <a:pt x="4747051" y="622452"/>
                </a:lnTo>
                <a:lnTo>
                  <a:pt x="4766992" y="609012"/>
                </a:lnTo>
                <a:lnTo>
                  <a:pt x="4780432" y="589071"/>
                </a:lnTo>
                <a:lnTo>
                  <a:pt x="4785359" y="564642"/>
                </a:lnTo>
                <a:lnTo>
                  <a:pt x="4785359" y="62737"/>
                </a:lnTo>
                <a:lnTo>
                  <a:pt x="4780432" y="38308"/>
                </a:lnTo>
                <a:lnTo>
                  <a:pt x="4766992" y="18367"/>
                </a:lnTo>
                <a:lnTo>
                  <a:pt x="4747051" y="4927"/>
                </a:lnTo>
                <a:lnTo>
                  <a:pt x="472262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4859" y="2290190"/>
            <a:ext cx="1176655" cy="365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1600" marR="5080" indent="-88900">
              <a:lnSpc>
                <a:spcPts val="1240"/>
              </a:lnSpc>
              <a:spcBef>
                <a:spcPts val="305"/>
              </a:spcBef>
            </a:pP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Presidencia</a:t>
            </a:r>
            <a:r>
              <a:rPr sz="1200" b="1" spc="-75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585858"/>
                </a:solidFill>
                <a:latin typeface="Georgia"/>
                <a:cs typeface="Georgia"/>
              </a:rPr>
              <a:t>de  la</a:t>
            </a:r>
            <a:r>
              <a:rPr sz="1200" b="1" spc="-30" dirty="0">
                <a:solidFill>
                  <a:srgbClr val="585858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Georgia"/>
                <a:cs typeface="Georgia"/>
              </a:rPr>
              <a:t>República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82340" y="2204732"/>
            <a:ext cx="1550035" cy="493395"/>
            <a:chOff x="3482340" y="2204732"/>
            <a:chExt cx="1550035" cy="493395"/>
          </a:xfrm>
        </p:grpSpPr>
        <p:sp>
          <p:nvSpPr>
            <p:cNvPr id="28" name="object 28"/>
            <p:cNvSpPr/>
            <p:nvPr/>
          </p:nvSpPr>
          <p:spPr>
            <a:xfrm>
              <a:off x="3482340" y="2204732"/>
              <a:ext cx="1549653" cy="493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10940" y="2235212"/>
              <a:ext cx="1115314" cy="4472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14090" y="2236469"/>
              <a:ext cx="1432560" cy="375920"/>
            </a:xfrm>
            <a:custGeom>
              <a:avLst/>
              <a:gdLst/>
              <a:ahLst/>
              <a:cxnLst/>
              <a:rect l="l" t="t" r="r" b="b"/>
              <a:pathLst>
                <a:path w="1432560" h="375919">
                  <a:moveTo>
                    <a:pt x="1394968" y="0"/>
                  </a:moveTo>
                  <a:lnTo>
                    <a:pt x="37592" y="0"/>
                  </a:lnTo>
                  <a:lnTo>
                    <a:pt x="22985" y="2962"/>
                  </a:lnTo>
                  <a:lnTo>
                    <a:pt x="11033" y="11033"/>
                  </a:lnTo>
                  <a:lnTo>
                    <a:pt x="2962" y="22985"/>
                  </a:lnTo>
                  <a:lnTo>
                    <a:pt x="0" y="37591"/>
                  </a:lnTo>
                  <a:lnTo>
                    <a:pt x="0" y="338327"/>
                  </a:lnTo>
                  <a:lnTo>
                    <a:pt x="2962" y="352934"/>
                  </a:lnTo>
                  <a:lnTo>
                    <a:pt x="11033" y="364886"/>
                  </a:lnTo>
                  <a:lnTo>
                    <a:pt x="22985" y="372957"/>
                  </a:lnTo>
                  <a:lnTo>
                    <a:pt x="37592" y="375919"/>
                  </a:lnTo>
                  <a:lnTo>
                    <a:pt x="1394968" y="375919"/>
                  </a:lnTo>
                  <a:lnTo>
                    <a:pt x="1409574" y="372957"/>
                  </a:lnTo>
                  <a:lnTo>
                    <a:pt x="1421526" y="364886"/>
                  </a:lnTo>
                  <a:lnTo>
                    <a:pt x="1429597" y="352934"/>
                  </a:lnTo>
                  <a:lnTo>
                    <a:pt x="1432560" y="338327"/>
                  </a:lnTo>
                  <a:lnTo>
                    <a:pt x="1432560" y="37591"/>
                  </a:lnTo>
                  <a:lnTo>
                    <a:pt x="1429597" y="22985"/>
                  </a:lnTo>
                  <a:lnTo>
                    <a:pt x="1421526" y="11033"/>
                  </a:lnTo>
                  <a:lnTo>
                    <a:pt x="1409574" y="2962"/>
                  </a:lnTo>
                  <a:lnTo>
                    <a:pt x="139496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14090" y="2236469"/>
              <a:ext cx="1432560" cy="375920"/>
            </a:xfrm>
            <a:custGeom>
              <a:avLst/>
              <a:gdLst/>
              <a:ahLst/>
              <a:cxnLst/>
              <a:rect l="l" t="t" r="r" b="b"/>
              <a:pathLst>
                <a:path w="1432560" h="375919">
                  <a:moveTo>
                    <a:pt x="0" y="37591"/>
                  </a:moveTo>
                  <a:lnTo>
                    <a:pt x="2962" y="22985"/>
                  </a:lnTo>
                  <a:lnTo>
                    <a:pt x="11033" y="11033"/>
                  </a:lnTo>
                  <a:lnTo>
                    <a:pt x="22985" y="2962"/>
                  </a:lnTo>
                  <a:lnTo>
                    <a:pt x="37592" y="0"/>
                  </a:lnTo>
                  <a:lnTo>
                    <a:pt x="1394968" y="0"/>
                  </a:lnTo>
                  <a:lnTo>
                    <a:pt x="1409574" y="2962"/>
                  </a:lnTo>
                  <a:lnTo>
                    <a:pt x="1421526" y="11033"/>
                  </a:lnTo>
                  <a:lnTo>
                    <a:pt x="1429597" y="22985"/>
                  </a:lnTo>
                  <a:lnTo>
                    <a:pt x="1432560" y="37591"/>
                  </a:lnTo>
                  <a:lnTo>
                    <a:pt x="1432560" y="338327"/>
                  </a:lnTo>
                  <a:lnTo>
                    <a:pt x="1429597" y="352934"/>
                  </a:lnTo>
                  <a:lnTo>
                    <a:pt x="1421526" y="364886"/>
                  </a:lnTo>
                  <a:lnTo>
                    <a:pt x="1409574" y="372957"/>
                  </a:lnTo>
                  <a:lnTo>
                    <a:pt x="1394968" y="375919"/>
                  </a:lnTo>
                  <a:lnTo>
                    <a:pt x="37592" y="375919"/>
                  </a:lnTo>
                  <a:lnTo>
                    <a:pt x="22985" y="372957"/>
                  </a:lnTo>
                  <a:lnTo>
                    <a:pt x="11033" y="364886"/>
                  </a:lnTo>
                  <a:lnTo>
                    <a:pt x="2962" y="352934"/>
                  </a:lnTo>
                  <a:lnTo>
                    <a:pt x="0" y="338327"/>
                  </a:lnTo>
                  <a:lnTo>
                    <a:pt x="0" y="375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790696" y="2272029"/>
            <a:ext cx="877569" cy="279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4625" marR="5080" indent="-162560">
              <a:lnSpc>
                <a:spcPts val="919"/>
              </a:lnSpc>
              <a:spcBef>
                <a:spcPts val="260"/>
              </a:spcBef>
            </a:pP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Plan Nacional</a:t>
            </a:r>
            <a:r>
              <a:rPr sz="900" spc="-70" dirty="0">
                <a:solidFill>
                  <a:srgbClr val="4471C4"/>
                </a:solidFill>
                <a:latin typeface="Georgia"/>
                <a:cs typeface="Georgia"/>
              </a:rPr>
              <a:t> 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de  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Desarrollo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68320" y="2606039"/>
            <a:ext cx="1169035" cy="719455"/>
            <a:chOff x="3068320" y="2606039"/>
            <a:chExt cx="1169035" cy="719455"/>
          </a:xfrm>
        </p:grpSpPr>
        <p:sp>
          <p:nvSpPr>
            <p:cNvPr id="34" name="object 34"/>
            <p:cNvSpPr/>
            <p:nvPr/>
          </p:nvSpPr>
          <p:spPr>
            <a:xfrm>
              <a:off x="3554730" y="2612389"/>
              <a:ext cx="676275" cy="260350"/>
            </a:xfrm>
            <a:custGeom>
              <a:avLst/>
              <a:gdLst/>
              <a:ahLst/>
              <a:cxnLst/>
              <a:rect l="l" t="t" r="r" b="b"/>
              <a:pathLst>
                <a:path w="676275" h="260350">
                  <a:moveTo>
                    <a:pt x="675894" y="0"/>
                  </a:moveTo>
                  <a:lnTo>
                    <a:pt x="675894" y="130048"/>
                  </a:lnTo>
                  <a:lnTo>
                    <a:pt x="0" y="130048"/>
                  </a:lnTo>
                  <a:lnTo>
                    <a:pt x="0" y="259969"/>
                  </a:lnTo>
                </a:path>
              </a:pathLst>
            </a:custGeom>
            <a:ln w="12700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8320" y="2842259"/>
              <a:ext cx="1023874" cy="4828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87700" y="2867672"/>
              <a:ext cx="810513" cy="4472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0070" y="2874009"/>
              <a:ext cx="906780" cy="365760"/>
            </a:xfrm>
            <a:custGeom>
              <a:avLst/>
              <a:gdLst/>
              <a:ahLst/>
              <a:cxnLst/>
              <a:rect l="l" t="t" r="r" b="b"/>
              <a:pathLst>
                <a:path w="906779" h="365760">
                  <a:moveTo>
                    <a:pt x="870204" y="0"/>
                  </a:moveTo>
                  <a:lnTo>
                    <a:pt x="36575" y="0"/>
                  </a:lnTo>
                  <a:lnTo>
                    <a:pt x="22342" y="2875"/>
                  </a:lnTo>
                  <a:lnTo>
                    <a:pt x="10715" y="10715"/>
                  </a:lnTo>
                  <a:lnTo>
                    <a:pt x="2875" y="22342"/>
                  </a:lnTo>
                  <a:lnTo>
                    <a:pt x="0" y="36575"/>
                  </a:lnTo>
                  <a:lnTo>
                    <a:pt x="0" y="329184"/>
                  </a:lnTo>
                  <a:lnTo>
                    <a:pt x="2875" y="343417"/>
                  </a:lnTo>
                  <a:lnTo>
                    <a:pt x="10715" y="355044"/>
                  </a:lnTo>
                  <a:lnTo>
                    <a:pt x="22342" y="362884"/>
                  </a:lnTo>
                  <a:lnTo>
                    <a:pt x="36575" y="365760"/>
                  </a:lnTo>
                  <a:lnTo>
                    <a:pt x="870204" y="365760"/>
                  </a:lnTo>
                  <a:lnTo>
                    <a:pt x="884437" y="362884"/>
                  </a:lnTo>
                  <a:lnTo>
                    <a:pt x="896064" y="355044"/>
                  </a:lnTo>
                  <a:lnTo>
                    <a:pt x="903904" y="343417"/>
                  </a:lnTo>
                  <a:lnTo>
                    <a:pt x="906780" y="329184"/>
                  </a:lnTo>
                  <a:lnTo>
                    <a:pt x="906780" y="36575"/>
                  </a:lnTo>
                  <a:lnTo>
                    <a:pt x="903904" y="22342"/>
                  </a:lnTo>
                  <a:lnTo>
                    <a:pt x="896064" y="10715"/>
                  </a:lnTo>
                  <a:lnTo>
                    <a:pt x="884437" y="2875"/>
                  </a:lnTo>
                  <a:lnTo>
                    <a:pt x="87020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00070" y="2874009"/>
              <a:ext cx="906780" cy="365760"/>
            </a:xfrm>
            <a:custGeom>
              <a:avLst/>
              <a:gdLst/>
              <a:ahLst/>
              <a:cxnLst/>
              <a:rect l="l" t="t" r="r" b="b"/>
              <a:pathLst>
                <a:path w="906779" h="365760">
                  <a:moveTo>
                    <a:pt x="0" y="36575"/>
                  </a:moveTo>
                  <a:lnTo>
                    <a:pt x="2875" y="22342"/>
                  </a:lnTo>
                  <a:lnTo>
                    <a:pt x="10715" y="10715"/>
                  </a:lnTo>
                  <a:lnTo>
                    <a:pt x="22342" y="2875"/>
                  </a:lnTo>
                  <a:lnTo>
                    <a:pt x="36575" y="0"/>
                  </a:lnTo>
                  <a:lnTo>
                    <a:pt x="870204" y="0"/>
                  </a:lnTo>
                  <a:lnTo>
                    <a:pt x="884437" y="2875"/>
                  </a:lnTo>
                  <a:lnTo>
                    <a:pt x="896064" y="10715"/>
                  </a:lnTo>
                  <a:lnTo>
                    <a:pt x="903904" y="22342"/>
                  </a:lnTo>
                  <a:lnTo>
                    <a:pt x="906780" y="36575"/>
                  </a:lnTo>
                  <a:lnTo>
                    <a:pt x="906780" y="329184"/>
                  </a:lnTo>
                  <a:lnTo>
                    <a:pt x="903904" y="343417"/>
                  </a:lnTo>
                  <a:lnTo>
                    <a:pt x="896064" y="355044"/>
                  </a:lnTo>
                  <a:lnTo>
                    <a:pt x="884437" y="362884"/>
                  </a:lnTo>
                  <a:lnTo>
                    <a:pt x="870204" y="365760"/>
                  </a:lnTo>
                  <a:lnTo>
                    <a:pt x="36575" y="365760"/>
                  </a:lnTo>
                  <a:lnTo>
                    <a:pt x="22342" y="362884"/>
                  </a:lnTo>
                  <a:lnTo>
                    <a:pt x="10715" y="355044"/>
                  </a:lnTo>
                  <a:lnTo>
                    <a:pt x="2875" y="343417"/>
                  </a:lnTo>
                  <a:lnTo>
                    <a:pt x="0" y="329184"/>
                  </a:lnTo>
                  <a:lnTo>
                    <a:pt x="0" y="36575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67328" y="2903854"/>
            <a:ext cx="572770" cy="279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260"/>
              </a:spcBef>
            </a:pP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Pro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g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r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ama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s  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S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e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c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t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or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i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a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l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e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s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062479" y="3233420"/>
            <a:ext cx="1499235" cy="937894"/>
            <a:chOff x="2062479" y="3233420"/>
            <a:chExt cx="1499235" cy="937894"/>
          </a:xfrm>
        </p:grpSpPr>
        <p:sp>
          <p:nvSpPr>
            <p:cNvPr id="41" name="object 41"/>
            <p:cNvSpPr/>
            <p:nvPr/>
          </p:nvSpPr>
          <p:spPr>
            <a:xfrm>
              <a:off x="2719069" y="3239770"/>
              <a:ext cx="836294" cy="461009"/>
            </a:xfrm>
            <a:custGeom>
              <a:avLst/>
              <a:gdLst/>
              <a:ahLst/>
              <a:cxnLst/>
              <a:rect l="l" t="t" r="r" b="b"/>
              <a:pathLst>
                <a:path w="836295" h="461010">
                  <a:moveTo>
                    <a:pt x="836168" y="0"/>
                  </a:moveTo>
                  <a:lnTo>
                    <a:pt x="836168" y="230250"/>
                  </a:lnTo>
                  <a:lnTo>
                    <a:pt x="0" y="230250"/>
                  </a:lnTo>
                  <a:lnTo>
                    <a:pt x="0" y="460501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2479" y="3667747"/>
              <a:ext cx="1364233" cy="5031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47899" y="3703320"/>
              <a:ext cx="985774" cy="4498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94229" y="3699510"/>
              <a:ext cx="1247140" cy="386080"/>
            </a:xfrm>
            <a:custGeom>
              <a:avLst/>
              <a:gdLst/>
              <a:ahLst/>
              <a:cxnLst/>
              <a:rect l="l" t="t" r="r" b="b"/>
              <a:pathLst>
                <a:path w="1247139" h="386079">
                  <a:moveTo>
                    <a:pt x="1208532" y="0"/>
                  </a:moveTo>
                  <a:lnTo>
                    <a:pt x="38607" y="0"/>
                  </a:lnTo>
                  <a:lnTo>
                    <a:pt x="23574" y="3032"/>
                  </a:lnTo>
                  <a:lnTo>
                    <a:pt x="11303" y="11302"/>
                  </a:lnTo>
                  <a:lnTo>
                    <a:pt x="3032" y="23574"/>
                  </a:lnTo>
                  <a:lnTo>
                    <a:pt x="0" y="38607"/>
                  </a:lnTo>
                  <a:lnTo>
                    <a:pt x="0" y="347471"/>
                  </a:lnTo>
                  <a:lnTo>
                    <a:pt x="3032" y="362505"/>
                  </a:lnTo>
                  <a:lnTo>
                    <a:pt x="11302" y="374776"/>
                  </a:lnTo>
                  <a:lnTo>
                    <a:pt x="23574" y="383047"/>
                  </a:lnTo>
                  <a:lnTo>
                    <a:pt x="38607" y="386079"/>
                  </a:lnTo>
                  <a:lnTo>
                    <a:pt x="1208532" y="386079"/>
                  </a:lnTo>
                  <a:lnTo>
                    <a:pt x="1223565" y="383047"/>
                  </a:lnTo>
                  <a:lnTo>
                    <a:pt x="1235837" y="374776"/>
                  </a:lnTo>
                  <a:lnTo>
                    <a:pt x="1244107" y="362505"/>
                  </a:lnTo>
                  <a:lnTo>
                    <a:pt x="1247140" y="347471"/>
                  </a:lnTo>
                  <a:lnTo>
                    <a:pt x="1247140" y="38607"/>
                  </a:lnTo>
                  <a:lnTo>
                    <a:pt x="1244107" y="23574"/>
                  </a:lnTo>
                  <a:lnTo>
                    <a:pt x="1235837" y="11303"/>
                  </a:lnTo>
                  <a:lnTo>
                    <a:pt x="1223565" y="3032"/>
                  </a:lnTo>
                  <a:lnTo>
                    <a:pt x="120853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94229" y="3699510"/>
              <a:ext cx="1247140" cy="386080"/>
            </a:xfrm>
            <a:custGeom>
              <a:avLst/>
              <a:gdLst/>
              <a:ahLst/>
              <a:cxnLst/>
              <a:rect l="l" t="t" r="r" b="b"/>
              <a:pathLst>
                <a:path w="1247139" h="386079">
                  <a:moveTo>
                    <a:pt x="0" y="38607"/>
                  </a:moveTo>
                  <a:lnTo>
                    <a:pt x="3032" y="23574"/>
                  </a:lnTo>
                  <a:lnTo>
                    <a:pt x="11303" y="11302"/>
                  </a:lnTo>
                  <a:lnTo>
                    <a:pt x="23574" y="3032"/>
                  </a:lnTo>
                  <a:lnTo>
                    <a:pt x="38607" y="0"/>
                  </a:lnTo>
                  <a:lnTo>
                    <a:pt x="1208532" y="0"/>
                  </a:lnTo>
                  <a:lnTo>
                    <a:pt x="1223565" y="3032"/>
                  </a:lnTo>
                  <a:lnTo>
                    <a:pt x="1235837" y="11303"/>
                  </a:lnTo>
                  <a:lnTo>
                    <a:pt x="1244107" y="23574"/>
                  </a:lnTo>
                  <a:lnTo>
                    <a:pt x="1247140" y="38607"/>
                  </a:lnTo>
                  <a:lnTo>
                    <a:pt x="1247140" y="347471"/>
                  </a:lnTo>
                  <a:lnTo>
                    <a:pt x="1244107" y="362505"/>
                  </a:lnTo>
                  <a:lnTo>
                    <a:pt x="1235837" y="374776"/>
                  </a:lnTo>
                  <a:lnTo>
                    <a:pt x="1223565" y="383047"/>
                  </a:lnTo>
                  <a:lnTo>
                    <a:pt x="1208532" y="386079"/>
                  </a:lnTo>
                  <a:lnTo>
                    <a:pt x="38607" y="386079"/>
                  </a:lnTo>
                  <a:lnTo>
                    <a:pt x="23574" y="383047"/>
                  </a:lnTo>
                  <a:lnTo>
                    <a:pt x="11302" y="374776"/>
                  </a:lnTo>
                  <a:lnTo>
                    <a:pt x="3032" y="362505"/>
                  </a:lnTo>
                  <a:lnTo>
                    <a:pt x="0" y="347471"/>
                  </a:lnTo>
                  <a:lnTo>
                    <a:pt x="0" y="38607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327020" y="3741420"/>
            <a:ext cx="777875" cy="279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4139">
              <a:lnSpc>
                <a:spcPts val="919"/>
              </a:lnSpc>
              <a:spcBef>
                <a:spcPts val="260"/>
              </a:spcBef>
            </a:pP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Programas  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In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s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t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i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t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u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c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i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o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na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l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e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s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48379" y="3233420"/>
            <a:ext cx="1580515" cy="915035"/>
            <a:chOff x="3548379" y="3233420"/>
            <a:chExt cx="1580515" cy="915035"/>
          </a:xfrm>
        </p:grpSpPr>
        <p:sp>
          <p:nvSpPr>
            <p:cNvPr id="48" name="object 48"/>
            <p:cNvSpPr/>
            <p:nvPr/>
          </p:nvSpPr>
          <p:spPr>
            <a:xfrm>
              <a:off x="3554729" y="3239770"/>
              <a:ext cx="774700" cy="480059"/>
            </a:xfrm>
            <a:custGeom>
              <a:avLst/>
              <a:gdLst/>
              <a:ahLst/>
              <a:cxnLst/>
              <a:rect l="l" t="t" r="r" b="b"/>
              <a:pathLst>
                <a:path w="774700" h="480060">
                  <a:moveTo>
                    <a:pt x="0" y="0"/>
                  </a:moveTo>
                  <a:lnTo>
                    <a:pt x="0" y="239775"/>
                  </a:lnTo>
                  <a:lnTo>
                    <a:pt x="774192" y="239775"/>
                  </a:lnTo>
                  <a:lnTo>
                    <a:pt x="774192" y="479551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81399" y="3688080"/>
              <a:ext cx="1547114" cy="4599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39819" y="3761727"/>
              <a:ext cx="1425194" cy="3304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13149" y="3719830"/>
              <a:ext cx="1430020" cy="342900"/>
            </a:xfrm>
            <a:custGeom>
              <a:avLst/>
              <a:gdLst/>
              <a:ahLst/>
              <a:cxnLst/>
              <a:rect l="l" t="t" r="r" b="b"/>
              <a:pathLst>
                <a:path w="1430020" h="342900">
                  <a:moveTo>
                    <a:pt x="1395729" y="0"/>
                  </a:moveTo>
                  <a:lnTo>
                    <a:pt x="34289" y="0"/>
                  </a:lnTo>
                  <a:lnTo>
                    <a:pt x="20949" y="2696"/>
                  </a:lnTo>
                  <a:lnTo>
                    <a:pt x="10048" y="10048"/>
                  </a:lnTo>
                  <a:lnTo>
                    <a:pt x="2696" y="20949"/>
                  </a:lnTo>
                  <a:lnTo>
                    <a:pt x="0" y="34290"/>
                  </a:lnTo>
                  <a:lnTo>
                    <a:pt x="0" y="308610"/>
                  </a:lnTo>
                  <a:lnTo>
                    <a:pt x="2696" y="321950"/>
                  </a:lnTo>
                  <a:lnTo>
                    <a:pt x="10048" y="332851"/>
                  </a:lnTo>
                  <a:lnTo>
                    <a:pt x="20949" y="340203"/>
                  </a:lnTo>
                  <a:lnTo>
                    <a:pt x="34289" y="342900"/>
                  </a:lnTo>
                  <a:lnTo>
                    <a:pt x="1395729" y="342900"/>
                  </a:lnTo>
                  <a:lnTo>
                    <a:pt x="1409070" y="340203"/>
                  </a:lnTo>
                  <a:lnTo>
                    <a:pt x="1419971" y="332851"/>
                  </a:lnTo>
                  <a:lnTo>
                    <a:pt x="1427323" y="321950"/>
                  </a:lnTo>
                  <a:lnTo>
                    <a:pt x="1430020" y="308610"/>
                  </a:lnTo>
                  <a:lnTo>
                    <a:pt x="1430020" y="34290"/>
                  </a:lnTo>
                  <a:lnTo>
                    <a:pt x="1427323" y="20949"/>
                  </a:lnTo>
                  <a:lnTo>
                    <a:pt x="1419971" y="10048"/>
                  </a:lnTo>
                  <a:lnTo>
                    <a:pt x="1409070" y="2696"/>
                  </a:lnTo>
                  <a:lnTo>
                    <a:pt x="139572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13149" y="3719830"/>
              <a:ext cx="1430020" cy="342900"/>
            </a:xfrm>
            <a:custGeom>
              <a:avLst/>
              <a:gdLst/>
              <a:ahLst/>
              <a:cxnLst/>
              <a:rect l="l" t="t" r="r" b="b"/>
              <a:pathLst>
                <a:path w="1430020" h="342900">
                  <a:moveTo>
                    <a:pt x="0" y="34290"/>
                  </a:moveTo>
                  <a:lnTo>
                    <a:pt x="2696" y="20949"/>
                  </a:lnTo>
                  <a:lnTo>
                    <a:pt x="10048" y="10048"/>
                  </a:lnTo>
                  <a:lnTo>
                    <a:pt x="20949" y="2696"/>
                  </a:lnTo>
                  <a:lnTo>
                    <a:pt x="34289" y="0"/>
                  </a:lnTo>
                  <a:lnTo>
                    <a:pt x="1395729" y="0"/>
                  </a:lnTo>
                  <a:lnTo>
                    <a:pt x="1409070" y="2696"/>
                  </a:lnTo>
                  <a:lnTo>
                    <a:pt x="1419971" y="10048"/>
                  </a:lnTo>
                  <a:lnTo>
                    <a:pt x="1427323" y="20949"/>
                  </a:lnTo>
                  <a:lnTo>
                    <a:pt x="1430020" y="34290"/>
                  </a:lnTo>
                  <a:lnTo>
                    <a:pt x="1430020" y="308610"/>
                  </a:lnTo>
                  <a:lnTo>
                    <a:pt x="1427323" y="321950"/>
                  </a:lnTo>
                  <a:lnTo>
                    <a:pt x="1419971" y="332851"/>
                  </a:lnTo>
                  <a:lnTo>
                    <a:pt x="1409070" y="340203"/>
                  </a:lnTo>
                  <a:lnTo>
                    <a:pt x="1395729" y="342900"/>
                  </a:lnTo>
                  <a:lnTo>
                    <a:pt x="34289" y="342900"/>
                  </a:lnTo>
                  <a:lnTo>
                    <a:pt x="20949" y="340203"/>
                  </a:lnTo>
                  <a:lnTo>
                    <a:pt x="10048" y="332851"/>
                  </a:lnTo>
                  <a:lnTo>
                    <a:pt x="2696" y="321950"/>
                  </a:lnTo>
                  <a:lnTo>
                    <a:pt x="0" y="308610"/>
                  </a:lnTo>
                  <a:lnTo>
                    <a:pt x="0" y="3429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718814" y="3797934"/>
            <a:ext cx="1216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Programas</a:t>
            </a:r>
            <a:r>
              <a:rPr sz="900" spc="-35" dirty="0">
                <a:solidFill>
                  <a:srgbClr val="4471C4"/>
                </a:solidFill>
                <a:latin typeface="Georgia"/>
                <a:cs typeface="Georgia"/>
              </a:rPr>
              <a:t> 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Estratégicos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581400" y="4056379"/>
            <a:ext cx="1547495" cy="760095"/>
            <a:chOff x="3581400" y="4056379"/>
            <a:chExt cx="1547495" cy="760095"/>
          </a:xfrm>
        </p:grpSpPr>
        <p:sp>
          <p:nvSpPr>
            <p:cNvPr id="55" name="object 55"/>
            <p:cNvSpPr/>
            <p:nvPr/>
          </p:nvSpPr>
          <p:spPr>
            <a:xfrm>
              <a:off x="4329430" y="4062729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75260">
                  <a:moveTo>
                    <a:pt x="0" y="0"/>
                  </a:moveTo>
                  <a:lnTo>
                    <a:pt x="0" y="175006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81400" y="4206239"/>
              <a:ext cx="1547114" cy="6098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70300" y="4236719"/>
              <a:ext cx="1389634" cy="5641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13150" y="4237989"/>
              <a:ext cx="1430020" cy="492759"/>
            </a:xfrm>
            <a:custGeom>
              <a:avLst/>
              <a:gdLst/>
              <a:ahLst/>
              <a:cxnLst/>
              <a:rect l="l" t="t" r="r" b="b"/>
              <a:pathLst>
                <a:path w="1430020" h="492760">
                  <a:moveTo>
                    <a:pt x="1380744" y="0"/>
                  </a:moveTo>
                  <a:lnTo>
                    <a:pt x="49275" y="0"/>
                  </a:lnTo>
                  <a:lnTo>
                    <a:pt x="30110" y="3877"/>
                  </a:lnTo>
                  <a:lnTo>
                    <a:pt x="14446" y="14446"/>
                  </a:lnTo>
                  <a:lnTo>
                    <a:pt x="3877" y="30110"/>
                  </a:lnTo>
                  <a:lnTo>
                    <a:pt x="0" y="49276"/>
                  </a:lnTo>
                  <a:lnTo>
                    <a:pt x="0" y="443484"/>
                  </a:lnTo>
                  <a:lnTo>
                    <a:pt x="3877" y="462649"/>
                  </a:lnTo>
                  <a:lnTo>
                    <a:pt x="14446" y="478313"/>
                  </a:lnTo>
                  <a:lnTo>
                    <a:pt x="30110" y="488882"/>
                  </a:lnTo>
                  <a:lnTo>
                    <a:pt x="49275" y="492760"/>
                  </a:lnTo>
                  <a:lnTo>
                    <a:pt x="1380744" y="492760"/>
                  </a:lnTo>
                  <a:lnTo>
                    <a:pt x="1399909" y="488882"/>
                  </a:lnTo>
                  <a:lnTo>
                    <a:pt x="1415573" y="478313"/>
                  </a:lnTo>
                  <a:lnTo>
                    <a:pt x="1426142" y="462649"/>
                  </a:lnTo>
                  <a:lnTo>
                    <a:pt x="1430020" y="443484"/>
                  </a:lnTo>
                  <a:lnTo>
                    <a:pt x="1430020" y="49276"/>
                  </a:lnTo>
                  <a:lnTo>
                    <a:pt x="1426142" y="30110"/>
                  </a:lnTo>
                  <a:lnTo>
                    <a:pt x="1415573" y="14446"/>
                  </a:lnTo>
                  <a:lnTo>
                    <a:pt x="1399909" y="3877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13150" y="4237989"/>
              <a:ext cx="1430020" cy="492759"/>
            </a:xfrm>
            <a:custGeom>
              <a:avLst/>
              <a:gdLst/>
              <a:ahLst/>
              <a:cxnLst/>
              <a:rect l="l" t="t" r="r" b="b"/>
              <a:pathLst>
                <a:path w="1430020" h="492760">
                  <a:moveTo>
                    <a:pt x="0" y="49276"/>
                  </a:moveTo>
                  <a:lnTo>
                    <a:pt x="3877" y="30110"/>
                  </a:lnTo>
                  <a:lnTo>
                    <a:pt x="14446" y="14446"/>
                  </a:lnTo>
                  <a:lnTo>
                    <a:pt x="30110" y="3877"/>
                  </a:lnTo>
                  <a:lnTo>
                    <a:pt x="49275" y="0"/>
                  </a:lnTo>
                  <a:lnTo>
                    <a:pt x="1380744" y="0"/>
                  </a:lnTo>
                  <a:lnTo>
                    <a:pt x="1399909" y="3877"/>
                  </a:lnTo>
                  <a:lnTo>
                    <a:pt x="1415573" y="14446"/>
                  </a:lnTo>
                  <a:lnTo>
                    <a:pt x="1426142" y="30110"/>
                  </a:lnTo>
                  <a:lnTo>
                    <a:pt x="1430020" y="49276"/>
                  </a:lnTo>
                  <a:lnTo>
                    <a:pt x="1430020" y="443484"/>
                  </a:lnTo>
                  <a:lnTo>
                    <a:pt x="1426142" y="462649"/>
                  </a:lnTo>
                  <a:lnTo>
                    <a:pt x="1415573" y="478313"/>
                  </a:lnTo>
                  <a:lnTo>
                    <a:pt x="1399909" y="488882"/>
                  </a:lnTo>
                  <a:lnTo>
                    <a:pt x="1380744" y="492760"/>
                  </a:lnTo>
                  <a:lnTo>
                    <a:pt x="49275" y="492760"/>
                  </a:lnTo>
                  <a:lnTo>
                    <a:pt x="30110" y="488882"/>
                  </a:lnTo>
                  <a:lnTo>
                    <a:pt x="14446" y="478313"/>
                  </a:lnTo>
                  <a:lnTo>
                    <a:pt x="3877" y="462649"/>
                  </a:lnTo>
                  <a:lnTo>
                    <a:pt x="0" y="443484"/>
                  </a:lnTo>
                  <a:lnTo>
                    <a:pt x="0" y="4927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626723" y="4274184"/>
            <a:ext cx="1403350" cy="3962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2405" marR="125730" indent="-56515">
              <a:lnSpc>
                <a:spcPts val="919"/>
              </a:lnSpc>
              <a:spcBef>
                <a:spcPts val="260"/>
              </a:spcBef>
            </a:pP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Programas 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Anuales</a:t>
            </a:r>
            <a:r>
              <a:rPr sz="900" spc="-70" dirty="0">
                <a:solidFill>
                  <a:srgbClr val="4471C4"/>
                </a:solidFill>
                <a:latin typeface="Georgia"/>
                <a:cs typeface="Georgia"/>
              </a:rPr>
              <a:t> 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de  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Trabajo/ Programas  Operativos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 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Anuales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221479" y="2606039"/>
            <a:ext cx="1169035" cy="711835"/>
            <a:chOff x="4221479" y="2606039"/>
            <a:chExt cx="1169035" cy="711835"/>
          </a:xfrm>
        </p:grpSpPr>
        <p:sp>
          <p:nvSpPr>
            <p:cNvPr id="62" name="object 62"/>
            <p:cNvSpPr/>
            <p:nvPr/>
          </p:nvSpPr>
          <p:spPr>
            <a:xfrm>
              <a:off x="4230369" y="2612389"/>
              <a:ext cx="549275" cy="260350"/>
            </a:xfrm>
            <a:custGeom>
              <a:avLst/>
              <a:gdLst/>
              <a:ahLst/>
              <a:cxnLst/>
              <a:rect l="l" t="t" r="r" b="b"/>
              <a:pathLst>
                <a:path w="549275" h="260350">
                  <a:moveTo>
                    <a:pt x="0" y="0"/>
                  </a:moveTo>
                  <a:lnTo>
                    <a:pt x="0" y="130048"/>
                  </a:lnTo>
                  <a:lnTo>
                    <a:pt x="549275" y="130048"/>
                  </a:lnTo>
                  <a:lnTo>
                    <a:pt x="549275" y="259969"/>
                  </a:lnTo>
                </a:path>
              </a:pathLst>
            </a:custGeom>
            <a:ln w="12699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21479" y="2842272"/>
              <a:ext cx="1168653" cy="4752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10379" y="2862592"/>
              <a:ext cx="985774" cy="4472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53229" y="2874009"/>
              <a:ext cx="1051560" cy="358140"/>
            </a:xfrm>
            <a:custGeom>
              <a:avLst/>
              <a:gdLst/>
              <a:ahLst/>
              <a:cxnLst/>
              <a:rect l="l" t="t" r="r" b="b"/>
              <a:pathLst>
                <a:path w="1051560" h="358139">
                  <a:moveTo>
                    <a:pt x="1015746" y="0"/>
                  </a:moveTo>
                  <a:lnTo>
                    <a:pt x="35814" y="0"/>
                  </a:lnTo>
                  <a:lnTo>
                    <a:pt x="21859" y="2809"/>
                  </a:lnTo>
                  <a:lnTo>
                    <a:pt x="10477" y="10477"/>
                  </a:lnTo>
                  <a:lnTo>
                    <a:pt x="2809" y="21859"/>
                  </a:lnTo>
                  <a:lnTo>
                    <a:pt x="0" y="35813"/>
                  </a:lnTo>
                  <a:lnTo>
                    <a:pt x="0" y="322325"/>
                  </a:lnTo>
                  <a:lnTo>
                    <a:pt x="2809" y="336280"/>
                  </a:lnTo>
                  <a:lnTo>
                    <a:pt x="10477" y="347662"/>
                  </a:lnTo>
                  <a:lnTo>
                    <a:pt x="21859" y="355330"/>
                  </a:lnTo>
                  <a:lnTo>
                    <a:pt x="35814" y="358139"/>
                  </a:lnTo>
                  <a:lnTo>
                    <a:pt x="1015746" y="358139"/>
                  </a:lnTo>
                  <a:lnTo>
                    <a:pt x="1029700" y="355330"/>
                  </a:lnTo>
                  <a:lnTo>
                    <a:pt x="1041082" y="347662"/>
                  </a:lnTo>
                  <a:lnTo>
                    <a:pt x="1048750" y="336280"/>
                  </a:lnTo>
                  <a:lnTo>
                    <a:pt x="1051560" y="322325"/>
                  </a:lnTo>
                  <a:lnTo>
                    <a:pt x="1051560" y="35813"/>
                  </a:lnTo>
                  <a:lnTo>
                    <a:pt x="1048750" y="21859"/>
                  </a:lnTo>
                  <a:lnTo>
                    <a:pt x="1041082" y="10477"/>
                  </a:lnTo>
                  <a:lnTo>
                    <a:pt x="1029700" y="2809"/>
                  </a:lnTo>
                  <a:lnTo>
                    <a:pt x="101574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53229" y="2874009"/>
              <a:ext cx="1051560" cy="358140"/>
            </a:xfrm>
            <a:custGeom>
              <a:avLst/>
              <a:gdLst/>
              <a:ahLst/>
              <a:cxnLst/>
              <a:rect l="l" t="t" r="r" b="b"/>
              <a:pathLst>
                <a:path w="1051560" h="358139">
                  <a:moveTo>
                    <a:pt x="0" y="35813"/>
                  </a:moveTo>
                  <a:lnTo>
                    <a:pt x="2809" y="21859"/>
                  </a:lnTo>
                  <a:lnTo>
                    <a:pt x="10477" y="10477"/>
                  </a:lnTo>
                  <a:lnTo>
                    <a:pt x="21859" y="2809"/>
                  </a:lnTo>
                  <a:lnTo>
                    <a:pt x="35814" y="0"/>
                  </a:lnTo>
                  <a:lnTo>
                    <a:pt x="1015746" y="0"/>
                  </a:lnTo>
                  <a:lnTo>
                    <a:pt x="1029700" y="2809"/>
                  </a:lnTo>
                  <a:lnTo>
                    <a:pt x="1041082" y="10477"/>
                  </a:lnTo>
                  <a:lnTo>
                    <a:pt x="1048750" y="21859"/>
                  </a:lnTo>
                  <a:lnTo>
                    <a:pt x="1051560" y="35813"/>
                  </a:lnTo>
                  <a:lnTo>
                    <a:pt x="1051560" y="322325"/>
                  </a:lnTo>
                  <a:lnTo>
                    <a:pt x="1048750" y="336280"/>
                  </a:lnTo>
                  <a:lnTo>
                    <a:pt x="1041082" y="347662"/>
                  </a:lnTo>
                  <a:lnTo>
                    <a:pt x="1029700" y="355330"/>
                  </a:lnTo>
                  <a:lnTo>
                    <a:pt x="1015746" y="358139"/>
                  </a:lnTo>
                  <a:lnTo>
                    <a:pt x="35814" y="358139"/>
                  </a:lnTo>
                  <a:lnTo>
                    <a:pt x="21859" y="355330"/>
                  </a:lnTo>
                  <a:lnTo>
                    <a:pt x="10477" y="347662"/>
                  </a:lnTo>
                  <a:lnTo>
                    <a:pt x="2809" y="336280"/>
                  </a:lnTo>
                  <a:lnTo>
                    <a:pt x="0" y="322325"/>
                  </a:lnTo>
                  <a:lnTo>
                    <a:pt x="0" y="35813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389501" y="2899790"/>
            <a:ext cx="777875" cy="280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3505">
              <a:lnSpc>
                <a:spcPts val="919"/>
              </a:lnSpc>
              <a:spcBef>
                <a:spcPts val="260"/>
              </a:spcBef>
            </a:pP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Programas  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In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s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t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i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t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u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c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i</a:t>
            </a:r>
            <a:r>
              <a:rPr sz="900" spc="-10" dirty="0">
                <a:solidFill>
                  <a:srgbClr val="4471C4"/>
                </a:solidFill>
                <a:latin typeface="Georgia"/>
                <a:cs typeface="Georgia"/>
              </a:rPr>
              <a:t>o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na</a:t>
            </a:r>
            <a:r>
              <a:rPr sz="900" spc="-5" dirty="0">
                <a:solidFill>
                  <a:srgbClr val="4471C4"/>
                </a:solidFill>
                <a:latin typeface="Georgia"/>
                <a:cs typeface="Georgia"/>
              </a:rPr>
              <a:t>l</a:t>
            </a:r>
            <a:r>
              <a:rPr sz="900" spc="5" dirty="0">
                <a:solidFill>
                  <a:srgbClr val="4471C4"/>
                </a:solidFill>
                <a:latin typeface="Georgia"/>
                <a:cs typeface="Georgia"/>
              </a:rPr>
              <a:t>e</a:t>
            </a:r>
            <a:r>
              <a:rPr sz="900" dirty="0">
                <a:solidFill>
                  <a:srgbClr val="4471C4"/>
                </a:solidFill>
                <a:latin typeface="Georgia"/>
                <a:cs typeface="Georgia"/>
              </a:rPr>
              <a:t>s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83881" y="3487673"/>
            <a:ext cx="3429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585858"/>
                </a:solidFill>
                <a:latin typeface="Georgia"/>
                <a:cs typeface="Georgia"/>
              </a:rPr>
              <a:t>M</a:t>
            </a:r>
            <a:r>
              <a:rPr sz="1100" b="1" spc="5" dirty="0">
                <a:solidFill>
                  <a:srgbClr val="585858"/>
                </a:solidFill>
                <a:latin typeface="Georgia"/>
                <a:cs typeface="Georgia"/>
              </a:rPr>
              <a:t>I</a:t>
            </a:r>
            <a:r>
              <a:rPr sz="1100" b="1" dirty="0">
                <a:solidFill>
                  <a:srgbClr val="585858"/>
                </a:solidFill>
                <a:latin typeface="Georgia"/>
                <a:cs typeface="Georgia"/>
              </a:rPr>
              <a:t>R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213600" y="3652520"/>
            <a:ext cx="1336675" cy="719455"/>
            <a:chOff x="7213600" y="3652520"/>
            <a:chExt cx="1336675" cy="719455"/>
          </a:xfrm>
        </p:grpSpPr>
        <p:sp>
          <p:nvSpPr>
            <p:cNvPr id="70" name="object 70"/>
            <p:cNvSpPr/>
            <p:nvPr/>
          </p:nvSpPr>
          <p:spPr>
            <a:xfrm>
              <a:off x="7213600" y="3652520"/>
              <a:ext cx="1336294" cy="7190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259319" y="3710927"/>
              <a:ext cx="1270253" cy="6174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45350" y="3684270"/>
              <a:ext cx="1219200" cy="601980"/>
            </a:xfrm>
            <a:custGeom>
              <a:avLst/>
              <a:gdLst/>
              <a:ahLst/>
              <a:cxnLst/>
              <a:rect l="l" t="t" r="r" b="b"/>
              <a:pathLst>
                <a:path w="1219200" h="601979">
                  <a:moveTo>
                    <a:pt x="1219200" y="0"/>
                  </a:moveTo>
                  <a:lnTo>
                    <a:pt x="0" y="0"/>
                  </a:lnTo>
                  <a:lnTo>
                    <a:pt x="0" y="601979"/>
                  </a:lnTo>
                  <a:lnTo>
                    <a:pt x="1219200" y="601979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245350" y="3684270"/>
            <a:ext cx="1219200" cy="60198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14300" marR="106045" indent="-3810" algn="ctr">
              <a:lnSpc>
                <a:spcPct val="85100"/>
              </a:lnSpc>
              <a:spcBef>
                <a:spcPts val="810"/>
              </a:spcBef>
            </a:pPr>
            <a:r>
              <a:rPr sz="1000" spc="-10" dirty="0">
                <a:solidFill>
                  <a:srgbClr val="6F2F9F"/>
                </a:solidFill>
                <a:latin typeface="Georgia"/>
                <a:cs typeface="Georgia"/>
              </a:rPr>
              <a:t>Programas  </a:t>
            </a:r>
            <a:r>
              <a:rPr sz="1000" dirty="0">
                <a:solidFill>
                  <a:srgbClr val="6F2F9F"/>
                </a:solidFill>
                <a:latin typeface="Georgia"/>
                <a:cs typeface="Georgia"/>
              </a:rPr>
              <a:t>Presupuestarios</a:t>
            </a:r>
            <a:r>
              <a:rPr sz="1000" spc="-14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6F2F9F"/>
                </a:solidFill>
                <a:latin typeface="Georgia"/>
                <a:cs typeface="Georgia"/>
              </a:rPr>
              <a:t>/  </a:t>
            </a:r>
            <a:r>
              <a:rPr sz="1000" spc="-10" dirty="0">
                <a:solidFill>
                  <a:srgbClr val="6F2F9F"/>
                </a:solidFill>
                <a:latin typeface="Georgia"/>
                <a:cs typeface="Georgia"/>
              </a:rPr>
              <a:t>Federales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786120" y="2133600"/>
            <a:ext cx="1181735" cy="1811655"/>
            <a:chOff x="5786120" y="2133600"/>
            <a:chExt cx="1181735" cy="1811655"/>
          </a:xfrm>
        </p:grpSpPr>
        <p:sp>
          <p:nvSpPr>
            <p:cNvPr id="75" name="object 75"/>
            <p:cNvSpPr/>
            <p:nvPr/>
          </p:nvSpPr>
          <p:spPr>
            <a:xfrm>
              <a:off x="5927090" y="3382010"/>
              <a:ext cx="7620" cy="556895"/>
            </a:xfrm>
            <a:custGeom>
              <a:avLst/>
              <a:gdLst/>
              <a:ahLst/>
              <a:cxnLst/>
              <a:rect l="l" t="t" r="r" b="b"/>
              <a:pathLst>
                <a:path w="7620" h="556895">
                  <a:moveTo>
                    <a:pt x="0" y="0"/>
                  </a:moveTo>
                  <a:lnTo>
                    <a:pt x="0" y="556640"/>
                  </a:lnTo>
                  <a:lnTo>
                    <a:pt x="7620" y="556640"/>
                  </a:lnTo>
                </a:path>
              </a:pathLst>
            </a:custGeom>
            <a:ln w="12700">
              <a:solidFill>
                <a:srgbClr val="52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48730" y="2698750"/>
              <a:ext cx="1905" cy="153670"/>
            </a:xfrm>
            <a:custGeom>
              <a:avLst/>
              <a:gdLst/>
              <a:ahLst/>
              <a:cxnLst/>
              <a:rect l="l" t="t" r="r" b="b"/>
              <a:pathLst>
                <a:path w="1904" h="153669">
                  <a:moveTo>
                    <a:pt x="0" y="0"/>
                  </a:moveTo>
                  <a:lnTo>
                    <a:pt x="0" y="41655"/>
                  </a:lnTo>
                  <a:lnTo>
                    <a:pt x="1778" y="41655"/>
                  </a:lnTo>
                  <a:lnTo>
                    <a:pt x="1778" y="153162"/>
                  </a:lnTo>
                </a:path>
              </a:pathLst>
            </a:custGeom>
            <a:ln w="12699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786120" y="2133600"/>
              <a:ext cx="1181353" cy="65049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817870" y="2165350"/>
              <a:ext cx="1064260" cy="533400"/>
            </a:xfrm>
            <a:custGeom>
              <a:avLst/>
              <a:gdLst/>
              <a:ahLst/>
              <a:cxnLst/>
              <a:rect l="l" t="t" r="r" b="b"/>
              <a:pathLst>
                <a:path w="1064259" h="533400">
                  <a:moveTo>
                    <a:pt x="1064259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064259" y="533400"/>
                  </a:lnTo>
                  <a:lnTo>
                    <a:pt x="106425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817870" y="2165350"/>
              <a:ext cx="1064260" cy="533400"/>
            </a:xfrm>
            <a:custGeom>
              <a:avLst/>
              <a:gdLst/>
              <a:ahLst/>
              <a:cxnLst/>
              <a:rect l="l" t="t" r="r" b="b"/>
              <a:pathLst>
                <a:path w="1064259" h="533400">
                  <a:moveTo>
                    <a:pt x="0" y="533400"/>
                  </a:moveTo>
                  <a:lnTo>
                    <a:pt x="1064259" y="533400"/>
                  </a:lnTo>
                  <a:lnTo>
                    <a:pt x="1064259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819140" y="2165350"/>
            <a:ext cx="1062990" cy="533400"/>
          </a:xfrm>
          <a:prstGeom prst="rect">
            <a:avLst/>
          </a:prstGeom>
          <a:ln w="12700">
            <a:solidFill>
              <a:srgbClr val="00AF5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solidFill>
                  <a:srgbClr val="00AF50"/>
                </a:solidFill>
                <a:latin typeface="Georgia"/>
                <a:cs typeface="Georgia"/>
              </a:rPr>
              <a:t>PEF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788659" y="2819400"/>
            <a:ext cx="1179195" cy="648335"/>
            <a:chOff x="5788659" y="2819400"/>
            <a:chExt cx="1179195" cy="648335"/>
          </a:xfrm>
        </p:grpSpPr>
        <p:sp>
          <p:nvSpPr>
            <p:cNvPr id="82" name="object 82"/>
            <p:cNvSpPr/>
            <p:nvPr/>
          </p:nvSpPr>
          <p:spPr>
            <a:xfrm>
              <a:off x="5788659" y="2819400"/>
              <a:ext cx="1178814" cy="6479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897879" y="2908287"/>
              <a:ext cx="973074" cy="48540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20409" y="2851150"/>
              <a:ext cx="1061720" cy="530860"/>
            </a:xfrm>
            <a:custGeom>
              <a:avLst/>
              <a:gdLst/>
              <a:ahLst/>
              <a:cxnLst/>
              <a:rect l="l" t="t" r="r" b="b"/>
              <a:pathLst>
                <a:path w="1061720" h="530860">
                  <a:moveTo>
                    <a:pt x="1061719" y="0"/>
                  </a:moveTo>
                  <a:lnTo>
                    <a:pt x="0" y="0"/>
                  </a:lnTo>
                  <a:lnTo>
                    <a:pt x="0" y="530860"/>
                  </a:lnTo>
                  <a:lnTo>
                    <a:pt x="1061719" y="530860"/>
                  </a:lnTo>
                  <a:lnTo>
                    <a:pt x="106171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819140" y="2851150"/>
            <a:ext cx="1062990" cy="530860"/>
          </a:xfrm>
          <a:prstGeom prst="rect">
            <a:avLst/>
          </a:prstGeom>
          <a:ln w="12700">
            <a:solidFill>
              <a:srgbClr val="00AF5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336550" marR="175260" indent="-157480">
              <a:lnSpc>
                <a:spcPts val="1019"/>
              </a:lnSpc>
            </a:pPr>
            <a:r>
              <a:rPr sz="1000" spc="5" dirty="0">
                <a:solidFill>
                  <a:srgbClr val="00AF50"/>
                </a:solidFill>
                <a:latin typeface="Georgia"/>
                <a:cs typeface="Georgia"/>
              </a:rPr>
              <a:t>P</a:t>
            </a:r>
            <a:r>
              <a:rPr sz="1000" spc="-10" dirty="0">
                <a:solidFill>
                  <a:srgbClr val="00AF50"/>
                </a:solidFill>
                <a:latin typeface="Georgia"/>
                <a:cs typeface="Georgia"/>
              </a:rPr>
              <a:t>r</a:t>
            </a:r>
            <a:r>
              <a:rPr sz="1000" spc="-5" dirty="0">
                <a:solidFill>
                  <a:srgbClr val="00AF50"/>
                </a:solidFill>
                <a:latin typeface="Georgia"/>
                <a:cs typeface="Georgia"/>
              </a:rPr>
              <a:t>e</a:t>
            </a:r>
            <a:r>
              <a:rPr sz="1000" dirty="0">
                <a:solidFill>
                  <a:srgbClr val="00AF50"/>
                </a:solidFill>
                <a:latin typeface="Georgia"/>
                <a:cs typeface="Georgia"/>
              </a:rPr>
              <a:t>s</a:t>
            </a:r>
            <a:r>
              <a:rPr sz="1000" spc="20" dirty="0">
                <a:solidFill>
                  <a:srgbClr val="00AF50"/>
                </a:solidFill>
                <a:latin typeface="Georgia"/>
                <a:cs typeface="Georgia"/>
              </a:rPr>
              <a:t>u</a:t>
            </a:r>
            <a:r>
              <a:rPr sz="1000" spc="5" dirty="0">
                <a:solidFill>
                  <a:srgbClr val="00AF50"/>
                </a:solidFill>
                <a:latin typeface="Georgia"/>
                <a:cs typeface="Georgia"/>
              </a:rPr>
              <a:t>p</a:t>
            </a:r>
            <a:r>
              <a:rPr sz="1000" spc="20" dirty="0">
                <a:solidFill>
                  <a:srgbClr val="00AF50"/>
                </a:solidFill>
                <a:latin typeface="Georgia"/>
                <a:cs typeface="Georgia"/>
              </a:rPr>
              <a:t>u</a:t>
            </a:r>
            <a:r>
              <a:rPr sz="1000" spc="-5" dirty="0">
                <a:solidFill>
                  <a:srgbClr val="00AF50"/>
                </a:solidFill>
                <a:latin typeface="Georgia"/>
                <a:cs typeface="Georgia"/>
              </a:rPr>
              <a:t>e</a:t>
            </a:r>
            <a:r>
              <a:rPr sz="1000" dirty="0">
                <a:solidFill>
                  <a:srgbClr val="00AF50"/>
                </a:solidFill>
                <a:latin typeface="Georgia"/>
                <a:cs typeface="Georgia"/>
              </a:rPr>
              <a:t>s</a:t>
            </a:r>
            <a:r>
              <a:rPr sz="1000" spc="-10" dirty="0">
                <a:solidFill>
                  <a:srgbClr val="00AF50"/>
                </a:solidFill>
                <a:latin typeface="Georgia"/>
                <a:cs typeface="Georgia"/>
              </a:rPr>
              <a:t>t</a:t>
            </a:r>
            <a:r>
              <a:rPr sz="1000" dirty="0">
                <a:solidFill>
                  <a:srgbClr val="00AF50"/>
                </a:solidFill>
                <a:latin typeface="Georgia"/>
                <a:cs typeface="Georgia"/>
              </a:rPr>
              <a:t>o  </a:t>
            </a:r>
            <a:r>
              <a:rPr sz="1000" spc="-5" dirty="0">
                <a:solidFill>
                  <a:srgbClr val="00AF50"/>
                </a:solidFill>
                <a:latin typeface="Georgia"/>
                <a:cs typeface="Georgia"/>
              </a:rPr>
              <a:t>Ramos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842000" y="3642359"/>
            <a:ext cx="1138555" cy="648335"/>
            <a:chOff x="5842000" y="3642359"/>
            <a:chExt cx="1138555" cy="648335"/>
          </a:xfrm>
        </p:grpSpPr>
        <p:sp>
          <p:nvSpPr>
            <p:cNvPr id="87" name="object 87"/>
            <p:cNvSpPr/>
            <p:nvPr/>
          </p:nvSpPr>
          <p:spPr>
            <a:xfrm>
              <a:off x="5902960" y="3642359"/>
              <a:ext cx="993393" cy="64795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42000" y="3731247"/>
              <a:ext cx="1138174" cy="48540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34710" y="3674109"/>
              <a:ext cx="876300" cy="530860"/>
            </a:xfrm>
            <a:custGeom>
              <a:avLst/>
              <a:gdLst/>
              <a:ahLst/>
              <a:cxnLst/>
              <a:rect l="l" t="t" r="r" b="b"/>
              <a:pathLst>
                <a:path w="876300" h="530860">
                  <a:moveTo>
                    <a:pt x="876299" y="0"/>
                  </a:moveTo>
                  <a:lnTo>
                    <a:pt x="0" y="0"/>
                  </a:lnTo>
                  <a:lnTo>
                    <a:pt x="0" y="530859"/>
                  </a:lnTo>
                  <a:lnTo>
                    <a:pt x="876299" y="530859"/>
                  </a:lnTo>
                  <a:lnTo>
                    <a:pt x="87629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34710" y="3674109"/>
              <a:ext cx="876300" cy="530860"/>
            </a:xfrm>
            <a:custGeom>
              <a:avLst/>
              <a:gdLst/>
              <a:ahLst/>
              <a:cxnLst/>
              <a:rect l="l" t="t" r="r" b="b"/>
              <a:pathLst>
                <a:path w="876300" h="530860">
                  <a:moveTo>
                    <a:pt x="0" y="530859"/>
                  </a:moveTo>
                  <a:lnTo>
                    <a:pt x="876299" y="530859"/>
                  </a:lnTo>
                  <a:lnTo>
                    <a:pt x="876299" y="0"/>
                  </a:lnTo>
                  <a:lnTo>
                    <a:pt x="0" y="0"/>
                  </a:lnTo>
                  <a:lnTo>
                    <a:pt x="0" y="530859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941059" y="3771265"/>
            <a:ext cx="863600" cy="3073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4330" indent="-353695">
              <a:lnSpc>
                <a:spcPts val="1019"/>
              </a:lnSpc>
              <a:spcBef>
                <a:spcPts val="284"/>
              </a:spcBef>
            </a:pPr>
            <a:r>
              <a:rPr sz="1000" dirty="0">
                <a:solidFill>
                  <a:srgbClr val="00AF50"/>
                </a:solidFill>
                <a:latin typeface="Georgia"/>
                <a:cs typeface="Georgia"/>
              </a:rPr>
              <a:t>Presupuesto</a:t>
            </a:r>
            <a:r>
              <a:rPr sz="1000" spc="-1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000" dirty="0">
                <a:solidFill>
                  <a:srgbClr val="00AF50"/>
                </a:solidFill>
                <a:latin typeface="Georgia"/>
                <a:cs typeface="Georgia"/>
              </a:rPr>
              <a:t>de  </a:t>
            </a:r>
            <a:r>
              <a:rPr sz="1000" spc="10" dirty="0">
                <a:solidFill>
                  <a:srgbClr val="00AF50"/>
                </a:solidFill>
                <a:latin typeface="Georgia"/>
                <a:cs typeface="Georgia"/>
              </a:rPr>
              <a:t>Pp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20700" y="1582419"/>
            <a:ext cx="8085455" cy="4049395"/>
            <a:chOff x="520700" y="1582419"/>
            <a:chExt cx="8085455" cy="4049395"/>
          </a:xfrm>
        </p:grpSpPr>
        <p:sp>
          <p:nvSpPr>
            <p:cNvPr id="93" name="object 93"/>
            <p:cNvSpPr/>
            <p:nvPr/>
          </p:nvSpPr>
          <p:spPr>
            <a:xfrm>
              <a:off x="520700" y="1587499"/>
              <a:ext cx="5095494" cy="40439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2450" y="1619249"/>
              <a:ext cx="4978400" cy="3926840"/>
            </a:xfrm>
            <a:custGeom>
              <a:avLst/>
              <a:gdLst/>
              <a:ahLst/>
              <a:cxnLst/>
              <a:rect l="l" t="t" r="r" b="b"/>
              <a:pathLst>
                <a:path w="4978400" h="3926840">
                  <a:moveTo>
                    <a:pt x="0" y="3926840"/>
                  </a:moveTo>
                  <a:lnTo>
                    <a:pt x="4978400" y="3926840"/>
                  </a:lnTo>
                  <a:lnTo>
                    <a:pt x="4978400" y="0"/>
                  </a:lnTo>
                  <a:lnTo>
                    <a:pt x="0" y="0"/>
                  </a:lnTo>
                  <a:lnTo>
                    <a:pt x="0" y="392684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593079" y="1582419"/>
              <a:ext cx="3012694" cy="404647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24829" y="1614169"/>
              <a:ext cx="2895600" cy="3929379"/>
            </a:xfrm>
            <a:custGeom>
              <a:avLst/>
              <a:gdLst/>
              <a:ahLst/>
              <a:cxnLst/>
              <a:rect l="l" t="t" r="r" b="b"/>
              <a:pathLst>
                <a:path w="2895600" h="3929379">
                  <a:moveTo>
                    <a:pt x="0" y="3929379"/>
                  </a:moveTo>
                  <a:lnTo>
                    <a:pt x="2895600" y="3929379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392937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9307576" y="1684654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Georgia"/>
                <a:cs typeface="Georgia"/>
              </a:rPr>
              <a:t>S</a:t>
            </a:r>
            <a:r>
              <a:rPr sz="1800" b="1" spc="-5" dirty="0">
                <a:latin typeface="Georgia"/>
                <a:cs typeface="Georgia"/>
              </a:rPr>
              <a:t>ED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8696959" y="2326639"/>
            <a:ext cx="1671955" cy="650875"/>
            <a:chOff x="8696959" y="2326639"/>
            <a:chExt cx="1671955" cy="650875"/>
          </a:xfrm>
        </p:grpSpPr>
        <p:sp>
          <p:nvSpPr>
            <p:cNvPr id="99" name="object 99"/>
            <p:cNvSpPr/>
            <p:nvPr/>
          </p:nvSpPr>
          <p:spPr>
            <a:xfrm>
              <a:off x="8696959" y="2326639"/>
              <a:ext cx="1671574" cy="65049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28709" y="2358389"/>
              <a:ext cx="1554480" cy="533400"/>
            </a:xfrm>
            <a:custGeom>
              <a:avLst/>
              <a:gdLst/>
              <a:ahLst/>
              <a:cxnLst/>
              <a:rect l="l" t="t" r="r" b="b"/>
              <a:pathLst>
                <a:path w="1554479" h="533400">
                  <a:moveTo>
                    <a:pt x="1554479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554479" y="533400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8728709" y="2358389"/>
            <a:ext cx="1554480" cy="53340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</a:pP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Informes</a:t>
            </a:r>
            <a:r>
              <a:rPr sz="1000" spc="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Trimestrales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8696959" y="3014979"/>
            <a:ext cx="1671955" cy="650875"/>
            <a:chOff x="8696959" y="3014979"/>
            <a:chExt cx="1671955" cy="650875"/>
          </a:xfrm>
        </p:grpSpPr>
        <p:sp>
          <p:nvSpPr>
            <p:cNvPr id="103" name="object 103"/>
            <p:cNvSpPr/>
            <p:nvPr/>
          </p:nvSpPr>
          <p:spPr>
            <a:xfrm>
              <a:off x="8696959" y="3014979"/>
              <a:ext cx="1671574" cy="65049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773159" y="3103879"/>
              <a:ext cx="1542033" cy="48793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728709" y="3046729"/>
              <a:ext cx="1554480" cy="533400"/>
            </a:xfrm>
            <a:custGeom>
              <a:avLst/>
              <a:gdLst/>
              <a:ahLst/>
              <a:cxnLst/>
              <a:rect l="l" t="t" r="r" b="b"/>
              <a:pathLst>
                <a:path w="1554479" h="533400">
                  <a:moveTo>
                    <a:pt x="1554479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554479" y="533400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728709" y="3046729"/>
            <a:ext cx="1554480" cy="53340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marL="342900" marR="137795" indent="-198120">
              <a:lnSpc>
                <a:spcPts val="1019"/>
              </a:lnSpc>
              <a:spcBef>
                <a:spcPts val="5"/>
              </a:spcBef>
            </a:pPr>
            <a:r>
              <a:rPr sz="1000" dirty="0">
                <a:solidFill>
                  <a:srgbClr val="6F2F9F"/>
                </a:solidFill>
                <a:latin typeface="Georgia"/>
                <a:cs typeface="Georgia"/>
              </a:rPr>
              <a:t>Cuenta de </a:t>
            </a: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la</a:t>
            </a:r>
            <a:r>
              <a:rPr sz="1000" spc="-8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Hacienda  </a:t>
            </a:r>
            <a:r>
              <a:rPr sz="1000" dirty="0">
                <a:solidFill>
                  <a:srgbClr val="6F2F9F"/>
                </a:solidFill>
                <a:latin typeface="Georgia"/>
                <a:cs typeface="Georgia"/>
              </a:rPr>
              <a:t>Pública</a:t>
            </a:r>
            <a:r>
              <a:rPr sz="1000" spc="-6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Federal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8696959" y="3703320"/>
            <a:ext cx="1671955" cy="650875"/>
            <a:chOff x="8696959" y="3703320"/>
            <a:chExt cx="1671955" cy="650875"/>
          </a:xfrm>
        </p:grpSpPr>
        <p:sp>
          <p:nvSpPr>
            <p:cNvPr id="108" name="object 108"/>
            <p:cNvSpPr/>
            <p:nvPr/>
          </p:nvSpPr>
          <p:spPr>
            <a:xfrm>
              <a:off x="8696959" y="3703320"/>
              <a:ext cx="1671574" cy="65049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709659" y="3728707"/>
              <a:ext cx="1641094" cy="61748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28709" y="3735070"/>
              <a:ext cx="1554480" cy="533400"/>
            </a:xfrm>
            <a:custGeom>
              <a:avLst/>
              <a:gdLst/>
              <a:ahLst/>
              <a:cxnLst/>
              <a:rect l="l" t="t" r="r" b="b"/>
              <a:pathLst>
                <a:path w="1554479" h="533400">
                  <a:moveTo>
                    <a:pt x="1554479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554479" y="533399"/>
                  </a:lnTo>
                  <a:lnTo>
                    <a:pt x="155447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8728709" y="3735070"/>
            <a:ext cx="1554480" cy="533400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81280" marR="74930" indent="-1905" algn="ctr">
              <a:lnSpc>
                <a:spcPct val="85100"/>
              </a:lnSpc>
              <a:spcBef>
                <a:spcPts val="550"/>
              </a:spcBef>
            </a:pP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Programa </a:t>
            </a:r>
            <a:r>
              <a:rPr sz="1000" spc="5" dirty="0">
                <a:solidFill>
                  <a:srgbClr val="6F2F9F"/>
                </a:solidFill>
                <a:latin typeface="Georgia"/>
                <a:cs typeface="Georgia"/>
              </a:rPr>
              <a:t>Anual </a:t>
            </a:r>
            <a:r>
              <a:rPr sz="1000" dirty="0">
                <a:solidFill>
                  <a:srgbClr val="6F2F9F"/>
                </a:solidFill>
                <a:latin typeface="Georgia"/>
                <a:cs typeface="Georgia"/>
              </a:rPr>
              <a:t>de  Evaluación (Evaluación  de </a:t>
            </a: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Programas</a:t>
            </a:r>
            <a:r>
              <a:rPr sz="1000" spc="-7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6F2F9F"/>
                </a:solidFill>
                <a:latin typeface="Georgia"/>
                <a:cs typeface="Georgia"/>
              </a:rPr>
              <a:t>Federales)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546100" y="5958840"/>
            <a:ext cx="200660" cy="93980"/>
            <a:chOff x="546100" y="5958840"/>
            <a:chExt cx="200660" cy="93980"/>
          </a:xfrm>
        </p:grpSpPr>
        <p:sp>
          <p:nvSpPr>
            <p:cNvPr id="113" name="object 113"/>
            <p:cNvSpPr/>
            <p:nvPr/>
          </p:nvSpPr>
          <p:spPr>
            <a:xfrm>
              <a:off x="552450" y="5965190"/>
              <a:ext cx="187960" cy="81280"/>
            </a:xfrm>
            <a:custGeom>
              <a:avLst/>
              <a:gdLst/>
              <a:ahLst/>
              <a:cxnLst/>
              <a:rect l="l" t="t" r="r" b="b"/>
              <a:pathLst>
                <a:path w="187959" h="81279">
                  <a:moveTo>
                    <a:pt x="187959" y="0"/>
                  </a:moveTo>
                  <a:lnTo>
                    <a:pt x="0" y="0"/>
                  </a:lnTo>
                  <a:lnTo>
                    <a:pt x="0" y="81280"/>
                  </a:lnTo>
                  <a:lnTo>
                    <a:pt x="187959" y="81280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2450" y="5965190"/>
              <a:ext cx="187960" cy="81280"/>
            </a:xfrm>
            <a:custGeom>
              <a:avLst/>
              <a:gdLst/>
              <a:ahLst/>
              <a:cxnLst/>
              <a:rect l="l" t="t" r="r" b="b"/>
              <a:pathLst>
                <a:path w="187959" h="81279">
                  <a:moveTo>
                    <a:pt x="0" y="81280"/>
                  </a:moveTo>
                  <a:lnTo>
                    <a:pt x="187959" y="81280"/>
                  </a:lnTo>
                  <a:lnTo>
                    <a:pt x="187959" y="0"/>
                  </a:lnTo>
                  <a:lnTo>
                    <a:pt x="0" y="0"/>
                  </a:lnTo>
                  <a:lnTo>
                    <a:pt x="0" y="8128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546100" y="6118859"/>
            <a:ext cx="200660" cy="91440"/>
            <a:chOff x="546100" y="6118859"/>
            <a:chExt cx="200660" cy="91440"/>
          </a:xfrm>
        </p:grpSpPr>
        <p:sp>
          <p:nvSpPr>
            <p:cNvPr id="116" name="object 116"/>
            <p:cNvSpPr/>
            <p:nvPr/>
          </p:nvSpPr>
          <p:spPr>
            <a:xfrm>
              <a:off x="552450" y="6125209"/>
              <a:ext cx="187960" cy="78740"/>
            </a:xfrm>
            <a:custGeom>
              <a:avLst/>
              <a:gdLst/>
              <a:ahLst/>
              <a:cxnLst/>
              <a:rect l="l" t="t" r="r" b="b"/>
              <a:pathLst>
                <a:path w="187959" h="78739">
                  <a:moveTo>
                    <a:pt x="187959" y="0"/>
                  </a:moveTo>
                  <a:lnTo>
                    <a:pt x="0" y="0"/>
                  </a:lnTo>
                  <a:lnTo>
                    <a:pt x="0" y="78739"/>
                  </a:lnTo>
                  <a:lnTo>
                    <a:pt x="187959" y="78739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52450" y="6125209"/>
              <a:ext cx="187960" cy="78740"/>
            </a:xfrm>
            <a:custGeom>
              <a:avLst/>
              <a:gdLst/>
              <a:ahLst/>
              <a:cxnLst/>
              <a:rect l="l" t="t" r="r" b="b"/>
              <a:pathLst>
                <a:path w="187959" h="78739">
                  <a:moveTo>
                    <a:pt x="0" y="78739"/>
                  </a:moveTo>
                  <a:lnTo>
                    <a:pt x="187959" y="78739"/>
                  </a:lnTo>
                  <a:lnTo>
                    <a:pt x="187959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553719" y="6276340"/>
            <a:ext cx="193040" cy="81280"/>
            <a:chOff x="553719" y="6276340"/>
            <a:chExt cx="193040" cy="81280"/>
          </a:xfrm>
        </p:grpSpPr>
        <p:sp>
          <p:nvSpPr>
            <p:cNvPr id="119" name="object 119"/>
            <p:cNvSpPr/>
            <p:nvPr/>
          </p:nvSpPr>
          <p:spPr>
            <a:xfrm>
              <a:off x="560069" y="6282690"/>
              <a:ext cx="180340" cy="68580"/>
            </a:xfrm>
            <a:custGeom>
              <a:avLst/>
              <a:gdLst/>
              <a:ahLst/>
              <a:cxnLst/>
              <a:rect l="l" t="t" r="r" b="b"/>
              <a:pathLst>
                <a:path w="180340" h="68579">
                  <a:moveTo>
                    <a:pt x="180339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180339" y="68580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0069" y="6282690"/>
              <a:ext cx="180340" cy="68580"/>
            </a:xfrm>
            <a:custGeom>
              <a:avLst/>
              <a:gdLst/>
              <a:ahLst/>
              <a:cxnLst/>
              <a:rect l="l" t="t" r="r" b="b"/>
              <a:pathLst>
                <a:path w="180340" h="68579">
                  <a:moveTo>
                    <a:pt x="0" y="68580"/>
                  </a:moveTo>
                  <a:lnTo>
                    <a:pt x="180339" y="68580"/>
                  </a:lnTo>
                  <a:lnTo>
                    <a:pt x="180339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4942713" y="1582419"/>
            <a:ext cx="7013575" cy="4046854"/>
            <a:chOff x="4942713" y="1582419"/>
            <a:chExt cx="7013575" cy="4046854"/>
          </a:xfrm>
        </p:grpSpPr>
        <p:sp>
          <p:nvSpPr>
            <p:cNvPr id="122" name="object 122"/>
            <p:cNvSpPr/>
            <p:nvPr/>
          </p:nvSpPr>
          <p:spPr>
            <a:xfrm>
              <a:off x="8582659" y="1582419"/>
              <a:ext cx="3373374" cy="404647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614409" y="1614169"/>
              <a:ext cx="3256279" cy="3929379"/>
            </a:xfrm>
            <a:custGeom>
              <a:avLst/>
              <a:gdLst/>
              <a:ahLst/>
              <a:cxnLst/>
              <a:rect l="l" t="t" r="r" b="b"/>
              <a:pathLst>
                <a:path w="3256279" h="3929379">
                  <a:moveTo>
                    <a:pt x="0" y="3929379"/>
                  </a:moveTo>
                  <a:lnTo>
                    <a:pt x="3256279" y="3929379"/>
                  </a:lnTo>
                  <a:lnTo>
                    <a:pt x="3256279" y="0"/>
                  </a:lnTo>
                  <a:lnTo>
                    <a:pt x="0" y="0"/>
                  </a:lnTo>
                  <a:lnTo>
                    <a:pt x="0" y="392937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942713" y="2397378"/>
              <a:ext cx="913765" cy="778510"/>
            </a:xfrm>
            <a:custGeom>
              <a:avLst/>
              <a:gdLst/>
              <a:ahLst/>
              <a:cxnLst/>
              <a:rect l="l" t="t" r="r" b="b"/>
              <a:pathLst>
                <a:path w="913764" h="778510">
                  <a:moveTo>
                    <a:pt x="895083" y="47752"/>
                  </a:moveTo>
                  <a:lnTo>
                    <a:pt x="849503" y="47752"/>
                  </a:lnTo>
                  <a:lnTo>
                    <a:pt x="836879" y="47752"/>
                  </a:lnTo>
                  <a:lnTo>
                    <a:pt x="836549" y="76200"/>
                  </a:lnTo>
                  <a:lnTo>
                    <a:pt x="895083" y="47752"/>
                  </a:lnTo>
                  <a:close/>
                </a:path>
                <a:path w="913764" h="778510">
                  <a:moveTo>
                    <a:pt x="913130" y="38989"/>
                  </a:moveTo>
                  <a:lnTo>
                    <a:pt x="837438" y="0"/>
                  </a:lnTo>
                  <a:lnTo>
                    <a:pt x="837095" y="28562"/>
                  </a:lnTo>
                  <a:lnTo>
                    <a:pt x="254" y="18796"/>
                  </a:lnTo>
                  <a:lnTo>
                    <a:pt x="0" y="37846"/>
                  </a:lnTo>
                  <a:lnTo>
                    <a:pt x="836879" y="47612"/>
                  </a:lnTo>
                  <a:lnTo>
                    <a:pt x="849503" y="47612"/>
                  </a:lnTo>
                  <a:lnTo>
                    <a:pt x="895388" y="47612"/>
                  </a:lnTo>
                  <a:lnTo>
                    <a:pt x="913130" y="38989"/>
                  </a:lnTo>
                  <a:close/>
                </a:path>
                <a:path w="913764" h="778510">
                  <a:moveTo>
                    <a:pt x="913511" y="739521"/>
                  </a:moveTo>
                  <a:lnTo>
                    <a:pt x="895070" y="730504"/>
                  </a:lnTo>
                  <a:lnTo>
                    <a:pt x="836930" y="702056"/>
                  </a:lnTo>
                  <a:lnTo>
                    <a:pt x="837209" y="730618"/>
                  </a:lnTo>
                  <a:lnTo>
                    <a:pt x="368300" y="734822"/>
                  </a:lnTo>
                  <a:lnTo>
                    <a:pt x="368554" y="753872"/>
                  </a:lnTo>
                  <a:lnTo>
                    <a:pt x="837399" y="749668"/>
                  </a:lnTo>
                  <a:lnTo>
                    <a:pt x="837692" y="778256"/>
                  </a:lnTo>
                  <a:lnTo>
                    <a:pt x="913511" y="73952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8840" y="3997959"/>
              <a:ext cx="223519" cy="762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32600" y="3944619"/>
              <a:ext cx="405765" cy="76200"/>
            </a:xfrm>
            <a:custGeom>
              <a:avLst/>
              <a:gdLst/>
              <a:ahLst/>
              <a:cxnLst/>
              <a:rect l="l" t="t" r="r" b="b"/>
              <a:pathLst>
                <a:path w="405765" h="76200">
                  <a:moveTo>
                    <a:pt x="329565" y="0"/>
                  </a:moveTo>
                  <a:lnTo>
                    <a:pt x="329565" y="76199"/>
                  </a:lnTo>
                  <a:lnTo>
                    <a:pt x="386715" y="47624"/>
                  </a:lnTo>
                  <a:lnTo>
                    <a:pt x="342265" y="47624"/>
                  </a:lnTo>
                  <a:lnTo>
                    <a:pt x="342265" y="28574"/>
                  </a:lnTo>
                  <a:lnTo>
                    <a:pt x="386715" y="28574"/>
                  </a:lnTo>
                  <a:lnTo>
                    <a:pt x="329565" y="0"/>
                  </a:lnTo>
                  <a:close/>
                </a:path>
                <a:path w="405765" h="76200">
                  <a:moveTo>
                    <a:pt x="329565" y="28574"/>
                  </a:moveTo>
                  <a:lnTo>
                    <a:pt x="0" y="28574"/>
                  </a:lnTo>
                  <a:lnTo>
                    <a:pt x="0" y="47624"/>
                  </a:lnTo>
                  <a:lnTo>
                    <a:pt x="329565" y="47624"/>
                  </a:lnTo>
                  <a:lnTo>
                    <a:pt x="329565" y="28574"/>
                  </a:lnTo>
                  <a:close/>
                </a:path>
                <a:path w="405765" h="76200">
                  <a:moveTo>
                    <a:pt x="386715" y="28574"/>
                  </a:moveTo>
                  <a:lnTo>
                    <a:pt x="342265" y="28574"/>
                  </a:lnTo>
                  <a:lnTo>
                    <a:pt x="342265" y="47624"/>
                  </a:lnTo>
                  <a:lnTo>
                    <a:pt x="386715" y="47624"/>
                  </a:lnTo>
                  <a:lnTo>
                    <a:pt x="405765" y="38099"/>
                  </a:lnTo>
                  <a:lnTo>
                    <a:pt x="386715" y="2857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125470" y="892428"/>
            <a:ext cx="6867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180" marR="5080" indent="-1173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Vinculación </a:t>
            </a:r>
            <a:r>
              <a:rPr sz="1800" b="1" spc="-5" dirty="0">
                <a:latin typeface="Georgia"/>
                <a:cs typeface="Georgia"/>
              </a:rPr>
              <a:t>del Sistema </a:t>
            </a:r>
            <a:r>
              <a:rPr sz="1800" b="1" dirty="0">
                <a:latin typeface="Georgia"/>
                <a:cs typeface="Georgia"/>
              </a:rPr>
              <a:t>de </a:t>
            </a:r>
            <a:r>
              <a:rPr sz="1800" b="1" spc="-5" dirty="0">
                <a:latin typeface="Georgia"/>
                <a:cs typeface="Georgia"/>
              </a:rPr>
              <a:t>Planeación Democrática con el  Sistema </a:t>
            </a:r>
            <a:r>
              <a:rPr sz="1800" b="1" dirty="0">
                <a:latin typeface="Georgia"/>
                <a:cs typeface="Georgia"/>
              </a:rPr>
              <a:t>de </a:t>
            </a:r>
            <a:r>
              <a:rPr sz="1800" b="1" spc="-5" dirty="0">
                <a:latin typeface="Georgia"/>
                <a:cs typeface="Georgia"/>
              </a:rPr>
              <a:t>Evaluación del</a:t>
            </a:r>
            <a:r>
              <a:rPr sz="1800" b="1" spc="-10" dirty="0">
                <a:latin typeface="Georgia"/>
                <a:cs typeface="Georgia"/>
              </a:rPr>
              <a:t> Desempeño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06440" y="5001259"/>
            <a:ext cx="2555240" cy="276860"/>
          </a:xfrm>
          <a:prstGeom prst="rect">
            <a:avLst/>
          </a:prstGeom>
          <a:solidFill>
            <a:srgbClr val="E1EFD9"/>
          </a:solidFill>
          <a:ln w="9525">
            <a:solidFill>
              <a:srgbClr val="00AF5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334"/>
              </a:spcBef>
            </a:pPr>
            <a:r>
              <a:rPr sz="1200" spc="-5" dirty="0">
                <a:latin typeface="Georgia"/>
                <a:cs typeface="Georgia"/>
              </a:rPr>
              <a:t>Principios del </a:t>
            </a:r>
            <a:r>
              <a:rPr sz="1200" dirty="0">
                <a:latin typeface="Georgia"/>
                <a:cs typeface="Georgia"/>
              </a:rPr>
              <a:t>gasto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público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48957" y="5578475"/>
            <a:ext cx="267144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67070"/>
                </a:solidFill>
                <a:latin typeface="Georgia"/>
                <a:cs typeface="Georgia"/>
              </a:rPr>
              <a:t>Fuente: Elaboración</a:t>
            </a:r>
            <a:r>
              <a:rPr sz="800" spc="-15" dirty="0">
                <a:solidFill>
                  <a:srgbClr val="767070"/>
                </a:solidFill>
                <a:latin typeface="Georgia"/>
                <a:cs typeface="Georgia"/>
              </a:rPr>
              <a:t> </a:t>
            </a:r>
            <a:r>
              <a:rPr sz="800" spc="-5" dirty="0">
                <a:solidFill>
                  <a:srgbClr val="767070"/>
                </a:solidFill>
                <a:latin typeface="Georgia"/>
                <a:cs typeface="Georgia"/>
              </a:rPr>
              <a:t>propia</a:t>
            </a:r>
            <a:endParaRPr sz="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900">
              <a:latin typeface="Georgia"/>
              <a:cs typeface="Georgia"/>
            </a:endParaRPr>
          </a:p>
          <a:p>
            <a:pPr marL="288925">
              <a:lnSpc>
                <a:spcPts val="1285"/>
              </a:lnSpc>
              <a:spcBef>
                <a:spcPts val="620"/>
              </a:spcBef>
            </a:pPr>
            <a:r>
              <a:rPr sz="1100" dirty="0">
                <a:latin typeface="Georgia"/>
                <a:cs typeface="Georgia"/>
              </a:rPr>
              <a:t>Proceso de </a:t>
            </a:r>
            <a:r>
              <a:rPr sz="1100" spc="-5" dirty="0">
                <a:latin typeface="Georgia"/>
                <a:cs typeface="Georgia"/>
              </a:rPr>
              <a:t>planeación</a:t>
            </a:r>
            <a:r>
              <a:rPr sz="1100" spc="-8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democrática</a:t>
            </a:r>
            <a:endParaRPr sz="1100">
              <a:latin typeface="Georgia"/>
              <a:cs typeface="Georgia"/>
            </a:endParaRPr>
          </a:p>
          <a:p>
            <a:pPr marL="282575">
              <a:lnSpc>
                <a:spcPts val="1250"/>
              </a:lnSpc>
            </a:pPr>
            <a:r>
              <a:rPr sz="1100" dirty="0">
                <a:latin typeface="Georgia"/>
                <a:cs typeface="Georgia"/>
              </a:rPr>
              <a:t>Proceso</a:t>
            </a:r>
            <a:r>
              <a:rPr sz="1100" spc="-5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presupuestario</a:t>
            </a:r>
            <a:endParaRPr sz="1100">
              <a:latin typeface="Georgia"/>
              <a:cs typeface="Georgia"/>
            </a:endParaRPr>
          </a:p>
          <a:p>
            <a:pPr marL="288925">
              <a:lnSpc>
                <a:spcPts val="1285"/>
              </a:lnSpc>
            </a:pPr>
            <a:r>
              <a:rPr sz="1100" spc="-5" dirty="0">
                <a:latin typeface="Georgia"/>
                <a:cs typeface="Georgia"/>
              </a:rPr>
              <a:t>Sistema </a:t>
            </a:r>
            <a:r>
              <a:rPr sz="1100" dirty="0">
                <a:latin typeface="Georgia"/>
                <a:cs typeface="Georgia"/>
              </a:rPr>
              <a:t>de </a:t>
            </a:r>
            <a:r>
              <a:rPr sz="1100" spc="-5" dirty="0">
                <a:latin typeface="Georgia"/>
                <a:cs typeface="Georgia"/>
              </a:rPr>
              <a:t>Evaluación </a:t>
            </a:r>
            <a:r>
              <a:rPr sz="1100" dirty="0">
                <a:latin typeface="Georgia"/>
                <a:cs typeface="Georgia"/>
              </a:rPr>
              <a:t>del</a:t>
            </a:r>
            <a:r>
              <a:rPr sz="1100" spc="-6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Desempeño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480" y="2611120"/>
            <a:ext cx="4277360" cy="2862580"/>
          </a:xfrm>
          <a:custGeom>
            <a:avLst/>
            <a:gdLst/>
            <a:ahLst/>
            <a:cxnLst/>
            <a:rect l="l" t="t" r="r" b="b"/>
            <a:pathLst>
              <a:path w="4277360" h="2862579">
                <a:moveTo>
                  <a:pt x="4277360" y="0"/>
                </a:moveTo>
                <a:lnTo>
                  <a:pt x="0" y="0"/>
                </a:lnTo>
                <a:lnTo>
                  <a:pt x="0" y="2862579"/>
                </a:lnTo>
                <a:lnTo>
                  <a:pt x="4277360" y="2862579"/>
                </a:lnTo>
                <a:lnTo>
                  <a:pt x="427736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919" y="4010659"/>
            <a:ext cx="3155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72540" algn="l"/>
                <a:tab pos="2473960" algn="l"/>
              </a:tabLst>
            </a:pPr>
            <a:r>
              <a:rPr sz="1800" spc="-5" dirty="0">
                <a:latin typeface="Georgia"/>
                <a:cs typeface="Georgia"/>
              </a:rPr>
              <a:t>siguiente	ejercicio	</a:t>
            </a:r>
            <a:r>
              <a:rPr sz="1800" spc="-10" dirty="0">
                <a:latin typeface="Georgia"/>
                <a:cs typeface="Georgia"/>
              </a:rPr>
              <a:t>fiscal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tabLst>
                <a:tab pos="1531620" algn="l"/>
              </a:tabLst>
            </a:pPr>
            <a:r>
              <a:rPr sz="1800" b="1" spc="-5" dirty="0">
                <a:latin typeface="Georgia"/>
                <a:cs typeface="Georgia"/>
              </a:rPr>
              <a:t>Estrategia	Programática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0815" y="4010659"/>
            <a:ext cx="758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63245" algn="l"/>
              </a:tabLst>
            </a:pP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5" dirty="0">
                <a:latin typeface="Georgia"/>
                <a:cs typeface="Georgia"/>
              </a:rPr>
              <a:t>la</a:t>
            </a:r>
            <a:endParaRPr sz="1800">
              <a:latin typeface="Georgia"/>
              <a:cs typeface="Georgia"/>
            </a:endParaRPr>
          </a:p>
          <a:p>
            <a:pPr marL="127000">
              <a:lnSpc>
                <a:spcPct val="100000"/>
              </a:lnSpc>
              <a:tabLst>
                <a:tab pos="568325" algn="l"/>
              </a:tabLst>
            </a:pPr>
            <a:r>
              <a:rPr sz="1800" dirty="0">
                <a:latin typeface="Georgia"/>
                <a:cs typeface="Georgia"/>
              </a:rPr>
              <a:t>y	</a:t>
            </a:r>
            <a:r>
              <a:rPr sz="1800" spc="-15" dirty="0">
                <a:latin typeface="Georgia"/>
                <a:cs typeface="Georgia"/>
              </a:rPr>
              <a:t>el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919" y="4559554"/>
            <a:ext cx="41109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apartado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b="1" spc="-5" dirty="0">
                <a:latin typeface="Georgia"/>
                <a:cs typeface="Georgia"/>
              </a:rPr>
              <a:t>Objetivos, </a:t>
            </a:r>
            <a:r>
              <a:rPr sz="1800" b="1" dirty="0">
                <a:latin typeface="Georgia"/>
                <a:cs typeface="Georgia"/>
              </a:rPr>
              <a:t>Indicadores  y </a:t>
            </a:r>
            <a:r>
              <a:rPr sz="1800" b="1" spc="-5" dirty="0">
                <a:latin typeface="Georgia"/>
                <a:cs typeface="Georgia"/>
              </a:rPr>
              <a:t>Metas </a:t>
            </a:r>
            <a:r>
              <a:rPr sz="1800" b="1" dirty="0">
                <a:latin typeface="Georgia"/>
                <a:cs typeface="Georgia"/>
              </a:rPr>
              <a:t>para </a:t>
            </a:r>
            <a:r>
              <a:rPr sz="1800" b="1" spc="-5" dirty="0">
                <a:latin typeface="Georgia"/>
                <a:cs typeface="Georgia"/>
              </a:rPr>
              <a:t>Resultados </a:t>
            </a:r>
            <a:r>
              <a:rPr sz="1800" spc="-5" dirty="0">
                <a:latin typeface="Georgia"/>
                <a:cs typeface="Georgia"/>
              </a:rPr>
              <a:t>(MIR) </a:t>
            </a:r>
            <a:r>
              <a:rPr sz="1800" spc="5" dirty="0">
                <a:latin typeface="Georgia"/>
                <a:cs typeface="Georgia"/>
              </a:rPr>
              <a:t>de  </a:t>
            </a:r>
            <a:r>
              <a:rPr sz="1800" dirty="0">
                <a:latin typeface="Georgia"/>
                <a:cs typeface="Georgia"/>
              </a:rPr>
              <a:t>los </a:t>
            </a:r>
            <a:r>
              <a:rPr sz="1800" spc="-5" dirty="0">
                <a:latin typeface="Georgia"/>
                <a:cs typeface="Georgia"/>
              </a:rPr>
              <a:t>Programas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Presupuestarios.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19" y="6154420"/>
            <a:ext cx="5995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Georgia"/>
                <a:cs typeface="Georgia"/>
              </a:rPr>
              <a:t>SHCP. </a:t>
            </a:r>
            <a:r>
              <a:rPr sz="900" spc="-10" dirty="0">
                <a:latin typeface="Georgia"/>
                <a:cs typeface="Georgia"/>
              </a:rPr>
              <a:t>PEF </a:t>
            </a:r>
            <a:r>
              <a:rPr sz="900" spc="-5" dirty="0">
                <a:latin typeface="Georgia"/>
                <a:cs typeface="Georgia"/>
              </a:rPr>
              <a:t>2022. Tomo </a:t>
            </a:r>
            <a:r>
              <a:rPr sz="900" dirty="0">
                <a:latin typeface="Georgia"/>
                <a:cs typeface="Georgia"/>
              </a:rPr>
              <a:t>I. </a:t>
            </a:r>
            <a:r>
              <a:rPr sz="900" spc="-5" dirty="0">
                <a:latin typeface="Georgia"/>
                <a:cs typeface="Georgia"/>
              </a:rPr>
              <a:t>Información Global </a:t>
            </a:r>
            <a:r>
              <a:rPr sz="900" dirty="0">
                <a:latin typeface="Georgia"/>
                <a:cs typeface="Georgia"/>
              </a:rPr>
              <a:t>y </a:t>
            </a:r>
            <a:r>
              <a:rPr sz="900" spc="-5" dirty="0">
                <a:latin typeface="Georgia"/>
                <a:cs typeface="Georgia"/>
              </a:rPr>
              <a:t>Específica.</a:t>
            </a:r>
            <a:r>
              <a:rPr sz="900" spc="160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https://www.pef.hacienda.gob.mx/es/PEF2022/tomoI-III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73700" y="1211580"/>
            <a:ext cx="5870575" cy="4488815"/>
            <a:chOff x="5473700" y="1211580"/>
            <a:chExt cx="5870575" cy="4488815"/>
          </a:xfrm>
        </p:grpSpPr>
        <p:sp>
          <p:nvSpPr>
            <p:cNvPr id="8" name="object 8"/>
            <p:cNvSpPr/>
            <p:nvPr/>
          </p:nvSpPr>
          <p:spPr>
            <a:xfrm>
              <a:off x="5473700" y="1211580"/>
              <a:ext cx="5870194" cy="44884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99100" y="1236980"/>
              <a:ext cx="5765800" cy="4384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0230" y="1714563"/>
            <a:ext cx="4168775" cy="232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525"/>
                </a:solidFill>
                <a:latin typeface="Georgia"/>
                <a:cs typeface="Georgia"/>
              </a:rPr>
              <a:t>Incorporación de los </a:t>
            </a:r>
            <a:r>
              <a:rPr sz="1800" b="1" spc="-5" dirty="0">
                <a:solidFill>
                  <a:srgbClr val="252525"/>
                </a:solidFill>
                <a:latin typeface="Georgia"/>
                <a:cs typeface="Georgia"/>
              </a:rPr>
              <a:t>elementos </a:t>
            </a:r>
            <a:r>
              <a:rPr sz="1800" b="1" dirty="0">
                <a:solidFill>
                  <a:srgbClr val="252525"/>
                </a:solidFill>
                <a:latin typeface="Georgia"/>
                <a:cs typeface="Georgia"/>
              </a:rPr>
              <a:t>de  la </a:t>
            </a:r>
            <a:r>
              <a:rPr sz="1800" b="1" spc="-5" dirty="0">
                <a:solidFill>
                  <a:srgbClr val="252525"/>
                </a:solidFill>
                <a:latin typeface="Georgia"/>
                <a:cs typeface="Georgia"/>
              </a:rPr>
              <a:t>planeación en el presupuesto  (PbR)</a:t>
            </a:r>
            <a:endParaRPr sz="1800">
              <a:latin typeface="Georgia"/>
              <a:cs typeface="Georgia"/>
            </a:endParaRPr>
          </a:p>
          <a:p>
            <a:pPr marL="59690" marR="6350" algn="just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Georgia"/>
                <a:cs typeface="Georgia"/>
              </a:rPr>
              <a:t>Uno </a:t>
            </a:r>
            <a:r>
              <a:rPr sz="1800" dirty="0">
                <a:latin typeface="Georgia"/>
                <a:cs typeface="Georgia"/>
              </a:rPr>
              <a:t>de los elementos del PEF en </a:t>
            </a:r>
            <a:r>
              <a:rPr sz="1800" spc="-10" dirty="0">
                <a:latin typeface="Georgia"/>
                <a:cs typeface="Georgia"/>
              </a:rPr>
              <a:t>el que  </a:t>
            </a:r>
            <a:r>
              <a:rPr sz="1800" dirty="0">
                <a:latin typeface="Georgia"/>
                <a:cs typeface="Georgia"/>
              </a:rPr>
              <a:t>pueden </a:t>
            </a:r>
            <a:r>
              <a:rPr sz="1800" spc="-5" dirty="0">
                <a:latin typeface="Georgia"/>
                <a:cs typeface="Georgia"/>
              </a:rPr>
              <a:t>visualizarse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mejor forma </a:t>
            </a:r>
            <a:r>
              <a:rPr sz="1800" dirty="0">
                <a:latin typeface="Georgia"/>
                <a:cs typeface="Georgia"/>
              </a:rPr>
              <a:t>los  </a:t>
            </a:r>
            <a:r>
              <a:rPr sz="1800" spc="-5" dirty="0">
                <a:latin typeface="Georgia"/>
                <a:cs typeface="Georgia"/>
              </a:rPr>
              <a:t>ejes, estrategias, </a:t>
            </a:r>
            <a:r>
              <a:rPr sz="1800" dirty="0">
                <a:latin typeface="Georgia"/>
                <a:cs typeface="Georgia"/>
              </a:rPr>
              <a:t>objetivos y </a:t>
            </a:r>
            <a:r>
              <a:rPr sz="1800" spc="-5" dirty="0">
                <a:latin typeface="Georgia"/>
                <a:cs typeface="Georgia"/>
              </a:rPr>
              <a:t>metas  institucionales que </a:t>
            </a:r>
            <a:r>
              <a:rPr sz="1800" dirty="0">
                <a:latin typeface="Georgia"/>
                <a:cs typeface="Georgia"/>
              </a:rPr>
              <a:t>le </a:t>
            </a:r>
            <a:r>
              <a:rPr sz="1800" spc="-5" dirty="0">
                <a:latin typeface="Georgia"/>
                <a:cs typeface="Georgia"/>
              </a:rPr>
              <a:t>dan </a:t>
            </a:r>
            <a:r>
              <a:rPr sz="1800" dirty="0">
                <a:latin typeface="Georgia"/>
                <a:cs typeface="Georgia"/>
              </a:rPr>
              <a:t>sentido </a:t>
            </a:r>
            <a:r>
              <a:rPr sz="1800" spc="-5" dirty="0">
                <a:latin typeface="Georgia"/>
                <a:cs typeface="Georgia"/>
              </a:rPr>
              <a:t>al </a:t>
            </a:r>
            <a:r>
              <a:rPr sz="1800" spc="-10" dirty="0">
                <a:latin typeface="Georgia"/>
                <a:cs typeface="Georgia"/>
              </a:rPr>
              <a:t>uso  </a:t>
            </a:r>
            <a:r>
              <a:rPr sz="1800" dirty="0">
                <a:latin typeface="Georgia"/>
                <a:cs typeface="Georgia"/>
              </a:rPr>
              <a:t>de los </a:t>
            </a:r>
            <a:r>
              <a:rPr sz="1800" spc="-5" dirty="0">
                <a:latin typeface="Georgia"/>
                <a:cs typeface="Georgia"/>
              </a:rPr>
              <a:t>recursos públicos </a:t>
            </a:r>
            <a:r>
              <a:rPr sz="1800" dirty="0">
                <a:latin typeface="Georgia"/>
                <a:cs typeface="Georgia"/>
              </a:rPr>
              <a:t>previsto </a:t>
            </a:r>
            <a:r>
              <a:rPr sz="1800" spc="-5" dirty="0">
                <a:latin typeface="Georgia"/>
                <a:cs typeface="Georgia"/>
              </a:rPr>
              <a:t>para</a:t>
            </a:r>
            <a:r>
              <a:rPr sz="1800" spc="15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el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0230" marR="508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4380230" marR="635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Aspectos </a:t>
            </a:r>
            <a:r>
              <a:rPr b="0" spc="-10" dirty="0">
                <a:latin typeface="Georgia"/>
                <a:cs typeface="Georgia"/>
              </a:rPr>
              <a:t>generales </a:t>
            </a:r>
            <a:r>
              <a:rPr b="0" spc="-5" dirty="0">
                <a:latin typeface="Georgia"/>
                <a:cs typeface="Georgia"/>
              </a:rPr>
              <a:t>de </a:t>
            </a:r>
            <a:r>
              <a:rPr b="0" spc="-10" dirty="0">
                <a:latin typeface="Georgia"/>
                <a:cs typeface="Georgia"/>
              </a:rPr>
              <a:t>las </a:t>
            </a:r>
            <a:r>
              <a:rPr b="0" spc="-5" dirty="0">
                <a:latin typeface="Georgia"/>
                <a:cs typeface="Georgia"/>
              </a:rPr>
              <a:t>finanzas públicas </a:t>
            </a:r>
            <a:r>
              <a:rPr b="0" dirty="0">
                <a:latin typeface="Georgia"/>
                <a:cs typeface="Georgia"/>
              </a:rPr>
              <a:t>y</a:t>
            </a:r>
            <a:r>
              <a:rPr b="0" spc="5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presupuesto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992" y="6120129"/>
            <a:ext cx="68554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spc="-5" dirty="0">
                <a:latin typeface="Georgia"/>
                <a:cs typeface="Georgia"/>
              </a:rPr>
              <a:t>Nava </a:t>
            </a:r>
            <a:r>
              <a:rPr sz="1000" dirty="0">
                <a:latin typeface="Georgia"/>
                <a:cs typeface="Georgia"/>
              </a:rPr>
              <a:t>Escudero, </a:t>
            </a:r>
            <a:r>
              <a:rPr sz="1000" spc="-5" dirty="0">
                <a:latin typeface="Georgia"/>
                <a:cs typeface="Georgia"/>
              </a:rPr>
              <a:t>Oscar. Derecho </a:t>
            </a:r>
            <a:r>
              <a:rPr sz="1000" dirty="0">
                <a:latin typeface="Georgia"/>
                <a:cs typeface="Georgia"/>
              </a:rPr>
              <a:t>presupuestario </a:t>
            </a:r>
            <a:r>
              <a:rPr sz="1000" spc="-5" dirty="0">
                <a:latin typeface="Georgia"/>
                <a:cs typeface="Georgia"/>
              </a:rPr>
              <a:t>mexicano. Editorial Porrúa. 2014. </a:t>
            </a:r>
            <a:r>
              <a:rPr sz="1000" dirty="0">
                <a:latin typeface="Georgia"/>
                <a:cs typeface="Georgia"/>
              </a:rPr>
              <a:t>p.p.</a:t>
            </a:r>
            <a:r>
              <a:rPr sz="1000" spc="-8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16</a:t>
            </a:r>
            <a:endParaRPr sz="10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Art. </a:t>
            </a:r>
            <a:r>
              <a:rPr sz="1000" spc="-10" dirty="0">
                <a:solidFill>
                  <a:srgbClr val="404040"/>
                </a:solidFill>
                <a:latin typeface="Georgia"/>
                <a:cs typeface="Georgia"/>
              </a:rPr>
              <a:t>126.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No podrá </a:t>
            </a:r>
            <a:r>
              <a:rPr sz="1000" dirty="0">
                <a:solidFill>
                  <a:srgbClr val="404040"/>
                </a:solidFill>
                <a:latin typeface="Georgia"/>
                <a:cs typeface="Georgia"/>
              </a:rPr>
              <a:t>hacerse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pago </a:t>
            </a:r>
            <a:r>
              <a:rPr sz="1000" dirty="0">
                <a:solidFill>
                  <a:srgbClr val="404040"/>
                </a:solidFill>
                <a:latin typeface="Georgia"/>
                <a:cs typeface="Georgia"/>
              </a:rPr>
              <a:t>alguno </a:t>
            </a:r>
            <a:r>
              <a:rPr sz="1000" spc="5" dirty="0">
                <a:solidFill>
                  <a:srgbClr val="404040"/>
                </a:solidFill>
                <a:latin typeface="Georgia"/>
                <a:cs typeface="Georgia"/>
              </a:rPr>
              <a:t>que </a:t>
            </a:r>
            <a:r>
              <a:rPr sz="1000" dirty="0">
                <a:solidFill>
                  <a:srgbClr val="404040"/>
                </a:solidFill>
                <a:latin typeface="Georgia"/>
                <a:cs typeface="Georgia"/>
              </a:rPr>
              <a:t>no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esté </a:t>
            </a:r>
            <a:r>
              <a:rPr sz="1000" dirty="0">
                <a:solidFill>
                  <a:srgbClr val="404040"/>
                </a:solidFill>
                <a:latin typeface="Georgia"/>
                <a:cs typeface="Georgia"/>
              </a:rPr>
              <a:t>comprendido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en el </a:t>
            </a:r>
            <a:r>
              <a:rPr sz="1000" dirty="0">
                <a:solidFill>
                  <a:srgbClr val="404040"/>
                </a:solidFill>
                <a:latin typeface="Georgia"/>
                <a:cs typeface="Georgia"/>
              </a:rPr>
              <a:t>Presupuesto o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determinado </a:t>
            </a:r>
            <a:r>
              <a:rPr sz="1000" dirty="0">
                <a:solidFill>
                  <a:srgbClr val="404040"/>
                </a:solidFill>
                <a:latin typeface="Georgia"/>
                <a:cs typeface="Georgia"/>
              </a:rPr>
              <a:t>por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la ley</a:t>
            </a:r>
            <a:r>
              <a:rPr sz="1000" spc="-3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Georgia"/>
                <a:cs typeface="Georgia"/>
              </a:rPr>
              <a:t>posterior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4380" y="3337559"/>
            <a:ext cx="3477895" cy="2103755"/>
            <a:chOff x="754380" y="3337559"/>
            <a:chExt cx="3477895" cy="2103755"/>
          </a:xfrm>
        </p:grpSpPr>
        <p:sp>
          <p:nvSpPr>
            <p:cNvPr id="5" name="object 5"/>
            <p:cNvSpPr/>
            <p:nvPr/>
          </p:nvSpPr>
          <p:spPr>
            <a:xfrm>
              <a:off x="754380" y="3337559"/>
              <a:ext cx="3434334" cy="2103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" y="3528059"/>
              <a:ext cx="3477514" cy="1755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9780" y="3362959"/>
            <a:ext cx="3329940" cy="19989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116205" marR="113664" indent="635" algn="ctr">
              <a:lnSpc>
                <a:spcPct val="85300"/>
              </a:lnSpc>
            </a:pP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Cómo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los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egresos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del gobierno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(en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cualquiera de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sus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niveles)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y en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principio no busca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generar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una  rentabilidad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económica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en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sentido  estricto, sino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que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busca producir  utilidad social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y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atender  necesidades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o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problemas</a:t>
            </a:r>
            <a:r>
              <a:rPr sz="1600" spc="-4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públicos.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61179" y="3337559"/>
            <a:ext cx="3587115" cy="2103755"/>
            <a:chOff x="4361179" y="3337559"/>
            <a:chExt cx="3587115" cy="2103755"/>
          </a:xfrm>
        </p:grpSpPr>
        <p:sp>
          <p:nvSpPr>
            <p:cNvPr id="9" name="object 9"/>
            <p:cNvSpPr/>
            <p:nvPr/>
          </p:nvSpPr>
          <p:spPr>
            <a:xfrm>
              <a:off x="4417059" y="3337559"/>
              <a:ext cx="3434334" cy="2103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61179" y="3423919"/>
              <a:ext cx="3586733" cy="19636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42459" y="3362959"/>
            <a:ext cx="3329940" cy="19989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65100" rIns="0" bIns="0" rtlCol="0">
            <a:spAutoFit/>
          </a:bodyPr>
          <a:lstStyle/>
          <a:p>
            <a:pPr marL="60960" marR="55880" indent="1905" algn="ctr">
              <a:lnSpc>
                <a:spcPct val="85300"/>
              </a:lnSpc>
              <a:spcBef>
                <a:spcPts val="1300"/>
              </a:spcBef>
            </a:pP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Salida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 recursos públicos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en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contraposición con los ingresos  públicos, para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el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logro de objetivos  definidos por el Estado,  independientemente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del origen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 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su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compromiso</a:t>
            </a:r>
            <a:r>
              <a:rPr sz="1600" spc="-4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(leyes/reglamentos,  programas públicos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u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otro tipo de  obligaciones).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54340" y="3337559"/>
            <a:ext cx="3533775" cy="2103755"/>
            <a:chOff x="8054340" y="3337559"/>
            <a:chExt cx="3533775" cy="2103755"/>
          </a:xfrm>
        </p:grpSpPr>
        <p:sp>
          <p:nvSpPr>
            <p:cNvPr id="13" name="object 13"/>
            <p:cNvSpPr/>
            <p:nvPr/>
          </p:nvSpPr>
          <p:spPr>
            <a:xfrm>
              <a:off x="8079740" y="3337559"/>
              <a:ext cx="3434334" cy="2103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4340" y="3423919"/>
              <a:ext cx="3533394" cy="19636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05140" y="3362959"/>
            <a:ext cx="3329940" cy="19989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165100" rIns="0" bIns="0" rtlCol="0">
            <a:spAutoFit/>
          </a:bodyPr>
          <a:lstStyle/>
          <a:p>
            <a:pPr marL="92075" marR="77470" indent="1905" algn="ctr">
              <a:lnSpc>
                <a:spcPct val="85300"/>
              </a:lnSpc>
              <a:spcBef>
                <a:spcPts val="13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Cualquier erogación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que realiza el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Estado en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virtud del presupuesto y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 la ley,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a efecto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de satisfacer las  necesidades públicas de la 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población,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así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como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aquella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que  lleva a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cabo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para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dar</a:t>
            </a:r>
            <a:r>
              <a:rPr sz="1600" spc="-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cumplimiento 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a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obligaciones derivadas de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su 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responsabilidad.</a:t>
            </a:r>
            <a:r>
              <a:rPr sz="1575" spc="-7" baseline="26455" dirty="0">
                <a:solidFill>
                  <a:srgbClr val="404040"/>
                </a:solidFill>
                <a:latin typeface="Georgia"/>
                <a:cs typeface="Georgia"/>
              </a:rPr>
              <a:t>1</a:t>
            </a:r>
            <a:endParaRPr sz="1575" baseline="26455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3115" y="3048634"/>
            <a:ext cx="2453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Perspectiva</a:t>
            </a:r>
            <a:r>
              <a:rPr sz="1600" b="1" spc="-4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Económica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7700" y="3054984"/>
            <a:ext cx="2233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Georgia"/>
                <a:cs typeface="Georgia"/>
              </a:rPr>
              <a:t>Perspectiva</a:t>
            </a:r>
            <a:r>
              <a:rPr sz="1600" b="1" spc="-7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Contable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2666" y="3054984"/>
            <a:ext cx="2164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Perspectiva</a:t>
            </a:r>
            <a:r>
              <a:rPr sz="1600" b="1" spc="-5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Jurídica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452" y="923861"/>
            <a:ext cx="11095990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042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Gasto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Público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50800" marR="43180" indent="12700" algn="just">
              <a:lnSpc>
                <a:spcPct val="100000"/>
              </a:lnSpc>
              <a:spcBef>
                <a:spcPts val="1750"/>
              </a:spcBef>
            </a:pPr>
            <a:r>
              <a:rPr sz="1800" dirty="0">
                <a:latin typeface="Georgia"/>
                <a:cs typeface="Georgia"/>
              </a:rPr>
              <a:t>El </a:t>
            </a:r>
            <a:r>
              <a:rPr sz="1800" spc="-5" dirty="0">
                <a:latin typeface="Georgia"/>
                <a:cs typeface="Georgia"/>
              </a:rPr>
              <a:t>Estado no puede hacer gastos </a:t>
            </a:r>
            <a:r>
              <a:rPr sz="1800" dirty="0">
                <a:latin typeface="Georgia"/>
                <a:cs typeface="Georgia"/>
              </a:rPr>
              <a:t>si </a:t>
            </a:r>
            <a:r>
              <a:rPr sz="1800" spc="-5" dirty="0">
                <a:latin typeface="Georgia"/>
                <a:cs typeface="Georgia"/>
              </a:rPr>
              <a:t>no están autorizados </a:t>
            </a:r>
            <a:r>
              <a:rPr sz="1800" dirty="0">
                <a:latin typeface="Georgia"/>
                <a:cs typeface="Georgia"/>
              </a:rPr>
              <a:t>en el </a:t>
            </a:r>
            <a:r>
              <a:rPr sz="1800" spc="-5" dirty="0">
                <a:latin typeface="Georgia"/>
                <a:cs typeface="Georgia"/>
              </a:rPr>
              <a:t>Presupuesto </a:t>
            </a:r>
            <a:r>
              <a:rPr sz="1800" spc="-1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Egresos </a:t>
            </a:r>
            <a:r>
              <a:rPr sz="1800" spc="-10" dirty="0">
                <a:latin typeface="Georgia"/>
                <a:cs typeface="Georgia"/>
              </a:rPr>
              <a:t>de </a:t>
            </a:r>
            <a:r>
              <a:rPr sz="1800" dirty="0">
                <a:latin typeface="Georgia"/>
                <a:cs typeface="Georgia"/>
              </a:rPr>
              <a:t>la </a:t>
            </a:r>
            <a:r>
              <a:rPr sz="1800" spc="-5" dirty="0">
                <a:latin typeface="Georgia"/>
                <a:cs typeface="Georgia"/>
              </a:rPr>
              <a:t>Federación (PEF)  autorizado por </a:t>
            </a:r>
            <a:r>
              <a:rPr sz="1800" dirty="0">
                <a:latin typeface="Georgia"/>
                <a:cs typeface="Georgia"/>
              </a:rPr>
              <a:t>el </a:t>
            </a:r>
            <a:r>
              <a:rPr sz="1800" spc="-5" dirty="0">
                <a:latin typeface="Georgia"/>
                <a:cs typeface="Georgia"/>
              </a:rPr>
              <a:t>H. Congreso </a:t>
            </a:r>
            <a:r>
              <a:rPr sz="1800" dirty="0">
                <a:latin typeface="Georgia"/>
                <a:cs typeface="Georgia"/>
              </a:rPr>
              <a:t>de la </a:t>
            </a:r>
            <a:r>
              <a:rPr sz="1800" spc="-5" dirty="0">
                <a:latin typeface="Georgia"/>
                <a:cs typeface="Georgia"/>
              </a:rPr>
              <a:t>Unión </a:t>
            </a:r>
            <a:r>
              <a:rPr sz="1800" dirty="0">
                <a:latin typeface="Georgia"/>
                <a:cs typeface="Georgia"/>
              </a:rPr>
              <a:t>o </a:t>
            </a:r>
            <a:r>
              <a:rPr sz="1800" spc="-10" dirty="0">
                <a:latin typeface="Georgia"/>
                <a:cs typeface="Georgia"/>
              </a:rPr>
              <a:t>alguna </a:t>
            </a:r>
            <a:r>
              <a:rPr sz="1800" dirty="0">
                <a:latin typeface="Georgia"/>
                <a:cs typeface="Georgia"/>
              </a:rPr>
              <a:t>ley </a:t>
            </a:r>
            <a:r>
              <a:rPr sz="1800" spc="-5" dirty="0">
                <a:latin typeface="Georgia"/>
                <a:cs typeface="Georgia"/>
              </a:rPr>
              <a:t>que </a:t>
            </a:r>
            <a:r>
              <a:rPr sz="1800" dirty="0">
                <a:latin typeface="Georgia"/>
                <a:cs typeface="Georgia"/>
              </a:rPr>
              <a:t>lo </a:t>
            </a:r>
            <a:r>
              <a:rPr sz="1800" spc="-5" dirty="0">
                <a:latin typeface="Georgia"/>
                <a:cs typeface="Georgia"/>
              </a:rPr>
              <a:t>establezca, para dar cumplimiento al </a:t>
            </a:r>
            <a:r>
              <a:rPr sz="1800" spc="-10" dirty="0">
                <a:latin typeface="Georgia"/>
                <a:cs typeface="Georgia"/>
              </a:rPr>
              <a:t>principio 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legalidad presupuestaria, establecido </a:t>
            </a:r>
            <a:r>
              <a:rPr sz="1800" dirty="0">
                <a:latin typeface="Georgia"/>
                <a:cs typeface="Georgia"/>
              </a:rPr>
              <a:t>en el </a:t>
            </a:r>
            <a:r>
              <a:rPr sz="1800" spc="-5" dirty="0">
                <a:latin typeface="Georgia"/>
                <a:cs typeface="Georgia"/>
              </a:rPr>
              <a:t>art. </a:t>
            </a:r>
            <a:r>
              <a:rPr sz="1800" dirty="0">
                <a:latin typeface="Georgia"/>
                <a:cs typeface="Georgia"/>
              </a:rPr>
              <a:t>126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constitucional</a:t>
            </a:r>
            <a:r>
              <a:rPr sz="2000" spc="-5" dirty="0">
                <a:latin typeface="Georgia"/>
                <a:cs typeface="Georgia"/>
              </a:rPr>
              <a:t>.</a:t>
            </a:r>
            <a:r>
              <a:rPr sz="2025" spc="-7" baseline="24691" dirty="0">
                <a:latin typeface="Georgia"/>
                <a:cs typeface="Georgia"/>
              </a:rPr>
              <a:t>2</a:t>
            </a:r>
            <a:endParaRPr sz="2025" baseline="24691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119" y="2110739"/>
            <a:ext cx="9525635" cy="4013835"/>
            <a:chOff x="1341119" y="2110739"/>
            <a:chExt cx="9525635" cy="4013835"/>
          </a:xfrm>
        </p:grpSpPr>
        <p:sp>
          <p:nvSpPr>
            <p:cNvPr id="3" name="object 3"/>
            <p:cNvSpPr/>
            <p:nvPr/>
          </p:nvSpPr>
          <p:spPr>
            <a:xfrm>
              <a:off x="1376679" y="2133599"/>
              <a:ext cx="9489694" cy="39372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1119" y="2110739"/>
              <a:ext cx="8824214" cy="4013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2079" y="2158999"/>
              <a:ext cx="9385300" cy="3832860"/>
            </a:xfrm>
            <a:custGeom>
              <a:avLst/>
              <a:gdLst/>
              <a:ahLst/>
              <a:cxnLst/>
              <a:rect l="l" t="t" r="r" b="b"/>
              <a:pathLst>
                <a:path w="9385300" h="3832860">
                  <a:moveTo>
                    <a:pt x="9385300" y="0"/>
                  </a:moveTo>
                  <a:lnTo>
                    <a:pt x="0" y="0"/>
                  </a:lnTo>
                  <a:lnTo>
                    <a:pt x="0" y="3832860"/>
                  </a:lnTo>
                  <a:lnTo>
                    <a:pt x="9385300" y="3832860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6305" y="1587880"/>
            <a:ext cx="10219690" cy="432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eorgia"/>
                <a:cs typeface="Georgia"/>
              </a:rPr>
              <a:t>El gasto público </a:t>
            </a:r>
            <a:r>
              <a:rPr sz="2000" dirty="0">
                <a:latin typeface="Georgia"/>
                <a:cs typeface="Georgia"/>
              </a:rPr>
              <a:t>y </a:t>
            </a:r>
            <a:r>
              <a:rPr sz="2000" spc="-5" dirty="0">
                <a:latin typeface="Georgia"/>
                <a:cs typeface="Georgia"/>
              </a:rPr>
              <a:t>el ejercicio del presupuesto se rigen por diversas normativas, entre</a:t>
            </a:r>
            <a:r>
              <a:rPr sz="2000" spc="2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otras: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Constitución Política </a:t>
            </a:r>
            <a:r>
              <a:rPr sz="1800" dirty="0">
                <a:latin typeface="Georgia"/>
                <a:cs typeface="Georgia"/>
              </a:rPr>
              <a:t>de los </a:t>
            </a:r>
            <a:r>
              <a:rPr sz="1800" spc="-5" dirty="0">
                <a:latin typeface="Georgia"/>
                <a:cs typeface="Georgia"/>
              </a:rPr>
              <a:t>Estados Unidos Mexicanos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</a:t>
            </a:r>
            <a:r>
              <a:rPr sz="1800" dirty="0">
                <a:latin typeface="Georgia"/>
                <a:cs typeface="Georgia"/>
              </a:rPr>
              <a:t>Federal de </a:t>
            </a:r>
            <a:r>
              <a:rPr sz="1800" spc="-5" dirty="0">
                <a:latin typeface="Georgia"/>
                <a:cs typeface="Georgia"/>
              </a:rPr>
              <a:t>Presupuesto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5" dirty="0">
                <a:latin typeface="Georgia"/>
                <a:cs typeface="Georgia"/>
              </a:rPr>
              <a:t>Responsabilidad Hacendaria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5" dirty="0">
                <a:latin typeface="Georgia"/>
                <a:cs typeface="Georgia"/>
              </a:rPr>
              <a:t>su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Reglamento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</a:t>
            </a:r>
            <a:r>
              <a:rPr sz="1800" dirty="0">
                <a:latin typeface="Georgia"/>
                <a:cs typeface="Georgia"/>
              </a:rPr>
              <a:t>General </a:t>
            </a:r>
            <a:r>
              <a:rPr sz="1800" spc="-5" dirty="0">
                <a:latin typeface="Georgia"/>
                <a:cs typeface="Georgia"/>
              </a:rPr>
              <a:t>de Contabilidad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Gubernamental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</a:t>
            </a:r>
            <a:r>
              <a:rPr sz="1800" dirty="0">
                <a:latin typeface="Georgia"/>
                <a:cs typeface="Georgia"/>
              </a:rPr>
              <a:t>Federal de </a:t>
            </a:r>
            <a:r>
              <a:rPr sz="1800" spc="-5" dirty="0">
                <a:latin typeface="Georgia"/>
                <a:cs typeface="Georgia"/>
              </a:rPr>
              <a:t>Entidades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Paraestatales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de </a:t>
            </a:r>
            <a:r>
              <a:rPr sz="1800" spc="-10" dirty="0">
                <a:latin typeface="Georgia"/>
                <a:cs typeface="Georgia"/>
              </a:rPr>
              <a:t>Disciplina </a:t>
            </a:r>
            <a:r>
              <a:rPr sz="1800" spc="-5" dirty="0">
                <a:latin typeface="Georgia"/>
                <a:cs typeface="Georgia"/>
              </a:rPr>
              <a:t>Financiera de las Entidades Federativas </a:t>
            </a:r>
            <a:r>
              <a:rPr sz="1800" dirty="0">
                <a:latin typeface="Georgia"/>
                <a:cs typeface="Georgia"/>
              </a:rPr>
              <a:t>y los</a:t>
            </a:r>
            <a:r>
              <a:rPr sz="1800" spc="10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Municipios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10" dirty="0">
                <a:latin typeface="Georgia"/>
                <a:cs typeface="Georgia"/>
              </a:rPr>
              <a:t>Fiscalización </a:t>
            </a:r>
            <a:r>
              <a:rPr sz="1800" dirty="0">
                <a:latin typeface="Georgia"/>
                <a:cs typeface="Georgia"/>
              </a:rPr>
              <a:t>y Rendición de </a:t>
            </a:r>
            <a:r>
              <a:rPr sz="1800" spc="-5" dirty="0">
                <a:latin typeface="Georgia"/>
                <a:cs typeface="Georgia"/>
              </a:rPr>
              <a:t>Cuentas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la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Federación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</a:t>
            </a:r>
            <a:r>
              <a:rPr sz="1800" dirty="0">
                <a:latin typeface="Georgia"/>
                <a:cs typeface="Georgia"/>
              </a:rPr>
              <a:t>Federal de </a:t>
            </a:r>
            <a:r>
              <a:rPr sz="1800" spc="-5" dirty="0">
                <a:latin typeface="Georgia"/>
                <a:cs typeface="Georgia"/>
              </a:rPr>
              <a:t>Austeridad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Republicana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Ley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Coordinación</a:t>
            </a:r>
            <a:r>
              <a:rPr sz="1800" spc="-10" dirty="0">
                <a:latin typeface="Georgia"/>
                <a:cs typeface="Georgia"/>
              </a:rPr>
              <a:t> Fiscal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spc="-5" dirty="0">
                <a:latin typeface="Georgia"/>
                <a:cs typeface="Georgia"/>
              </a:rPr>
              <a:t>Decreto </a:t>
            </a:r>
            <a:r>
              <a:rPr sz="1800" dirty="0">
                <a:latin typeface="Georgia"/>
                <a:cs typeface="Georgia"/>
              </a:rPr>
              <a:t>del </a:t>
            </a:r>
            <a:r>
              <a:rPr sz="1800" spc="-5" dirty="0">
                <a:latin typeface="Georgia"/>
                <a:cs typeface="Georgia"/>
              </a:rPr>
              <a:t>Presupuesto </a:t>
            </a:r>
            <a:r>
              <a:rPr sz="1800" dirty="0">
                <a:latin typeface="Georgia"/>
                <a:cs typeface="Georgia"/>
              </a:rPr>
              <a:t>de Egresos de </a:t>
            </a:r>
            <a:r>
              <a:rPr sz="1800" spc="-5" dirty="0">
                <a:latin typeface="Georgia"/>
                <a:cs typeface="Georgia"/>
              </a:rPr>
              <a:t>la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Federación</a:t>
            </a:r>
            <a:endParaRPr sz="1800">
              <a:latin typeface="Georgia"/>
              <a:cs typeface="Georgia"/>
            </a:endParaRPr>
          </a:p>
          <a:p>
            <a:pPr marL="864869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1800" dirty="0">
                <a:latin typeface="Georgia"/>
                <a:cs typeface="Georgia"/>
              </a:rPr>
              <a:t>Reglas </a:t>
            </a:r>
            <a:r>
              <a:rPr sz="1800" spc="-5" dirty="0">
                <a:latin typeface="Georgia"/>
                <a:cs typeface="Georgia"/>
              </a:rPr>
              <a:t>de Operación </a:t>
            </a:r>
            <a:r>
              <a:rPr sz="1800" dirty="0">
                <a:latin typeface="Georgia"/>
                <a:cs typeface="Georgia"/>
              </a:rPr>
              <a:t>de los Consejos </a:t>
            </a:r>
            <a:r>
              <a:rPr sz="1800" spc="-5" dirty="0">
                <a:latin typeface="Georgia"/>
                <a:cs typeface="Georgia"/>
              </a:rPr>
              <a:t>de Armonización Contable de las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Entidades</a:t>
            </a:r>
            <a:endParaRPr sz="1800">
              <a:latin typeface="Georgia"/>
              <a:cs typeface="Georgia"/>
            </a:endParaRPr>
          </a:p>
          <a:p>
            <a:pPr marL="864869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Federativas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635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Marco jurídico </a:t>
            </a:r>
            <a:r>
              <a:rPr b="0" dirty="0">
                <a:latin typeface="Georgia"/>
                <a:cs typeface="Georgia"/>
              </a:rPr>
              <a:t>y </a:t>
            </a:r>
            <a:r>
              <a:rPr b="0" spc="-5" dirty="0">
                <a:latin typeface="Georgia"/>
                <a:cs typeface="Georgia"/>
              </a:rPr>
              <a:t>principios </a:t>
            </a:r>
            <a:r>
              <a:rPr b="0" spc="-10" dirty="0">
                <a:latin typeface="Georgia"/>
                <a:cs typeface="Georgia"/>
              </a:rPr>
              <a:t>generales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152" y="1434845"/>
            <a:ext cx="10774680" cy="4930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8100" marR="33020" algn="just">
              <a:lnSpc>
                <a:spcPct val="90000"/>
              </a:lnSpc>
              <a:spcBef>
                <a:spcPts val="320"/>
              </a:spcBef>
            </a:pPr>
            <a:r>
              <a:rPr sz="1750" dirty="0">
                <a:latin typeface="Georgia"/>
                <a:cs typeface="Georgia"/>
              </a:rPr>
              <a:t>En </a:t>
            </a:r>
            <a:r>
              <a:rPr sz="1750" spc="5" dirty="0">
                <a:latin typeface="Georgia"/>
                <a:cs typeface="Georgia"/>
              </a:rPr>
              <a:t>el </a:t>
            </a:r>
            <a:r>
              <a:rPr sz="1750" spc="-5" dirty="0">
                <a:latin typeface="Georgia"/>
                <a:cs typeface="Georgia"/>
              </a:rPr>
              <a:t>análisis </a:t>
            </a:r>
            <a:r>
              <a:rPr sz="1750" spc="5" dirty="0">
                <a:latin typeface="Georgia"/>
                <a:cs typeface="Georgia"/>
              </a:rPr>
              <a:t>del </a:t>
            </a:r>
            <a:r>
              <a:rPr sz="1750" spc="-5" dirty="0">
                <a:latin typeface="Georgia"/>
                <a:cs typeface="Georgia"/>
              </a:rPr>
              <a:t>presupuesto </a:t>
            </a:r>
            <a:r>
              <a:rPr sz="1750" spc="5" dirty="0">
                <a:latin typeface="Georgia"/>
                <a:cs typeface="Georgia"/>
              </a:rPr>
              <a:t>en </a:t>
            </a:r>
            <a:r>
              <a:rPr sz="1750" dirty="0">
                <a:latin typeface="Georgia"/>
                <a:cs typeface="Georgia"/>
              </a:rPr>
              <a:t>México </a:t>
            </a:r>
            <a:r>
              <a:rPr sz="1750" spc="-5" dirty="0">
                <a:latin typeface="Georgia"/>
                <a:cs typeface="Georgia"/>
              </a:rPr>
              <a:t>desde </a:t>
            </a:r>
            <a:r>
              <a:rPr sz="1750" dirty="0">
                <a:latin typeface="Georgia"/>
                <a:cs typeface="Georgia"/>
              </a:rPr>
              <a:t>la perspectiva </a:t>
            </a:r>
            <a:r>
              <a:rPr sz="1750" spc="5" dirty="0">
                <a:latin typeface="Georgia"/>
                <a:cs typeface="Georgia"/>
              </a:rPr>
              <a:t>del </a:t>
            </a:r>
            <a:r>
              <a:rPr sz="1750" spc="-5" dirty="0">
                <a:latin typeface="Georgia"/>
                <a:cs typeface="Georgia"/>
              </a:rPr>
              <a:t>Derecho, </a:t>
            </a:r>
            <a:r>
              <a:rPr sz="1750" dirty="0">
                <a:latin typeface="Georgia"/>
                <a:cs typeface="Georgia"/>
              </a:rPr>
              <a:t>existen </a:t>
            </a:r>
            <a:r>
              <a:rPr sz="1750" spc="-5" dirty="0">
                <a:latin typeface="Georgia"/>
                <a:cs typeface="Georgia"/>
              </a:rPr>
              <a:t>diversas enfoques,  </a:t>
            </a:r>
            <a:r>
              <a:rPr sz="1750" dirty="0">
                <a:latin typeface="Georgia"/>
                <a:cs typeface="Georgia"/>
              </a:rPr>
              <a:t>algunos </a:t>
            </a:r>
            <a:r>
              <a:rPr sz="1750" spc="-5" dirty="0">
                <a:latin typeface="Georgia"/>
                <a:cs typeface="Georgia"/>
              </a:rPr>
              <a:t>de los </a:t>
            </a:r>
            <a:r>
              <a:rPr sz="1750" dirty="0">
                <a:latin typeface="Georgia"/>
                <a:cs typeface="Georgia"/>
              </a:rPr>
              <a:t>cuales </a:t>
            </a:r>
            <a:r>
              <a:rPr sz="1750" spc="-5" dirty="0">
                <a:latin typeface="Georgia"/>
                <a:cs typeface="Georgia"/>
              </a:rPr>
              <a:t>consideran que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naturaleza </a:t>
            </a:r>
            <a:r>
              <a:rPr sz="1750" dirty="0">
                <a:latin typeface="Georgia"/>
                <a:cs typeface="Georgia"/>
              </a:rPr>
              <a:t>jurídica </a:t>
            </a:r>
            <a:r>
              <a:rPr sz="1750" spc="5" dirty="0">
                <a:latin typeface="Georgia"/>
                <a:cs typeface="Georgia"/>
              </a:rPr>
              <a:t>del </a:t>
            </a:r>
            <a:r>
              <a:rPr sz="1750" spc="-10" dirty="0">
                <a:latin typeface="Georgia"/>
                <a:cs typeface="Georgia"/>
              </a:rPr>
              <a:t>presupuesto </a:t>
            </a:r>
            <a:r>
              <a:rPr sz="1750" spc="-5" dirty="0">
                <a:latin typeface="Georgia"/>
                <a:cs typeface="Georgia"/>
              </a:rPr>
              <a:t>de </a:t>
            </a:r>
            <a:r>
              <a:rPr sz="1750" spc="-10" dirty="0">
                <a:latin typeface="Georgia"/>
                <a:cs typeface="Georgia"/>
              </a:rPr>
              <a:t>egresos </a:t>
            </a:r>
            <a:r>
              <a:rPr sz="1750" spc="-5" dirty="0">
                <a:latin typeface="Georgia"/>
                <a:cs typeface="Georgia"/>
              </a:rPr>
              <a:t>es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5" dirty="0">
                <a:latin typeface="Georgia"/>
                <a:cs typeface="Georgia"/>
              </a:rPr>
              <a:t>de un </a:t>
            </a:r>
            <a:r>
              <a:rPr sz="1750" b="1" i="1" spc="-5" dirty="0">
                <a:latin typeface="Georgia"/>
                <a:cs typeface="Georgia"/>
              </a:rPr>
              <a:t>acto  </a:t>
            </a:r>
            <a:r>
              <a:rPr sz="1750" b="1" i="1" dirty="0">
                <a:latin typeface="Georgia"/>
                <a:cs typeface="Georgia"/>
              </a:rPr>
              <a:t>legislativo </a:t>
            </a:r>
            <a:r>
              <a:rPr sz="1750" spc="5" dirty="0">
                <a:latin typeface="Georgia"/>
                <a:cs typeface="Georgia"/>
              </a:rPr>
              <a:t>en </a:t>
            </a:r>
            <a:r>
              <a:rPr sz="1750" dirty="0">
                <a:latin typeface="Georgia"/>
                <a:cs typeface="Georgia"/>
              </a:rPr>
              <a:t>su </a:t>
            </a:r>
            <a:r>
              <a:rPr sz="1750" spc="-5" dirty="0">
                <a:latin typeface="Georgia"/>
                <a:cs typeface="Georgia"/>
              </a:rPr>
              <a:t>aspecto </a:t>
            </a:r>
            <a:r>
              <a:rPr sz="1750" dirty="0">
                <a:latin typeface="Georgia"/>
                <a:cs typeface="Georgia"/>
              </a:rPr>
              <a:t>formal y </a:t>
            </a:r>
            <a:r>
              <a:rPr sz="1750" spc="5" dirty="0">
                <a:latin typeface="Georgia"/>
                <a:cs typeface="Georgia"/>
              </a:rPr>
              <a:t>en </a:t>
            </a:r>
            <a:r>
              <a:rPr sz="1750" dirty="0">
                <a:latin typeface="Georgia"/>
                <a:cs typeface="Georgia"/>
              </a:rPr>
              <a:t>su </a:t>
            </a:r>
            <a:r>
              <a:rPr sz="1750" spc="-5" dirty="0">
                <a:latin typeface="Georgia"/>
                <a:cs typeface="Georgia"/>
              </a:rPr>
              <a:t>aspecto </a:t>
            </a:r>
            <a:r>
              <a:rPr sz="1750" spc="5" dirty="0">
                <a:latin typeface="Georgia"/>
                <a:cs typeface="Georgia"/>
              </a:rPr>
              <a:t>o </a:t>
            </a:r>
            <a:r>
              <a:rPr sz="1750" dirty="0">
                <a:latin typeface="Georgia"/>
                <a:cs typeface="Georgia"/>
              </a:rPr>
              <a:t>dimensión material, </a:t>
            </a:r>
            <a:r>
              <a:rPr sz="1750" spc="5" dirty="0">
                <a:latin typeface="Georgia"/>
                <a:cs typeface="Georgia"/>
              </a:rPr>
              <a:t>un </a:t>
            </a:r>
            <a:r>
              <a:rPr sz="1750" b="1" i="1" dirty="0">
                <a:latin typeface="Georgia"/>
                <a:cs typeface="Georgia"/>
              </a:rPr>
              <a:t>acto</a:t>
            </a:r>
            <a:r>
              <a:rPr sz="1750" b="1" i="1" spc="-285" dirty="0">
                <a:latin typeface="Georgia"/>
                <a:cs typeface="Georgia"/>
              </a:rPr>
              <a:t> </a:t>
            </a:r>
            <a:r>
              <a:rPr sz="1750" b="1" i="1" dirty="0">
                <a:latin typeface="Georgia"/>
                <a:cs typeface="Georgia"/>
              </a:rPr>
              <a:t>administrativo</a:t>
            </a:r>
            <a:r>
              <a:rPr sz="1750" dirty="0">
                <a:latin typeface="Georgia"/>
                <a:cs typeface="Georgia"/>
              </a:rPr>
              <a:t>.</a:t>
            </a:r>
            <a:r>
              <a:rPr sz="1725" baseline="24154" dirty="0">
                <a:latin typeface="Georgia"/>
                <a:cs typeface="Georgia"/>
              </a:rPr>
              <a:t>4</a:t>
            </a:r>
            <a:endParaRPr sz="1725" baseline="24154">
              <a:latin typeface="Georgia"/>
              <a:cs typeface="Georgia"/>
            </a:endParaRPr>
          </a:p>
          <a:p>
            <a:pPr marL="38100" marR="30480" algn="just">
              <a:lnSpc>
                <a:spcPct val="90000"/>
              </a:lnSpc>
              <a:spcBef>
                <a:spcPts val="1010"/>
              </a:spcBef>
            </a:pPr>
            <a:r>
              <a:rPr sz="1750" dirty="0">
                <a:latin typeface="Georgia"/>
                <a:cs typeface="Georgia"/>
              </a:rPr>
              <a:t>La </a:t>
            </a:r>
            <a:r>
              <a:rPr sz="1750" spc="5" dirty="0">
                <a:latin typeface="Georgia"/>
                <a:cs typeface="Georgia"/>
              </a:rPr>
              <a:t>función </a:t>
            </a:r>
            <a:r>
              <a:rPr sz="1750" dirty="0">
                <a:latin typeface="Georgia"/>
                <a:cs typeface="Georgia"/>
              </a:rPr>
              <a:t>del </a:t>
            </a:r>
            <a:r>
              <a:rPr sz="1750" spc="5" dirty="0">
                <a:latin typeface="Georgia"/>
                <a:cs typeface="Georgia"/>
              </a:rPr>
              <a:t>H. </a:t>
            </a:r>
            <a:r>
              <a:rPr sz="1750" spc="-5" dirty="0">
                <a:latin typeface="Georgia"/>
                <a:cs typeface="Georgia"/>
              </a:rPr>
              <a:t>Congreso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5" dirty="0">
                <a:latin typeface="Georgia"/>
                <a:cs typeface="Georgia"/>
              </a:rPr>
              <a:t>Unión </a:t>
            </a:r>
            <a:r>
              <a:rPr sz="1750" spc="-5" dirty="0">
                <a:latin typeface="Georgia"/>
                <a:cs typeface="Georgia"/>
              </a:rPr>
              <a:t>es tanto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control político como de legislación, tomando </a:t>
            </a:r>
            <a:r>
              <a:rPr sz="1750" spc="5" dirty="0">
                <a:latin typeface="Georgia"/>
                <a:cs typeface="Georgia"/>
              </a:rPr>
              <a:t>en </a:t>
            </a:r>
            <a:r>
              <a:rPr sz="1750" dirty="0">
                <a:latin typeface="Georgia"/>
                <a:cs typeface="Georgia"/>
              </a:rPr>
              <a:t>cuenta  </a:t>
            </a:r>
            <a:r>
              <a:rPr sz="1750" spc="5" dirty="0">
                <a:latin typeface="Georgia"/>
                <a:cs typeface="Georgia"/>
              </a:rPr>
              <a:t>que </a:t>
            </a:r>
            <a:r>
              <a:rPr sz="1750" spc="-5" dirty="0">
                <a:latin typeface="Georgia"/>
                <a:cs typeface="Georgia"/>
              </a:rPr>
              <a:t>al presupuesto </a:t>
            </a:r>
            <a:r>
              <a:rPr sz="1750" spc="-10" dirty="0">
                <a:latin typeface="Georgia"/>
                <a:cs typeface="Georgia"/>
              </a:rPr>
              <a:t>se </a:t>
            </a:r>
            <a:r>
              <a:rPr sz="1750" dirty="0">
                <a:latin typeface="Georgia"/>
                <a:cs typeface="Georgia"/>
              </a:rPr>
              <a:t>le </a:t>
            </a:r>
            <a:r>
              <a:rPr sz="1750" spc="-5" dirty="0">
                <a:latin typeface="Georgia"/>
                <a:cs typeface="Georgia"/>
              </a:rPr>
              <a:t>considera además de un </a:t>
            </a:r>
            <a:r>
              <a:rPr sz="1750" dirty="0">
                <a:latin typeface="Georgia"/>
                <a:cs typeface="Georgia"/>
              </a:rPr>
              <a:t>documento técnico </a:t>
            </a:r>
            <a:r>
              <a:rPr sz="1750" spc="5" dirty="0">
                <a:latin typeface="Georgia"/>
                <a:cs typeface="Georgia"/>
              </a:rPr>
              <a:t>– </a:t>
            </a:r>
            <a:r>
              <a:rPr sz="1750" spc="-5" dirty="0">
                <a:latin typeface="Georgia"/>
                <a:cs typeface="Georgia"/>
              </a:rPr>
              <a:t>jurídico,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expresión de </a:t>
            </a: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política  </a:t>
            </a:r>
            <a:r>
              <a:rPr sz="1750" dirty="0">
                <a:latin typeface="Georgia"/>
                <a:cs typeface="Georgia"/>
              </a:rPr>
              <a:t>económica </a:t>
            </a:r>
            <a:r>
              <a:rPr sz="1750" spc="5" dirty="0">
                <a:latin typeface="Georgia"/>
                <a:cs typeface="Georgia"/>
              </a:rPr>
              <a:t>del Poder</a:t>
            </a:r>
            <a:r>
              <a:rPr sz="1750" spc="-145" dirty="0">
                <a:latin typeface="Georgia"/>
                <a:cs typeface="Georgia"/>
              </a:rPr>
              <a:t> </a:t>
            </a:r>
            <a:r>
              <a:rPr sz="1750" dirty="0">
                <a:latin typeface="Georgia"/>
                <a:cs typeface="Georgia"/>
              </a:rPr>
              <a:t>Ejecutivo.</a:t>
            </a:r>
            <a:endParaRPr sz="1750">
              <a:latin typeface="Georgia"/>
              <a:cs typeface="Georgia"/>
            </a:endParaRPr>
          </a:p>
          <a:p>
            <a:pPr marL="38100" marR="32384" algn="just">
              <a:lnSpc>
                <a:spcPct val="90000"/>
              </a:lnSpc>
              <a:spcBef>
                <a:spcPts val="995"/>
              </a:spcBef>
            </a:pPr>
            <a:r>
              <a:rPr sz="1750" dirty="0">
                <a:latin typeface="Georgia"/>
                <a:cs typeface="Georgia"/>
              </a:rPr>
              <a:t>La Cámara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Diputados hace uso de sus atribuciones presupuestales, </a:t>
            </a:r>
            <a:r>
              <a:rPr sz="1750" dirty="0">
                <a:latin typeface="Georgia"/>
                <a:cs typeface="Georgia"/>
              </a:rPr>
              <a:t>para la asignación </a:t>
            </a:r>
            <a:r>
              <a:rPr sz="1750" spc="-5" dirty="0">
                <a:latin typeface="Georgia"/>
                <a:cs typeface="Georgia"/>
              </a:rPr>
              <a:t>de recursos  públicos </a:t>
            </a:r>
            <a:r>
              <a:rPr sz="1750" spc="5" dirty="0">
                <a:latin typeface="Georgia"/>
                <a:cs typeface="Georgia"/>
              </a:rPr>
              <a:t>a </a:t>
            </a:r>
            <a:r>
              <a:rPr sz="1750" spc="-5" dirty="0">
                <a:latin typeface="Georgia"/>
                <a:cs typeface="Georgia"/>
              </a:rPr>
              <a:t>objetivos concretos, previamente contenidos </a:t>
            </a:r>
            <a:r>
              <a:rPr sz="1750" spc="5" dirty="0">
                <a:latin typeface="Georgia"/>
                <a:cs typeface="Georgia"/>
              </a:rPr>
              <a:t>en </a:t>
            </a:r>
            <a:r>
              <a:rPr sz="1750" spc="-5" dirty="0">
                <a:latin typeface="Georgia"/>
                <a:cs typeface="Georgia"/>
              </a:rPr>
              <a:t>programas de </a:t>
            </a:r>
            <a:r>
              <a:rPr sz="1750" dirty="0">
                <a:latin typeface="Georgia"/>
                <a:cs typeface="Georgia"/>
              </a:rPr>
              <a:t>la APF, quien en </a:t>
            </a:r>
            <a:r>
              <a:rPr sz="1750" spc="-5" dirty="0">
                <a:latin typeface="Georgia"/>
                <a:cs typeface="Georgia"/>
              </a:rPr>
              <a:t>última instancia </a:t>
            </a:r>
            <a:r>
              <a:rPr sz="1750" spc="-15" dirty="0">
                <a:latin typeface="Georgia"/>
                <a:cs typeface="Georgia"/>
              </a:rPr>
              <a:t>es  </a:t>
            </a:r>
            <a:r>
              <a:rPr sz="1750" dirty="0">
                <a:latin typeface="Georgia"/>
                <a:cs typeface="Georgia"/>
              </a:rPr>
              <a:t>la facultada para ejecutarlos determinando </a:t>
            </a:r>
            <a:r>
              <a:rPr sz="1750" spc="-5" dirty="0">
                <a:latin typeface="Georgia"/>
                <a:cs typeface="Georgia"/>
              </a:rPr>
              <a:t>las </a:t>
            </a:r>
            <a:r>
              <a:rPr sz="1750" dirty="0">
                <a:latin typeface="Georgia"/>
                <a:cs typeface="Georgia"/>
              </a:rPr>
              <a:t>acciones concretas para</a:t>
            </a:r>
            <a:r>
              <a:rPr sz="1750" spc="-145" dirty="0">
                <a:latin typeface="Georgia"/>
                <a:cs typeface="Georgia"/>
              </a:rPr>
              <a:t> </a:t>
            </a:r>
            <a:r>
              <a:rPr sz="1750" dirty="0">
                <a:latin typeface="Georgia"/>
                <a:cs typeface="Georgia"/>
              </a:rPr>
              <a:t>ello.</a:t>
            </a:r>
            <a:r>
              <a:rPr sz="1725" baseline="24154" dirty="0">
                <a:latin typeface="Georgia"/>
                <a:cs typeface="Georgia"/>
              </a:rPr>
              <a:t>5</a:t>
            </a:r>
            <a:endParaRPr sz="1725" baseline="24154">
              <a:latin typeface="Georgia"/>
              <a:cs typeface="Georgia"/>
            </a:endParaRPr>
          </a:p>
          <a:p>
            <a:pPr marL="38100" marR="31750" algn="just">
              <a:lnSpc>
                <a:spcPct val="90000"/>
              </a:lnSpc>
              <a:spcBef>
                <a:spcPts val="1010"/>
              </a:spcBef>
            </a:pPr>
            <a:r>
              <a:rPr sz="1750" dirty="0">
                <a:latin typeface="Georgia"/>
                <a:cs typeface="Georgia"/>
              </a:rPr>
              <a:t>Las leyes </a:t>
            </a:r>
            <a:r>
              <a:rPr sz="1750" spc="-5" dirty="0">
                <a:latin typeface="Georgia"/>
                <a:cs typeface="Georgia"/>
              </a:rPr>
              <a:t>otorgan al Poder </a:t>
            </a:r>
            <a:r>
              <a:rPr sz="1750" dirty="0">
                <a:latin typeface="Georgia"/>
                <a:cs typeface="Georgia"/>
              </a:rPr>
              <a:t>Ejecutivo </a:t>
            </a:r>
            <a:r>
              <a:rPr sz="1750" spc="-5" dirty="0">
                <a:latin typeface="Georgia"/>
                <a:cs typeface="Georgia"/>
              </a:rPr>
              <a:t>Federal, </a:t>
            </a:r>
            <a:r>
              <a:rPr sz="1750" spc="5" dirty="0">
                <a:latin typeface="Georgia"/>
                <a:cs typeface="Georgia"/>
              </a:rPr>
              <a:t>a </a:t>
            </a:r>
            <a:r>
              <a:rPr sz="1750" dirty="0">
                <a:latin typeface="Georgia"/>
                <a:cs typeface="Georgia"/>
              </a:rPr>
              <a:t>sus dependencias y </a:t>
            </a:r>
            <a:r>
              <a:rPr sz="1750" spc="-5" dirty="0">
                <a:latin typeface="Georgia"/>
                <a:cs typeface="Georgia"/>
              </a:rPr>
              <a:t>entidades, </a:t>
            </a:r>
            <a:r>
              <a:rPr sz="1750" dirty="0">
                <a:latin typeface="Georgia"/>
                <a:cs typeface="Georgia"/>
              </a:rPr>
              <a:t>facultades para </a:t>
            </a:r>
            <a:r>
              <a:rPr sz="1750" spc="-5" dirty="0">
                <a:latin typeface="Georgia"/>
                <a:cs typeface="Georgia"/>
              </a:rPr>
              <a:t>reordenar </a:t>
            </a:r>
            <a:r>
              <a:rPr sz="1750" dirty="0">
                <a:latin typeface="Georgia"/>
                <a:cs typeface="Georgia"/>
              </a:rPr>
              <a:t>y  </a:t>
            </a:r>
            <a:r>
              <a:rPr sz="1750" spc="-5" dirty="0">
                <a:latin typeface="Georgia"/>
                <a:cs typeface="Georgia"/>
              </a:rPr>
              <a:t>redistribuir las partidas presupuestales, que </a:t>
            </a:r>
            <a:r>
              <a:rPr sz="1750" spc="-10" dirty="0">
                <a:latin typeface="Georgia"/>
                <a:cs typeface="Georgia"/>
              </a:rPr>
              <a:t>con </a:t>
            </a:r>
            <a:r>
              <a:rPr sz="1750" dirty="0">
                <a:latin typeface="Georgia"/>
                <a:cs typeface="Georgia"/>
              </a:rPr>
              <a:t>cargo al </a:t>
            </a:r>
            <a:r>
              <a:rPr sz="1750" spc="-5" dirty="0">
                <a:latin typeface="Georgia"/>
                <a:cs typeface="Georgia"/>
              </a:rPr>
              <a:t>gasto público les </a:t>
            </a:r>
            <a:r>
              <a:rPr sz="1750" spc="-10" dirty="0">
                <a:latin typeface="Georgia"/>
                <a:cs typeface="Georgia"/>
              </a:rPr>
              <a:t>hayan </a:t>
            </a:r>
            <a:r>
              <a:rPr sz="1750" spc="-5" dirty="0">
                <a:latin typeface="Georgia"/>
                <a:cs typeface="Georgia"/>
              </a:rPr>
              <a:t>sido </a:t>
            </a:r>
            <a:r>
              <a:rPr sz="1750" dirty="0">
                <a:latin typeface="Georgia"/>
                <a:cs typeface="Georgia"/>
              </a:rPr>
              <a:t>asignadas, </a:t>
            </a:r>
            <a:r>
              <a:rPr sz="1750" spc="-5" dirty="0">
                <a:latin typeface="Georgia"/>
                <a:cs typeface="Georgia"/>
              </a:rPr>
              <a:t>conforme </a:t>
            </a:r>
            <a:r>
              <a:rPr sz="1750" spc="5" dirty="0">
                <a:latin typeface="Georgia"/>
                <a:cs typeface="Georgia"/>
              </a:rPr>
              <a:t>a  </a:t>
            </a:r>
            <a:r>
              <a:rPr sz="1750" spc="-5" dirty="0">
                <a:latin typeface="Georgia"/>
                <a:cs typeface="Georgia"/>
              </a:rPr>
              <a:t>las </a:t>
            </a:r>
            <a:r>
              <a:rPr sz="1750" dirty="0">
                <a:latin typeface="Georgia"/>
                <a:cs typeface="Georgia"/>
              </a:rPr>
              <a:t>disposiciones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gasto</a:t>
            </a:r>
            <a:r>
              <a:rPr sz="1750" spc="-114" dirty="0">
                <a:latin typeface="Georgia"/>
                <a:cs typeface="Georgia"/>
              </a:rPr>
              <a:t> </a:t>
            </a:r>
            <a:r>
              <a:rPr sz="1750" dirty="0">
                <a:latin typeface="Georgia"/>
                <a:cs typeface="Georgia"/>
              </a:rPr>
              <a:t>aplicables.</a:t>
            </a:r>
            <a:endParaRPr sz="1750">
              <a:latin typeface="Georgia"/>
              <a:cs typeface="Georgia"/>
            </a:endParaRPr>
          </a:p>
          <a:p>
            <a:pPr marL="38100" marR="32384" algn="just">
              <a:lnSpc>
                <a:spcPct val="90200"/>
              </a:lnSpc>
              <a:spcBef>
                <a:spcPts val="990"/>
              </a:spcBef>
            </a:pPr>
            <a:r>
              <a:rPr sz="1750" dirty="0">
                <a:latin typeface="Georgia"/>
                <a:cs typeface="Georgia"/>
              </a:rPr>
              <a:t>La </a:t>
            </a:r>
            <a:r>
              <a:rPr sz="1750" spc="-5" dirty="0">
                <a:latin typeface="Georgia"/>
                <a:cs typeface="Georgia"/>
              </a:rPr>
              <a:t>aprobación de las partidas presupuestales llevadas </a:t>
            </a:r>
            <a:r>
              <a:rPr sz="1750" spc="5" dirty="0">
                <a:latin typeface="Georgia"/>
                <a:cs typeface="Georgia"/>
              </a:rPr>
              <a:t>a </a:t>
            </a:r>
            <a:r>
              <a:rPr sz="1750" spc="-5" dirty="0">
                <a:latin typeface="Georgia"/>
                <a:cs typeface="Georgia"/>
              </a:rPr>
              <a:t>cabo por </a:t>
            </a:r>
            <a:r>
              <a:rPr sz="1750" dirty="0">
                <a:latin typeface="Georgia"/>
                <a:cs typeface="Georgia"/>
              </a:rPr>
              <a:t>la Cámara </a:t>
            </a:r>
            <a:r>
              <a:rPr sz="1750" spc="-5" dirty="0">
                <a:latin typeface="Georgia"/>
                <a:cs typeface="Georgia"/>
              </a:rPr>
              <a:t>de Diputados, </a:t>
            </a:r>
            <a:r>
              <a:rPr sz="1750" spc="5" dirty="0">
                <a:latin typeface="Georgia"/>
                <a:cs typeface="Georgia"/>
              </a:rPr>
              <a:t>en el </a:t>
            </a:r>
            <a:r>
              <a:rPr sz="1750" spc="-5" dirty="0">
                <a:latin typeface="Georgia"/>
                <a:cs typeface="Georgia"/>
              </a:rPr>
              <a:t>Presupuesto 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10" dirty="0">
                <a:latin typeface="Georgia"/>
                <a:cs typeface="Georgia"/>
              </a:rPr>
              <a:t>Egresos </a:t>
            </a:r>
            <a:r>
              <a:rPr sz="1750" spc="-5" dirty="0">
                <a:latin typeface="Georgia"/>
                <a:cs typeface="Georgia"/>
              </a:rPr>
              <a:t>de </a:t>
            </a:r>
            <a:r>
              <a:rPr sz="1750" dirty="0">
                <a:latin typeface="Georgia"/>
                <a:cs typeface="Georgia"/>
              </a:rPr>
              <a:t>la Federación, constituyen </a:t>
            </a:r>
            <a:r>
              <a:rPr sz="1750" spc="-5" dirty="0">
                <a:latin typeface="Georgia"/>
                <a:cs typeface="Georgia"/>
              </a:rPr>
              <a:t>disposiciones presupuestales que </a:t>
            </a:r>
            <a:r>
              <a:rPr sz="1750" dirty="0">
                <a:latin typeface="Georgia"/>
                <a:cs typeface="Georgia"/>
              </a:rPr>
              <a:t>contienen </a:t>
            </a:r>
            <a:r>
              <a:rPr sz="1750" spc="-5" dirty="0">
                <a:latin typeface="Georgia"/>
                <a:cs typeface="Georgia"/>
              </a:rPr>
              <a:t>asignaciones </a:t>
            </a:r>
            <a:r>
              <a:rPr sz="1750" spc="10" dirty="0">
                <a:latin typeface="Georgia"/>
                <a:cs typeface="Georgia"/>
              </a:rPr>
              <a:t>de  </a:t>
            </a:r>
            <a:r>
              <a:rPr sz="1750" spc="-5" dirty="0">
                <a:latin typeface="Georgia"/>
                <a:cs typeface="Georgia"/>
              </a:rPr>
              <a:t>recursos </a:t>
            </a:r>
            <a:r>
              <a:rPr sz="1750" dirty="0">
                <a:latin typeface="Georgia"/>
                <a:cs typeface="Georgia"/>
              </a:rPr>
              <a:t>para la ejecución </a:t>
            </a:r>
            <a:r>
              <a:rPr sz="1750" spc="5" dirty="0">
                <a:latin typeface="Georgia"/>
                <a:cs typeface="Georgia"/>
              </a:rPr>
              <a:t>de </a:t>
            </a:r>
            <a:r>
              <a:rPr sz="1750" spc="-5" dirty="0">
                <a:latin typeface="Georgia"/>
                <a:cs typeface="Georgia"/>
              </a:rPr>
              <a:t>actividades concretas que reclama </a:t>
            </a:r>
            <a:r>
              <a:rPr sz="1750" dirty="0">
                <a:latin typeface="Georgia"/>
                <a:cs typeface="Georgia"/>
              </a:rPr>
              <a:t>la dinámica </a:t>
            </a:r>
            <a:r>
              <a:rPr sz="1750" spc="-5" dirty="0">
                <a:latin typeface="Georgia"/>
                <a:cs typeface="Georgia"/>
              </a:rPr>
              <a:t>social </a:t>
            </a:r>
            <a:r>
              <a:rPr sz="1750" dirty="0">
                <a:latin typeface="Georgia"/>
                <a:cs typeface="Georgia"/>
              </a:rPr>
              <a:t>y la justicia </a:t>
            </a:r>
            <a:r>
              <a:rPr sz="1750" spc="-5" dirty="0">
                <a:latin typeface="Georgia"/>
                <a:cs typeface="Georgia"/>
              </a:rPr>
              <a:t>distributiva </a:t>
            </a:r>
            <a:r>
              <a:rPr sz="1750" spc="-10" dirty="0">
                <a:latin typeface="Georgia"/>
                <a:cs typeface="Georgia"/>
              </a:rPr>
              <a:t>de  </a:t>
            </a:r>
            <a:r>
              <a:rPr sz="1750" spc="-5" dirty="0">
                <a:latin typeface="Georgia"/>
                <a:cs typeface="Georgia"/>
              </a:rPr>
              <a:t>los </a:t>
            </a:r>
            <a:r>
              <a:rPr sz="1750" dirty="0">
                <a:latin typeface="Georgia"/>
                <a:cs typeface="Georgia"/>
              </a:rPr>
              <a:t>ingresos</a:t>
            </a:r>
            <a:r>
              <a:rPr sz="1750" spc="-70" dirty="0">
                <a:latin typeface="Georgia"/>
                <a:cs typeface="Georgia"/>
              </a:rPr>
              <a:t> </a:t>
            </a:r>
            <a:r>
              <a:rPr sz="1750" dirty="0">
                <a:latin typeface="Georgia"/>
                <a:cs typeface="Georgia"/>
              </a:rPr>
              <a:t>públicos.</a:t>
            </a:r>
            <a:endParaRPr sz="1750">
              <a:latin typeface="Georgia"/>
              <a:cs typeface="Georgia"/>
            </a:endParaRPr>
          </a:p>
          <a:p>
            <a:pPr marL="338455" indent="-122555">
              <a:lnSpc>
                <a:spcPct val="100000"/>
              </a:lnSpc>
              <a:spcBef>
                <a:spcPts val="900"/>
              </a:spcBef>
              <a:buAutoNum type="arabicPeriod" startAt="4"/>
              <a:tabLst>
                <a:tab pos="339090" algn="l"/>
              </a:tabLst>
            </a:pPr>
            <a:r>
              <a:rPr sz="900" spc="-5" dirty="0">
                <a:latin typeface="Georgia"/>
                <a:cs typeface="Georgia"/>
              </a:rPr>
              <a:t>Mijangos Borja, </a:t>
            </a:r>
            <a:r>
              <a:rPr sz="900" dirty="0">
                <a:latin typeface="Georgia"/>
                <a:cs typeface="Georgia"/>
              </a:rPr>
              <a:t>M. </a:t>
            </a:r>
            <a:r>
              <a:rPr sz="900" spc="-5" dirty="0">
                <a:latin typeface="Georgia"/>
                <a:cs typeface="Georgia"/>
              </a:rPr>
              <a:t>“La </a:t>
            </a:r>
            <a:r>
              <a:rPr sz="900" dirty="0">
                <a:latin typeface="Georgia"/>
                <a:cs typeface="Georgia"/>
              </a:rPr>
              <a:t>naturaleza </a:t>
            </a:r>
            <a:r>
              <a:rPr sz="900" spc="-5" dirty="0">
                <a:latin typeface="Georgia"/>
                <a:cs typeface="Georgia"/>
              </a:rPr>
              <a:t>jurídica </a:t>
            </a:r>
            <a:r>
              <a:rPr sz="900" dirty="0">
                <a:latin typeface="Georgia"/>
                <a:cs typeface="Georgia"/>
              </a:rPr>
              <a:t>del </a:t>
            </a:r>
            <a:r>
              <a:rPr sz="900" spc="-5" dirty="0">
                <a:latin typeface="Georgia"/>
                <a:cs typeface="Georgia"/>
              </a:rPr>
              <a:t>presupuesto”, </a:t>
            </a:r>
            <a:r>
              <a:rPr sz="900" dirty="0">
                <a:latin typeface="Georgia"/>
                <a:cs typeface="Georgia"/>
              </a:rPr>
              <a:t>p.p. </a:t>
            </a:r>
            <a:r>
              <a:rPr sz="900" spc="-10" dirty="0">
                <a:latin typeface="Georgia"/>
                <a:cs typeface="Georgia"/>
              </a:rPr>
              <a:t>69. </a:t>
            </a:r>
            <a:r>
              <a:rPr sz="900" dirty="0">
                <a:latin typeface="Georgia"/>
                <a:cs typeface="Georgia"/>
              </a:rPr>
              <a:t>IIJ-UNAM. </a:t>
            </a:r>
            <a:r>
              <a:rPr sz="900" spc="-5" dirty="0">
                <a:latin typeface="Georgia"/>
                <a:cs typeface="Georgia"/>
              </a:rPr>
              <a:t>En:</a:t>
            </a:r>
            <a:r>
              <a:rPr sz="900" spc="-114" dirty="0">
                <a:solidFill>
                  <a:srgbClr val="0462C1"/>
                </a:solidFill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https://archivos.juridicas.unam.mx/www/bjv/libros/7/3471/4.pdf</a:t>
            </a:r>
            <a:endParaRPr sz="900">
              <a:latin typeface="Georgia"/>
              <a:cs typeface="Georgia"/>
            </a:endParaRPr>
          </a:p>
          <a:p>
            <a:pPr marL="445134" indent="-229235">
              <a:lnSpc>
                <a:spcPct val="100000"/>
              </a:lnSpc>
              <a:buAutoNum type="arabicPeriod" startAt="4"/>
              <a:tabLst>
                <a:tab pos="445134" algn="l"/>
                <a:tab pos="445770" algn="l"/>
              </a:tabLst>
            </a:pPr>
            <a:r>
              <a:rPr sz="900" spc="-5" dirty="0">
                <a:latin typeface="Georgia"/>
                <a:cs typeface="Georgia"/>
              </a:rPr>
              <a:t>SCJN. Sentencia </a:t>
            </a:r>
            <a:r>
              <a:rPr sz="900" dirty="0">
                <a:latin typeface="Arial"/>
                <a:cs typeface="Arial"/>
              </a:rPr>
              <a:t>Controversia Constitucional 109/2004, promovida </a:t>
            </a:r>
            <a:r>
              <a:rPr sz="900" spc="-5" dirty="0">
                <a:latin typeface="Arial"/>
                <a:cs typeface="Arial"/>
              </a:rPr>
              <a:t>por el Poder </a:t>
            </a:r>
            <a:r>
              <a:rPr sz="900" dirty="0">
                <a:latin typeface="Arial"/>
                <a:cs typeface="Arial"/>
              </a:rPr>
              <a:t>Ejecutivo </a:t>
            </a:r>
            <a:r>
              <a:rPr sz="900" spc="-5" dirty="0">
                <a:latin typeface="Arial"/>
                <a:cs typeface="Arial"/>
              </a:rPr>
              <a:t>Federal, en </a:t>
            </a:r>
            <a:r>
              <a:rPr sz="900" dirty="0">
                <a:latin typeface="Arial"/>
                <a:cs typeface="Arial"/>
              </a:rPr>
              <a:t>contra </a:t>
            </a:r>
            <a:r>
              <a:rPr sz="900" spc="-5" dirty="0">
                <a:latin typeface="Arial"/>
                <a:cs typeface="Arial"/>
              </a:rPr>
              <a:t>de la Cámara de Diputados del H. </a:t>
            </a:r>
            <a:r>
              <a:rPr sz="900" dirty="0">
                <a:latin typeface="Arial"/>
                <a:cs typeface="Arial"/>
              </a:rPr>
              <a:t>Congreso </a:t>
            </a:r>
            <a:r>
              <a:rPr sz="900" spc="-5" dirty="0">
                <a:latin typeface="Arial"/>
                <a:cs typeface="Arial"/>
              </a:rPr>
              <a:t>de la Unión.</a:t>
            </a:r>
            <a:r>
              <a:rPr sz="900" spc="1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En:</a:t>
            </a:r>
            <a:endParaRPr sz="9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</a:pP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http://dof.gob.mx/nota_detalle_popup.php?codigo=2095960#:~:text=En%20materia%20de%20presupuesto%20no,pero%20la%20aprobaci%C3%B3n%20del%20Presupuesto%2C</a:t>
            </a:r>
            <a:endParaRPr sz="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2179" y="1511300"/>
            <a:ext cx="5240020" cy="3751579"/>
            <a:chOff x="6012179" y="1511300"/>
            <a:chExt cx="5240020" cy="3751579"/>
          </a:xfrm>
        </p:grpSpPr>
        <p:sp>
          <p:nvSpPr>
            <p:cNvPr id="3" name="object 3"/>
            <p:cNvSpPr/>
            <p:nvPr/>
          </p:nvSpPr>
          <p:spPr>
            <a:xfrm>
              <a:off x="6012179" y="1511300"/>
              <a:ext cx="5240020" cy="3751579"/>
            </a:xfrm>
            <a:custGeom>
              <a:avLst/>
              <a:gdLst/>
              <a:ahLst/>
              <a:cxnLst/>
              <a:rect l="l" t="t" r="r" b="b"/>
              <a:pathLst>
                <a:path w="5240020" h="3751579">
                  <a:moveTo>
                    <a:pt x="5240020" y="0"/>
                  </a:moveTo>
                  <a:lnTo>
                    <a:pt x="0" y="0"/>
                  </a:lnTo>
                  <a:lnTo>
                    <a:pt x="0" y="3751579"/>
                  </a:lnTo>
                  <a:lnTo>
                    <a:pt x="5240020" y="3751579"/>
                  </a:lnTo>
                  <a:lnTo>
                    <a:pt x="52400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04989" y="1736090"/>
              <a:ext cx="3307079" cy="3307079"/>
            </a:xfrm>
            <a:custGeom>
              <a:avLst/>
              <a:gdLst/>
              <a:ahLst/>
              <a:cxnLst/>
              <a:rect l="l" t="t" r="r" b="b"/>
              <a:pathLst>
                <a:path w="3307079" h="3307079">
                  <a:moveTo>
                    <a:pt x="0" y="1653539"/>
                  </a:moveTo>
                  <a:lnTo>
                    <a:pt x="680" y="1605636"/>
                  </a:lnTo>
                  <a:lnTo>
                    <a:pt x="2709" y="1558071"/>
                  </a:lnTo>
                  <a:lnTo>
                    <a:pt x="6069" y="1510861"/>
                  </a:lnTo>
                  <a:lnTo>
                    <a:pt x="10740" y="1464026"/>
                  </a:lnTo>
                  <a:lnTo>
                    <a:pt x="16705" y="1417585"/>
                  </a:lnTo>
                  <a:lnTo>
                    <a:pt x="23946" y="1371554"/>
                  </a:lnTo>
                  <a:lnTo>
                    <a:pt x="32443" y="1325953"/>
                  </a:lnTo>
                  <a:lnTo>
                    <a:pt x="42178" y="1280801"/>
                  </a:lnTo>
                  <a:lnTo>
                    <a:pt x="53134" y="1236114"/>
                  </a:lnTo>
                  <a:lnTo>
                    <a:pt x="65291" y="1191913"/>
                  </a:lnTo>
                  <a:lnTo>
                    <a:pt x="78632" y="1148215"/>
                  </a:lnTo>
                  <a:lnTo>
                    <a:pt x="93137" y="1105038"/>
                  </a:lnTo>
                  <a:lnTo>
                    <a:pt x="108789" y="1062402"/>
                  </a:lnTo>
                  <a:lnTo>
                    <a:pt x="125569" y="1020324"/>
                  </a:lnTo>
                  <a:lnTo>
                    <a:pt x="143459" y="978822"/>
                  </a:lnTo>
                  <a:lnTo>
                    <a:pt x="162440" y="937916"/>
                  </a:lnTo>
                  <a:lnTo>
                    <a:pt x="182495" y="897623"/>
                  </a:lnTo>
                  <a:lnTo>
                    <a:pt x="203604" y="857963"/>
                  </a:lnTo>
                  <a:lnTo>
                    <a:pt x="225749" y="818952"/>
                  </a:lnTo>
                  <a:lnTo>
                    <a:pt x="248912" y="780610"/>
                  </a:lnTo>
                  <a:lnTo>
                    <a:pt x="273075" y="742955"/>
                  </a:lnTo>
                  <a:lnTo>
                    <a:pt x="298219" y="706006"/>
                  </a:lnTo>
                  <a:lnTo>
                    <a:pt x="324325" y="669780"/>
                  </a:lnTo>
                  <a:lnTo>
                    <a:pt x="351376" y="634297"/>
                  </a:lnTo>
                  <a:lnTo>
                    <a:pt x="379353" y="599574"/>
                  </a:lnTo>
                  <a:lnTo>
                    <a:pt x="408237" y="565630"/>
                  </a:lnTo>
                  <a:lnTo>
                    <a:pt x="438011" y="532483"/>
                  </a:lnTo>
                  <a:lnTo>
                    <a:pt x="468655" y="500152"/>
                  </a:lnTo>
                  <a:lnTo>
                    <a:pt x="500152" y="468655"/>
                  </a:lnTo>
                  <a:lnTo>
                    <a:pt x="532483" y="438011"/>
                  </a:lnTo>
                  <a:lnTo>
                    <a:pt x="565630" y="408237"/>
                  </a:lnTo>
                  <a:lnTo>
                    <a:pt x="599574" y="379353"/>
                  </a:lnTo>
                  <a:lnTo>
                    <a:pt x="634297" y="351376"/>
                  </a:lnTo>
                  <a:lnTo>
                    <a:pt x="669780" y="324325"/>
                  </a:lnTo>
                  <a:lnTo>
                    <a:pt x="706006" y="298219"/>
                  </a:lnTo>
                  <a:lnTo>
                    <a:pt x="742955" y="273075"/>
                  </a:lnTo>
                  <a:lnTo>
                    <a:pt x="780610" y="248912"/>
                  </a:lnTo>
                  <a:lnTo>
                    <a:pt x="818952" y="225749"/>
                  </a:lnTo>
                  <a:lnTo>
                    <a:pt x="857963" y="203604"/>
                  </a:lnTo>
                  <a:lnTo>
                    <a:pt x="897623" y="182495"/>
                  </a:lnTo>
                  <a:lnTo>
                    <a:pt x="937916" y="162440"/>
                  </a:lnTo>
                  <a:lnTo>
                    <a:pt x="978822" y="143459"/>
                  </a:lnTo>
                  <a:lnTo>
                    <a:pt x="1020324" y="125569"/>
                  </a:lnTo>
                  <a:lnTo>
                    <a:pt x="1062402" y="108789"/>
                  </a:lnTo>
                  <a:lnTo>
                    <a:pt x="1105038" y="93137"/>
                  </a:lnTo>
                  <a:lnTo>
                    <a:pt x="1148215" y="78632"/>
                  </a:lnTo>
                  <a:lnTo>
                    <a:pt x="1191913" y="65291"/>
                  </a:lnTo>
                  <a:lnTo>
                    <a:pt x="1236114" y="53134"/>
                  </a:lnTo>
                  <a:lnTo>
                    <a:pt x="1280801" y="42178"/>
                  </a:lnTo>
                  <a:lnTo>
                    <a:pt x="1325953" y="32443"/>
                  </a:lnTo>
                  <a:lnTo>
                    <a:pt x="1371554" y="23946"/>
                  </a:lnTo>
                  <a:lnTo>
                    <a:pt x="1417585" y="16705"/>
                  </a:lnTo>
                  <a:lnTo>
                    <a:pt x="1464026" y="10740"/>
                  </a:lnTo>
                  <a:lnTo>
                    <a:pt x="1510861" y="6069"/>
                  </a:lnTo>
                  <a:lnTo>
                    <a:pt x="1558071" y="2709"/>
                  </a:lnTo>
                  <a:lnTo>
                    <a:pt x="1605636" y="680"/>
                  </a:lnTo>
                  <a:lnTo>
                    <a:pt x="1653539" y="0"/>
                  </a:lnTo>
                  <a:lnTo>
                    <a:pt x="1701443" y="680"/>
                  </a:lnTo>
                  <a:lnTo>
                    <a:pt x="1749008" y="2709"/>
                  </a:lnTo>
                  <a:lnTo>
                    <a:pt x="1796218" y="6069"/>
                  </a:lnTo>
                  <a:lnTo>
                    <a:pt x="1843053" y="10740"/>
                  </a:lnTo>
                  <a:lnTo>
                    <a:pt x="1889494" y="16705"/>
                  </a:lnTo>
                  <a:lnTo>
                    <a:pt x="1935525" y="23946"/>
                  </a:lnTo>
                  <a:lnTo>
                    <a:pt x="1981126" y="32443"/>
                  </a:lnTo>
                  <a:lnTo>
                    <a:pt x="2026278" y="42178"/>
                  </a:lnTo>
                  <a:lnTo>
                    <a:pt x="2070965" y="53134"/>
                  </a:lnTo>
                  <a:lnTo>
                    <a:pt x="2115166" y="65291"/>
                  </a:lnTo>
                  <a:lnTo>
                    <a:pt x="2158864" y="78632"/>
                  </a:lnTo>
                  <a:lnTo>
                    <a:pt x="2202041" y="93137"/>
                  </a:lnTo>
                  <a:lnTo>
                    <a:pt x="2244677" y="108789"/>
                  </a:lnTo>
                  <a:lnTo>
                    <a:pt x="2286755" y="125569"/>
                  </a:lnTo>
                  <a:lnTo>
                    <a:pt x="2328257" y="143459"/>
                  </a:lnTo>
                  <a:lnTo>
                    <a:pt x="2369163" y="162440"/>
                  </a:lnTo>
                  <a:lnTo>
                    <a:pt x="2409456" y="182495"/>
                  </a:lnTo>
                  <a:lnTo>
                    <a:pt x="2449116" y="203604"/>
                  </a:lnTo>
                  <a:lnTo>
                    <a:pt x="2488127" y="225749"/>
                  </a:lnTo>
                  <a:lnTo>
                    <a:pt x="2526469" y="248912"/>
                  </a:lnTo>
                  <a:lnTo>
                    <a:pt x="2564124" y="273075"/>
                  </a:lnTo>
                  <a:lnTo>
                    <a:pt x="2601073" y="298219"/>
                  </a:lnTo>
                  <a:lnTo>
                    <a:pt x="2637299" y="324325"/>
                  </a:lnTo>
                  <a:lnTo>
                    <a:pt x="2672782" y="351376"/>
                  </a:lnTo>
                  <a:lnTo>
                    <a:pt x="2707505" y="379353"/>
                  </a:lnTo>
                  <a:lnTo>
                    <a:pt x="2741449" y="408237"/>
                  </a:lnTo>
                  <a:lnTo>
                    <a:pt x="2774596" y="438011"/>
                  </a:lnTo>
                  <a:lnTo>
                    <a:pt x="2806927" y="468655"/>
                  </a:lnTo>
                  <a:lnTo>
                    <a:pt x="2838424" y="500152"/>
                  </a:lnTo>
                  <a:lnTo>
                    <a:pt x="2869068" y="532483"/>
                  </a:lnTo>
                  <a:lnTo>
                    <a:pt x="2898842" y="565630"/>
                  </a:lnTo>
                  <a:lnTo>
                    <a:pt x="2927726" y="599574"/>
                  </a:lnTo>
                  <a:lnTo>
                    <a:pt x="2955703" y="634297"/>
                  </a:lnTo>
                  <a:lnTo>
                    <a:pt x="2982754" y="669780"/>
                  </a:lnTo>
                  <a:lnTo>
                    <a:pt x="3008860" y="706006"/>
                  </a:lnTo>
                  <a:lnTo>
                    <a:pt x="3034004" y="742955"/>
                  </a:lnTo>
                  <a:lnTo>
                    <a:pt x="3058167" y="780610"/>
                  </a:lnTo>
                  <a:lnTo>
                    <a:pt x="3081330" y="818952"/>
                  </a:lnTo>
                  <a:lnTo>
                    <a:pt x="3103475" y="857963"/>
                  </a:lnTo>
                  <a:lnTo>
                    <a:pt x="3124584" y="897623"/>
                  </a:lnTo>
                  <a:lnTo>
                    <a:pt x="3144639" y="937916"/>
                  </a:lnTo>
                  <a:lnTo>
                    <a:pt x="3163620" y="978822"/>
                  </a:lnTo>
                  <a:lnTo>
                    <a:pt x="3181510" y="1020324"/>
                  </a:lnTo>
                  <a:lnTo>
                    <a:pt x="3198290" y="1062402"/>
                  </a:lnTo>
                  <a:lnTo>
                    <a:pt x="3213942" y="1105038"/>
                  </a:lnTo>
                  <a:lnTo>
                    <a:pt x="3228447" y="1148215"/>
                  </a:lnTo>
                  <a:lnTo>
                    <a:pt x="3241788" y="1191913"/>
                  </a:lnTo>
                  <a:lnTo>
                    <a:pt x="3253945" y="1236114"/>
                  </a:lnTo>
                  <a:lnTo>
                    <a:pt x="3264901" y="1280801"/>
                  </a:lnTo>
                  <a:lnTo>
                    <a:pt x="3274636" y="1325953"/>
                  </a:lnTo>
                  <a:lnTo>
                    <a:pt x="3283133" y="1371554"/>
                  </a:lnTo>
                  <a:lnTo>
                    <a:pt x="3290374" y="1417585"/>
                  </a:lnTo>
                  <a:lnTo>
                    <a:pt x="3296339" y="1464026"/>
                  </a:lnTo>
                  <a:lnTo>
                    <a:pt x="3301010" y="1510861"/>
                  </a:lnTo>
                  <a:lnTo>
                    <a:pt x="3304370" y="1558071"/>
                  </a:lnTo>
                  <a:lnTo>
                    <a:pt x="3306399" y="1605636"/>
                  </a:lnTo>
                  <a:lnTo>
                    <a:pt x="3307079" y="1653539"/>
                  </a:lnTo>
                  <a:lnTo>
                    <a:pt x="3306399" y="1701443"/>
                  </a:lnTo>
                  <a:lnTo>
                    <a:pt x="3304370" y="1749008"/>
                  </a:lnTo>
                  <a:lnTo>
                    <a:pt x="3301010" y="1796218"/>
                  </a:lnTo>
                  <a:lnTo>
                    <a:pt x="3296339" y="1843053"/>
                  </a:lnTo>
                  <a:lnTo>
                    <a:pt x="3290374" y="1889494"/>
                  </a:lnTo>
                  <a:lnTo>
                    <a:pt x="3283133" y="1935525"/>
                  </a:lnTo>
                  <a:lnTo>
                    <a:pt x="3274636" y="1981126"/>
                  </a:lnTo>
                  <a:lnTo>
                    <a:pt x="3264901" y="2026278"/>
                  </a:lnTo>
                  <a:lnTo>
                    <a:pt x="3253945" y="2070965"/>
                  </a:lnTo>
                  <a:lnTo>
                    <a:pt x="3241788" y="2115166"/>
                  </a:lnTo>
                  <a:lnTo>
                    <a:pt x="3228447" y="2158864"/>
                  </a:lnTo>
                  <a:lnTo>
                    <a:pt x="3213942" y="2202041"/>
                  </a:lnTo>
                  <a:lnTo>
                    <a:pt x="3198290" y="2244677"/>
                  </a:lnTo>
                  <a:lnTo>
                    <a:pt x="3181510" y="2286755"/>
                  </a:lnTo>
                  <a:lnTo>
                    <a:pt x="3163620" y="2328257"/>
                  </a:lnTo>
                  <a:lnTo>
                    <a:pt x="3144639" y="2369163"/>
                  </a:lnTo>
                  <a:lnTo>
                    <a:pt x="3124584" y="2409456"/>
                  </a:lnTo>
                  <a:lnTo>
                    <a:pt x="3103475" y="2449116"/>
                  </a:lnTo>
                  <a:lnTo>
                    <a:pt x="3081330" y="2488127"/>
                  </a:lnTo>
                  <a:lnTo>
                    <a:pt x="3058167" y="2526469"/>
                  </a:lnTo>
                  <a:lnTo>
                    <a:pt x="3034004" y="2564124"/>
                  </a:lnTo>
                  <a:lnTo>
                    <a:pt x="3008860" y="2601073"/>
                  </a:lnTo>
                  <a:lnTo>
                    <a:pt x="2982754" y="2637299"/>
                  </a:lnTo>
                  <a:lnTo>
                    <a:pt x="2955703" y="2672782"/>
                  </a:lnTo>
                  <a:lnTo>
                    <a:pt x="2927726" y="2707505"/>
                  </a:lnTo>
                  <a:lnTo>
                    <a:pt x="2898842" y="2741449"/>
                  </a:lnTo>
                  <a:lnTo>
                    <a:pt x="2869068" y="2774596"/>
                  </a:lnTo>
                  <a:lnTo>
                    <a:pt x="2838424" y="2806927"/>
                  </a:lnTo>
                  <a:lnTo>
                    <a:pt x="2806927" y="2838424"/>
                  </a:lnTo>
                  <a:lnTo>
                    <a:pt x="2774596" y="2869068"/>
                  </a:lnTo>
                  <a:lnTo>
                    <a:pt x="2741449" y="2898842"/>
                  </a:lnTo>
                  <a:lnTo>
                    <a:pt x="2707505" y="2927726"/>
                  </a:lnTo>
                  <a:lnTo>
                    <a:pt x="2672782" y="2955703"/>
                  </a:lnTo>
                  <a:lnTo>
                    <a:pt x="2637299" y="2982754"/>
                  </a:lnTo>
                  <a:lnTo>
                    <a:pt x="2601073" y="3008860"/>
                  </a:lnTo>
                  <a:lnTo>
                    <a:pt x="2564124" y="3034004"/>
                  </a:lnTo>
                  <a:lnTo>
                    <a:pt x="2526469" y="3058167"/>
                  </a:lnTo>
                  <a:lnTo>
                    <a:pt x="2488127" y="3081330"/>
                  </a:lnTo>
                  <a:lnTo>
                    <a:pt x="2449116" y="3103475"/>
                  </a:lnTo>
                  <a:lnTo>
                    <a:pt x="2409456" y="3124584"/>
                  </a:lnTo>
                  <a:lnTo>
                    <a:pt x="2369163" y="3144639"/>
                  </a:lnTo>
                  <a:lnTo>
                    <a:pt x="2328257" y="3163620"/>
                  </a:lnTo>
                  <a:lnTo>
                    <a:pt x="2286755" y="3181510"/>
                  </a:lnTo>
                  <a:lnTo>
                    <a:pt x="2244677" y="3198290"/>
                  </a:lnTo>
                  <a:lnTo>
                    <a:pt x="2202041" y="3213942"/>
                  </a:lnTo>
                  <a:lnTo>
                    <a:pt x="2158864" y="3228447"/>
                  </a:lnTo>
                  <a:lnTo>
                    <a:pt x="2115166" y="3241788"/>
                  </a:lnTo>
                  <a:lnTo>
                    <a:pt x="2070965" y="3253945"/>
                  </a:lnTo>
                  <a:lnTo>
                    <a:pt x="2026278" y="3264901"/>
                  </a:lnTo>
                  <a:lnTo>
                    <a:pt x="1981126" y="3274636"/>
                  </a:lnTo>
                  <a:lnTo>
                    <a:pt x="1935525" y="3283133"/>
                  </a:lnTo>
                  <a:lnTo>
                    <a:pt x="1889494" y="3290374"/>
                  </a:lnTo>
                  <a:lnTo>
                    <a:pt x="1843053" y="3296339"/>
                  </a:lnTo>
                  <a:lnTo>
                    <a:pt x="1796218" y="3301010"/>
                  </a:lnTo>
                  <a:lnTo>
                    <a:pt x="1749008" y="3304370"/>
                  </a:lnTo>
                  <a:lnTo>
                    <a:pt x="1701443" y="3306399"/>
                  </a:lnTo>
                  <a:lnTo>
                    <a:pt x="1653539" y="3307079"/>
                  </a:lnTo>
                  <a:lnTo>
                    <a:pt x="1605636" y="3306399"/>
                  </a:lnTo>
                  <a:lnTo>
                    <a:pt x="1558071" y="3304370"/>
                  </a:lnTo>
                  <a:lnTo>
                    <a:pt x="1510861" y="3301010"/>
                  </a:lnTo>
                  <a:lnTo>
                    <a:pt x="1464026" y="3296339"/>
                  </a:lnTo>
                  <a:lnTo>
                    <a:pt x="1417585" y="3290374"/>
                  </a:lnTo>
                  <a:lnTo>
                    <a:pt x="1371554" y="3283133"/>
                  </a:lnTo>
                  <a:lnTo>
                    <a:pt x="1325953" y="3274636"/>
                  </a:lnTo>
                  <a:lnTo>
                    <a:pt x="1280801" y="3264901"/>
                  </a:lnTo>
                  <a:lnTo>
                    <a:pt x="1236114" y="3253945"/>
                  </a:lnTo>
                  <a:lnTo>
                    <a:pt x="1191913" y="3241788"/>
                  </a:lnTo>
                  <a:lnTo>
                    <a:pt x="1148215" y="3228447"/>
                  </a:lnTo>
                  <a:lnTo>
                    <a:pt x="1105038" y="3213942"/>
                  </a:lnTo>
                  <a:lnTo>
                    <a:pt x="1062402" y="3198290"/>
                  </a:lnTo>
                  <a:lnTo>
                    <a:pt x="1020324" y="3181510"/>
                  </a:lnTo>
                  <a:lnTo>
                    <a:pt x="978822" y="3163620"/>
                  </a:lnTo>
                  <a:lnTo>
                    <a:pt x="937916" y="3144639"/>
                  </a:lnTo>
                  <a:lnTo>
                    <a:pt x="897623" y="3124584"/>
                  </a:lnTo>
                  <a:lnTo>
                    <a:pt x="857963" y="3103475"/>
                  </a:lnTo>
                  <a:lnTo>
                    <a:pt x="818952" y="3081330"/>
                  </a:lnTo>
                  <a:lnTo>
                    <a:pt x="780610" y="3058167"/>
                  </a:lnTo>
                  <a:lnTo>
                    <a:pt x="742955" y="3034004"/>
                  </a:lnTo>
                  <a:lnTo>
                    <a:pt x="706006" y="3008860"/>
                  </a:lnTo>
                  <a:lnTo>
                    <a:pt x="669780" y="2982754"/>
                  </a:lnTo>
                  <a:lnTo>
                    <a:pt x="634297" y="2955703"/>
                  </a:lnTo>
                  <a:lnTo>
                    <a:pt x="599574" y="2927726"/>
                  </a:lnTo>
                  <a:lnTo>
                    <a:pt x="565630" y="2898842"/>
                  </a:lnTo>
                  <a:lnTo>
                    <a:pt x="532483" y="2869068"/>
                  </a:lnTo>
                  <a:lnTo>
                    <a:pt x="500152" y="2838424"/>
                  </a:lnTo>
                  <a:lnTo>
                    <a:pt x="468655" y="2806927"/>
                  </a:lnTo>
                  <a:lnTo>
                    <a:pt x="438011" y="2774596"/>
                  </a:lnTo>
                  <a:lnTo>
                    <a:pt x="408237" y="2741449"/>
                  </a:lnTo>
                  <a:lnTo>
                    <a:pt x="379353" y="2707505"/>
                  </a:lnTo>
                  <a:lnTo>
                    <a:pt x="351376" y="2672782"/>
                  </a:lnTo>
                  <a:lnTo>
                    <a:pt x="324325" y="2637299"/>
                  </a:lnTo>
                  <a:lnTo>
                    <a:pt x="298219" y="2601073"/>
                  </a:lnTo>
                  <a:lnTo>
                    <a:pt x="273075" y="2564124"/>
                  </a:lnTo>
                  <a:lnTo>
                    <a:pt x="248912" y="2526469"/>
                  </a:lnTo>
                  <a:lnTo>
                    <a:pt x="225749" y="2488127"/>
                  </a:lnTo>
                  <a:lnTo>
                    <a:pt x="203604" y="2449116"/>
                  </a:lnTo>
                  <a:lnTo>
                    <a:pt x="182495" y="2409456"/>
                  </a:lnTo>
                  <a:lnTo>
                    <a:pt x="162440" y="2369163"/>
                  </a:lnTo>
                  <a:lnTo>
                    <a:pt x="143459" y="2328257"/>
                  </a:lnTo>
                  <a:lnTo>
                    <a:pt x="125569" y="2286755"/>
                  </a:lnTo>
                  <a:lnTo>
                    <a:pt x="108789" y="2244677"/>
                  </a:lnTo>
                  <a:lnTo>
                    <a:pt x="93137" y="2202041"/>
                  </a:lnTo>
                  <a:lnTo>
                    <a:pt x="78632" y="2158864"/>
                  </a:lnTo>
                  <a:lnTo>
                    <a:pt x="65291" y="2115166"/>
                  </a:lnTo>
                  <a:lnTo>
                    <a:pt x="53134" y="2070965"/>
                  </a:lnTo>
                  <a:lnTo>
                    <a:pt x="42178" y="2026278"/>
                  </a:lnTo>
                  <a:lnTo>
                    <a:pt x="32443" y="1981126"/>
                  </a:lnTo>
                  <a:lnTo>
                    <a:pt x="23946" y="1935525"/>
                  </a:lnTo>
                  <a:lnTo>
                    <a:pt x="16705" y="1889494"/>
                  </a:lnTo>
                  <a:lnTo>
                    <a:pt x="10740" y="1843053"/>
                  </a:lnTo>
                  <a:lnTo>
                    <a:pt x="6069" y="1796218"/>
                  </a:lnTo>
                  <a:lnTo>
                    <a:pt x="2709" y="1749008"/>
                  </a:lnTo>
                  <a:lnTo>
                    <a:pt x="680" y="1701443"/>
                  </a:lnTo>
                  <a:lnTo>
                    <a:pt x="0" y="1653539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6179" y="3119119"/>
              <a:ext cx="2042160" cy="1899920"/>
            </a:xfrm>
            <a:custGeom>
              <a:avLst/>
              <a:gdLst/>
              <a:ahLst/>
              <a:cxnLst/>
              <a:rect l="l" t="t" r="r" b="b"/>
              <a:pathLst>
                <a:path w="2042159" h="1899920">
                  <a:moveTo>
                    <a:pt x="0" y="949959"/>
                  </a:moveTo>
                  <a:lnTo>
                    <a:pt x="1177" y="903934"/>
                  </a:lnTo>
                  <a:lnTo>
                    <a:pt x="4674" y="858474"/>
                  </a:lnTo>
                  <a:lnTo>
                    <a:pt x="10437" y="813629"/>
                  </a:lnTo>
                  <a:lnTo>
                    <a:pt x="18413" y="769448"/>
                  </a:lnTo>
                  <a:lnTo>
                    <a:pt x="28547" y="725982"/>
                  </a:lnTo>
                  <a:lnTo>
                    <a:pt x="40787" y="683281"/>
                  </a:lnTo>
                  <a:lnTo>
                    <a:pt x="55079" y="641393"/>
                  </a:lnTo>
                  <a:lnTo>
                    <a:pt x="71370" y="600369"/>
                  </a:lnTo>
                  <a:lnTo>
                    <a:pt x="89605" y="560259"/>
                  </a:lnTo>
                  <a:lnTo>
                    <a:pt x="109732" y="521113"/>
                  </a:lnTo>
                  <a:lnTo>
                    <a:pt x="131697" y="482979"/>
                  </a:lnTo>
                  <a:lnTo>
                    <a:pt x="155446" y="445908"/>
                  </a:lnTo>
                  <a:lnTo>
                    <a:pt x="180926" y="409950"/>
                  </a:lnTo>
                  <a:lnTo>
                    <a:pt x="208083" y="375155"/>
                  </a:lnTo>
                  <a:lnTo>
                    <a:pt x="236864" y="341572"/>
                  </a:lnTo>
                  <a:lnTo>
                    <a:pt x="267216" y="309250"/>
                  </a:lnTo>
                  <a:lnTo>
                    <a:pt x="299084" y="278241"/>
                  </a:lnTo>
                  <a:lnTo>
                    <a:pt x="332416" y="248593"/>
                  </a:lnTo>
                  <a:lnTo>
                    <a:pt x="367158" y="220356"/>
                  </a:lnTo>
                  <a:lnTo>
                    <a:pt x="403256" y="193580"/>
                  </a:lnTo>
                  <a:lnTo>
                    <a:pt x="440657" y="168315"/>
                  </a:lnTo>
                  <a:lnTo>
                    <a:pt x="479307" y="144611"/>
                  </a:lnTo>
                  <a:lnTo>
                    <a:pt x="519153" y="122517"/>
                  </a:lnTo>
                  <a:lnTo>
                    <a:pt x="560142" y="102083"/>
                  </a:lnTo>
                  <a:lnTo>
                    <a:pt x="602219" y="83359"/>
                  </a:lnTo>
                  <a:lnTo>
                    <a:pt x="645331" y="66395"/>
                  </a:lnTo>
                  <a:lnTo>
                    <a:pt x="689425" y="51240"/>
                  </a:lnTo>
                  <a:lnTo>
                    <a:pt x="734448" y="37944"/>
                  </a:lnTo>
                  <a:lnTo>
                    <a:pt x="780345" y="26557"/>
                  </a:lnTo>
                  <a:lnTo>
                    <a:pt x="827063" y="17129"/>
                  </a:lnTo>
                  <a:lnTo>
                    <a:pt x="874550" y="9710"/>
                  </a:lnTo>
                  <a:lnTo>
                    <a:pt x="922750" y="4348"/>
                  </a:lnTo>
                  <a:lnTo>
                    <a:pt x="971611" y="1095"/>
                  </a:lnTo>
                  <a:lnTo>
                    <a:pt x="1021079" y="0"/>
                  </a:lnTo>
                  <a:lnTo>
                    <a:pt x="1070548" y="1095"/>
                  </a:lnTo>
                  <a:lnTo>
                    <a:pt x="1119409" y="4348"/>
                  </a:lnTo>
                  <a:lnTo>
                    <a:pt x="1167609" y="9710"/>
                  </a:lnTo>
                  <a:lnTo>
                    <a:pt x="1215096" y="17129"/>
                  </a:lnTo>
                  <a:lnTo>
                    <a:pt x="1261814" y="26557"/>
                  </a:lnTo>
                  <a:lnTo>
                    <a:pt x="1307711" y="37944"/>
                  </a:lnTo>
                  <a:lnTo>
                    <a:pt x="1352734" y="51240"/>
                  </a:lnTo>
                  <a:lnTo>
                    <a:pt x="1396828" y="66395"/>
                  </a:lnTo>
                  <a:lnTo>
                    <a:pt x="1439940" y="83359"/>
                  </a:lnTo>
                  <a:lnTo>
                    <a:pt x="1482017" y="102083"/>
                  </a:lnTo>
                  <a:lnTo>
                    <a:pt x="1523006" y="122517"/>
                  </a:lnTo>
                  <a:lnTo>
                    <a:pt x="1562852" y="144611"/>
                  </a:lnTo>
                  <a:lnTo>
                    <a:pt x="1601502" y="168315"/>
                  </a:lnTo>
                  <a:lnTo>
                    <a:pt x="1638903" y="193580"/>
                  </a:lnTo>
                  <a:lnTo>
                    <a:pt x="1675001" y="220356"/>
                  </a:lnTo>
                  <a:lnTo>
                    <a:pt x="1709743" y="248593"/>
                  </a:lnTo>
                  <a:lnTo>
                    <a:pt x="1743075" y="278241"/>
                  </a:lnTo>
                  <a:lnTo>
                    <a:pt x="1774943" y="309250"/>
                  </a:lnTo>
                  <a:lnTo>
                    <a:pt x="1805295" y="341572"/>
                  </a:lnTo>
                  <a:lnTo>
                    <a:pt x="1834076" y="375155"/>
                  </a:lnTo>
                  <a:lnTo>
                    <a:pt x="1861233" y="409950"/>
                  </a:lnTo>
                  <a:lnTo>
                    <a:pt x="1886713" y="445908"/>
                  </a:lnTo>
                  <a:lnTo>
                    <a:pt x="1910462" y="482979"/>
                  </a:lnTo>
                  <a:lnTo>
                    <a:pt x="1932427" y="521113"/>
                  </a:lnTo>
                  <a:lnTo>
                    <a:pt x="1952554" y="560259"/>
                  </a:lnTo>
                  <a:lnTo>
                    <a:pt x="1970789" y="600369"/>
                  </a:lnTo>
                  <a:lnTo>
                    <a:pt x="1987080" y="641393"/>
                  </a:lnTo>
                  <a:lnTo>
                    <a:pt x="2001372" y="683281"/>
                  </a:lnTo>
                  <a:lnTo>
                    <a:pt x="2013612" y="725982"/>
                  </a:lnTo>
                  <a:lnTo>
                    <a:pt x="2023746" y="769448"/>
                  </a:lnTo>
                  <a:lnTo>
                    <a:pt x="2031722" y="813629"/>
                  </a:lnTo>
                  <a:lnTo>
                    <a:pt x="2037485" y="858474"/>
                  </a:lnTo>
                  <a:lnTo>
                    <a:pt x="2040982" y="903934"/>
                  </a:lnTo>
                  <a:lnTo>
                    <a:pt x="2042160" y="949959"/>
                  </a:lnTo>
                  <a:lnTo>
                    <a:pt x="2040982" y="995985"/>
                  </a:lnTo>
                  <a:lnTo>
                    <a:pt x="2037485" y="1041445"/>
                  </a:lnTo>
                  <a:lnTo>
                    <a:pt x="2031722" y="1086290"/>
                  </a:lnTo>
                  <a:lnTo>
                    <a:pt x="2023746" y="1130471"/>
                  </a:lnTo>
                  <a:lnTo>
                    <a:pt x="2013612" y="1173937"/>
                  </a:lnTo>
                  <a:lnTo>
                    <a:pt x="2001372" y="1216638"/>
                  </a:lnTo>
                  <a:lnTo>
                    <a:pt x="1987080" y="1258526"/>
                  </a:lnTo>
                  <a:lnTo>
                    <a:pt x="1970789" y="1299550"/>
                  </a:lnTo>
                  <a:lnTo>
                    <a:pt x="1952554" y="1339660"/>
                  </a:lnTo>
                  <a:lnTo>
                    <a:pt x="1932427" y="1378806"/>
                  </a:lnTo>
                  <a:lnTo>
                    <a:pt x="1910462" y="1416940"/>
                  </a:lnTo>
                  <a:lnTo>
                    <a:pt x="1886713" y="1454011"/>
                  </a:lnTo>
                  <a:lnTo>
                    <a:pt x="1861233" y="1489969"/>
                  </a:lnTo>
                  <a:lnTo>
                    <a:pt x="1834076" y="1524764"/>
                  </a:lnTo>
                  <a:lnTo>
                    <a:pt x="1805295" y="1558347"/>
                  </a:lnTo>
                  <a:lnTo>
                    <a:pt x="1774943" y="1590669"/>
                  </a:lnTo>
                  <a:lnTo>
                    <a:pt x="1743075" y="1621678"/>
                  </a:lnTo>
                  <a:lnTo>
                    <a:pt x="1709743" y="1651326"/>
                  </a:lnTo>
                  <a:lnTo>
                    <a:pt x="1675001" y="1679563"/>
                  </a:lnTo>
                  <a:lnTo>
                    <a:pt x="1638903" y="1706339"/>
                  </a:lnTo>
                  <a:lnTo>
                    <a:pt x="1601502" y="1731604"/>
                  </a:lnTo>
                  <a:lnTo>
                    <a:pt x="1562852" y="1755308"/>
                  </a:lnTo>
                  <a:lnTo>
                    <a:pt x="1523006" y="1777402"/>
                  </a:lnTo>
                  <a:lnTo>
                    <a:pt x="1482017" y="1797836"/>
                  </a:lnTo>
                  <a:lnTo>
                    <a:pt x="1439940" y="1816560"/>
                  </a:lnTo>
                  <a:lnTo>
                    <a:pt x="1396828" y="1833524"/>
                  </a:lnTo>
                  <a:lnTo>
                    <a:pt x="1352734" y="1848679"/>
                  </a:lnTo>
                  <a:lnTo>
                    <a:pt x="1307711" y="1861975"/>
                  </a:lnTo>
                  <a:lnTo>
                    <a:pt x="1261814" y="1873362"/>
                  </a:lnTo>
                  <a:lnTo>
                    <a:pt x="1215096" y="1882790"/>
                  </a:lnTo>
                  <a:lnTo>
                    <a:pt x="1167609" y="1890209"/>
                  </a:lnTo>
                  <a:lnTo>
                    <a:pt x="1119409" y="1895571"/>
                  </a:lnTo>
                  <a:lnTo>
                    <a:pt x="1070548" y="1898824"/>
                  </a:lnTo>
                  <a:lnTo>
                    <a:pt x="1021079" y="1899919"/>
                  </a:lnTo>
                  <a:lnTo>
                    <a:pt x="971611" y="1898824"/>
                  </a:lnTo>
                  <a:lnTo>
                    <a:pt x="922750" y="1895571"/>
                  </a:lnTo>
                  <a:lnTo>
                    <a:pt x="874550" y="1890209"/>
                  </a:lnTo>
                  <a:lnTo>
                    <a:pt x="827063" y="1882790"/>
                  </a:lnTo>
                  <a:lnTo>
                    <a:pt x="780345" y="1873362"/>
                  </a:lnTo>
                  <a:lnTo>
                    <a:pt x="734448" y="1861975"/>
                  </a:lnTo>
                  <a:lnTo>
                    <a:pt x="689425" y="1848679"/>
                  </a:lnTo>
                  <a:lnTo>
                    <a:pt x="645331" y="1833524"/>
                  </a:lnTo>
                  <a:lnTo>
                    <a:pt x="602219" y="1816560"/>
                  </a:lnTo>
                  <a:lnTo>
                    <a:pt x="560142" y="1797836"/>
                  </a:lnTo>
                  <a:lnTo>
                    <a:pt x="519153" y="1777402"/>
                  </a:lnTo>
                  <a:lnTo>
                    <a:pt x="479307" y="1755308"/>
                  </a:lnTo>
                  <a:lnTo>
                    <a:pt x="440657" y="1731604"/>
                  </a:lnTo>
                  <a:lnTo>
                    <a:pt x="403256" y="1706339"/>
                  </a:lnTo>
                  <a:lnTo>
                    <a:pt x="367158" y="1679563"/>
                  </a:lnTo>
                  <a:lnTo>
                    <a:pt x="332416" y="1651326"/>
                  </a:lnTo>
                  <a:lnTo>
                    <a:pt x="299084" y="1621678"/>
                  </a:lnTo>
                  <a:lnTo>
                    <a:pt x="267216" y="1590669"/>
                  </a:lnTo>
                  <a:lnTo>
                    <a:pt x="236864" y="1558347"/>
                  </a:lnTo>
                  <a:lnTo>
                    <a:pt x="208083" y="1524764"/>
                  </a:lnTo>
                  <a:lnTo>
                    <a:pt x="180926" y="1489969"/>
                  </a:lnTo>
                  <a:lnTo>
                    <a:pt x="155446" y="1454011"/>
                  </a:lnTo>
                  <a:lnTo>
                    <a:pt x="131697" y="1416940"/>
                  </a:lnTo>
                  <a:lnTo>
                    <a:pt x="109732" y="1378806"/>
                  </a:lnTo>
                  <a:lnTo>
                    <a:pt x="89605" y="1339660"/>
                  </a:lnTo>
                  <a:lnTo>
                    <a:pt x="71370" y="1299550"/>
                  </a:lnTo>
                  <a:lnTo>
                    <a:pt x="55079" y="1258526"/>
                  </a:lnTo>
                  <a:lnTo>
                    <a:pt x="40787" y="1216638"/>
                  </a:lnTo>
                  <a:lnTo>
                    <a:pt x="28547" y="1173937"/>
                  </a:lnTo>
                  <a:lnTo>
                    <a:pt x="18413" y="1130471"/>
                  </a:lnTo>
                  <a:lnTo>
                    <a:pt x="10437" y="1086290"/>
                  </a:lnTo>
                  <a:lnTo>
                    <a:pt x="4674" y="1041445"/>
                  </a:lnTo>
                  <a:lnTo>
                    <a:pt x="1177" y="995985"/>
                  </a:lnTo>
                  <a:lnTo>
                    <a:pt x="0" y="949959"/>
                  </a:lnTo>
                  <a:close/>
                </a:path>
              </a:pathLst>
            </a:custGeom>
            <a:ln w="19050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7842" y="1904301"/>
            <a:ext cx="4712335" cy="284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El </a:t>
            </a:r>
            <a:r>
              <a:rPr sz="1800" spc="-5" dirty="0">
                <a:latin typeface="Georgia"/>
                <a:cs typeface="Georgia"/>
              </a:rPr>
              <a:t>gasto público </a:t>
            </a:r>
            <a:r>
              <a:rPr sz="1800" dirty="0">
                <a:latin typeface="Georgia"/>
                <a:cs typeface="Georgia"/>
              </a:rPr>
              <a:t>es </a:t>
            </a:r>
            <a:r>
              <a:rPr sz="1800" spc="-5" dirty="0">
                <a:latin typeface="Georgia"/>
                <a:cs typeface="Georgia"/>
              </a:rPr>
              <a:t>una </a:t>
            </a:r>
            <a:r>
              <a:rPr sz="1800" dirty="0">
                <a:latin typeface="Georgia"/>
                <a:cs typeface="Georgia"/>
              </a:rPr>
              <a:t>noción </a:t>
            </a:r>
            <a:r>
              <a:rPr sz="1800" spc="-10" dirty="0">
                <a:latin typeface="Georgia"/>
                <a:cs typeface="Georgia"/>
              </a:rPr>
              <a:t>más</a:t>
            </a:r>
            <a:r>
              <a:rPr sz="1800" spc="2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amplia</a:t>
            </a:r>
            <a:endParaRPr sz="1800">
              <a:latin typeface="Georgia"/>
              <a:cs typeface="Georgia"/>
            </a:endParaRPr>
          </a:p>
          <a:p>
            <a:pPr marL="381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que </a:t>
            </a:r>
            <a:r>
              <a:rPr sz="1800" dirty="0">
                <a:latin typeface="Georgia"/>
                <a:cs typeface="Georgia"/>
              </a:rPr>
              <a:t>el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presupuesto.</a:t>
            </a:r>
            <a:endParaRPr sz="1800">
              <a:latin typeface="Georgia"/>
              <a:cs typeface="Georgia"/>
            </a:endParaRPr>
          </a:p>
          <a:p>
            <a:pPr marL="38100" marR="30480" algn="just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Georgia"/>
                <a:cs typeface="Georgia"/>
              </a:rPr>
              <a:t>La definición </a:t>
            </a:r>
            <a:r>
              <a:rPr sz="1800" dirty="0">
                <a:latin typeface="Georgia"/>
                <a:cs typeface="Georgia"/>
              </a:rPr>
              <a:t>de presupuesto se </a:t>
            </a:r>
            <a:r>
              <a:rPr sz="1800" spc="-5" dirty="0">
                <a:latin typeface="Georgia"/>
                <a:cs typeface="Georgia"/>
              </a:rPr>
              <a:t>restringe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5" dirty="0">
                <a:latin typeface="Georgia"/>
                <a:cs typeface="Georgia"/>
              </a:rPr>
              <a:t>la  </a:t>
            </a:r>
            <a:r>
              <a:rPr sz="1800" spc="-5" dirty="0">
                <a:latin typeface="Georgia"/>
                <a:cs typeface="Georgia"/>
              </a:rPr>
              <a:t>erogación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dinero público exclusivamente </a:t>
            </a:r>
            <a:r>
              <a:rPr sz="1800" dirty="0">
                <a:latin typeface="Georgia"/>
                <a:cs typeface="Georgia"/>
              </a:rPr>
              <a:t>a  </a:t>
            </a:r>
            <a:r>
              <a:rPr sz="1800" spc="-5" dirty="0">
                <a:latin typeface="Georgia"/>
                <a:cs typeface="Georgia"/>
              </a:rPr>
              <a:t>través </a:t>
            </a:r>
            <a:r>
              <a:rPr sz="1800" spc="5" dirty="0">
                <a:latin typeface="Georgia"/>
                <a:cs typeface="Georgia"/>
              </a:rPr>
              <a:t>del </a:t>
            </a:r>
            <a:r>
              <a:rPr sz="1800" dirty="0">
                <a:latin typeface="Georgia"/>
                <a:cs typeface="Georgia"/>
              </a:rPr>
              <a:t>PEF, </a:t>
            </a:r>
            <a:r>
              <a:rPr sz="1800" spc="-5" dirty="0">
                <a:latin typeface="Georgia"/>
                <a:cs typeface="Georgia"/>
              </a:rPr>
              <a:t>mientras que </a:t>
            </a:r>
            <a:r>
              <a:rPr sz="1800" dirty="0">
                <a:latin typeface="Georgia"/>
                <a:cs typeface="Georgia"/>
              </a:rPr>
              <a:t>el </a:t>
            </a:r>
            <a:r>
              <a:rPr sz="1800" spc="-5" dirty="0">
                <a:latin typeface="Georgia"/>
                <a:cs typeface="Georgia"/>
              </a:rPr>
              <a:t>concepto </a:t>
            </a:r>
            <a:r>
              <a:rPr sz="1800" spc="5" dirty="0">
                <a:latin typeface="Georgia"/>
                <a:cs typeface="Georgia"/>
              </a:rPr>
              <a:t>de  </a:t>
            </a:r>
            <a:r>
              <a:rPr sz="1800" spc="-5" dirty="0">
                <a:latin typeface="Georgia"/>
                <a:cs typeface="Georgia"/>
              </a:rPr>
              <a:t>gasto público tiene </a:t>
            </a:r>
            <a:r>
              <a:rPr sz="1800" dirty="0">
                <a:latin typeface="Georgia"/>
                <a:cs typeface="Georgia"/>
              </a:rPr>
              <a:t>en cuenta la </a:t>
            </a:r>
            <a:r>
              <a:rPr sz="1800" spc="-5" dirty="0">
                <a:latin typeface="Georgia"/>
                <a:cs typeface="Georgia"/>
              </a:rPr>
              <a:t>erogación  que </a:t>
            </a:r>
            <a:r>
              <a:rPr sz="1800" dirty="0">
                <a:latin typeface="Georgia"/>
                <a:cs typeface="Georgia"/>
              </a:rPr>
              <a:t>se </a:t>
            </a:r>
            <a:r>
              <a:rPr sz="1800" spc="-5" dirty="0">
                <a:latin typeface="Georgia"/>
                <a:cs typeface="Georgia"/>
              </a:rPr>
              <a:t>realiza mediante </a:t>
            </a:r>
            <a:r>
              <a:rPr sz="1800" dirty="0">
                <a:latin typeface="Georgia"/>
                <a:cs typeface="Georgia"/>
              </a:rPr>
              <a:t>el </a:t>
            </a:r>
            <a:r>
              <a:rPr sz="1800" spc="-5" dirty="0">
                <a:latin typeface="Georgia"/>
                <a:cs typeface="Georgia"/>
              </a:rPr>
              <a:t>presupuesto </a:t>
            </a:r>
            <a:r>
              <a:rPr sz="1800" dirty="0">
                <a:latin typeface="Georgia"/>
                <a:cs typeface="Georgia"/>
              </a:rPr>
              <a:t>y la  </a:t>
            </a:r>
            <a:r>
              <a:rPr sz="1800" spc="-5" dirty="0">
                <a:latin typeface="Georgia"/>
                <a:cs typeface="Georgia"/>
              </a:rPr>
              <a:t>que </a:t>
            </a:r>
            <a:r>
              <a:rPr sz="1800" dirty="0">
                <a:latin typeface="Georgia"/>
                <a:cs typeface="Georgia"/>
              </a:rPr>
              <a:t>se </a:t>
            </a:r>
            <a:r>
              <a:rPr sz="1800" spc="-5" dirty="0">
                <a:latin typeface="Georgia"/>
                <a:cs typeface="Georgia"/>
              </a:rPr>
              <a:t>realiza por </a:t>
            </a:r>
            <a:r>
              <a:rPr sz="1800" dirty="0">
                <a:latin typeface="Georgia"/>
                <a:cs typeface="Georgia"/>
              </a:rPr>
              <a:t>conducto de </a:t>
            </a:r>
            <a:r>
              <a:rPr sz="1800" spc="-5" dirty="0">
                <a:latin typeface="Georgia"/>
                <a:cs typeface="Georgia"/>
              </a:rPr>
              <a:t>las leyes,  independientemente </a:t>
            </a:r>
            <a:r>
              <a:rPr sz="1800" dirty="0">
                <a:latin typeface="Georgia"/>
                <a:cs typeface="Georgia"/>
              </a:rPr>
              <a:t>de </a:t>
            </a:r>
            <a:r>
              <a:rPr sz="1800" spc="-5" dirty="0">
                <a:latin typeface="Georgia"/>
                <a:cs typeface="Georgia"/>
              </a:rPr>
              <a:t>que este incluido </a:t>
            </a:r>
            <a:r>
              <a:rPr sz="1800" spc="5" dirty="0">
                <a:latin typeface="Georgia"/>
                <a:cs typeface="Georgia"/>
              </a:rPr>
              <a:t>en  </a:t>
            </a:r>
            <a:r>
              <a:rPr sz="1800" dirty="0">
                <a:latin typeface="Georgia"/>
                <a:cs typeface="Georgia"/>
              </a:rPr>
              <a:t>el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PEF.</a:t>
            </a:r>
            <a:r>
              <a:rPr sz="1800" spc="-7" baseline="25462" dirty="0">
                <a:latin typeface="Georgia"/>
                <a:cs typeface="Georgia"/>
              </a:rPr>
              <a:t>3</a:t>
            </a:r>
            <a:endParaRPr sz="1800" baseline="25462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150" y="6243637"/>
            <a:ext cx="523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eorgia"/>
                <a:cs typeface="Georgia"/>
              </a:rPr>
              <a:t>3. </a:t>
            </a:r>
            <a:r>
              <a:rPr sz="1000" spc="-5" dirty="0">
                <a:latin typeface="Georgia"/>
                <a:cs typeface="Georgia"/>
              </a:rPr>
              <a:t>Nava </a:t>
            </a:r>
            <a:r>
              <a:rPr sz="1000" dirty="0">
                <a:latin typeface="Georgia"/>
                <a:cs typeface="Georgia"/>
              </a:rPr>
              <a:t>Escudero, </a:t>
            </a:r>
            <a:r>
              <a:rPr sz="1000" spc="-5" dirty="0">
                <a:latin typeface="Georgia"/>
                <a:cs typeface="Georgia"/>
              </a:rPr>
              <a:t>Oscar. Derecho </a:t>
            </a:r>
            <a:r>
              <a:rPr sz="1000" dirty="0">
                <a:latin typeface="Georgia"/>
                <a:cs typeface="Georgia"/>
              </a:rPr>
              <a:t>presupuestario </a:t>
            </a:r>
            <a:r>
              <a:rPr sz="1000" spc="-5" dirty="0">
                <a:latin typeface="Georgia"/>
                <a:cs typeface="Georgia"/>
              </a:rPr>
              <a:t>mexicano. Editorial Porrúa. 2014. </a:t>
            </a:r>
            <a:r>
              <a:rPr sz="1000" dirty="0">
                <a:latin typeface="Georgia"/>
                <a:cs typeface="Georgia"/>
              </a:rPr>
              <a:t>p.p.</a:t>
            </a:r>
            <a:r>
              <a:rPr sz="1000" spc="-50" dirty="0">
                <a:latin typeface="Georgia"/>
                <a:cs typeface="Georgia"/>
              </a:rPr>
              <a:t> </a:t>
            </a:r>
            <a:r>
              <a:rPr sz="1000" dirty="0">
                <a:latin typeface="Georgia"/>
                <a:cs typeface="Georgia"/>
              </a:rPr>
              <a:t>20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0" y="5041900"/>
            <a:ext cx="4775200" cy="107696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710" marR="83820" algn="just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Georgia"/>
                <a:cs typeface="Georgia"/>
              </a:rPr>
              <a:t>El </a:t>
            </a:r>
            <a:r>
              <a:rPr sz="1600" dirty="0">
                <a:latin typeface="Georgia"/>
                <a:cs typeface="Georgia"/>
              </a:rPr>
              <a:t>gasto </a:t>
            </a:r>
            <a:r>
              <a:rPr sz="1600" spc="-5" dirty="0">
                <a:latin typeface="Georgia"/>
                <a:cs typeface="Georgia"/>
              </a:rPr>
              <a:t>público no solo </a:t>
            </a:r>
            <a:r>
              <a:rPr sz="1600" dirty="0">
                <a:latin typeface="Georgia"/>
                <a:cs typeface="Georgia"/>
              </a:rPr>
              <a:t>significa una </a:t>
            </a:r>
            <a:r>
              <a:rPr sz="1600" spc="-5" dirty="0">
                <a:latin typeface="Georgia"/>
                <a:cs typeface="Georgia"/>
              </a:rPr>
              <a:t>disposición  </a:t>
            </a:r>
            <a:r>
              <a:rPr sz="1600" dirty="0">
                <a:latin typeface="Georgia"/>
                <a:cs typeface="Georgia"/>
              </a:rPr>
              <a:t>de </a:t>
            </a:r>
            <a:r>
              <a:rPr sz="1600" spc="-5" dirty="0">
                <a:latin typeface="Georgia"/>
                <a:cs typeface="Georgia"/>
              </a:rPr>
              <a:t>fondos públicos, sino </a:t>
            </a:r>
            <a:r>
              <a:rPr sz="1600" dirty="0">
                <a:latin typeface="Georgia"/>
                <a:cs typeface="Georgia"/>
              </a:rPr>
              <a:t>también una serie de  </a:t>
            </a:r>
            <a:r>
              <a:rPr sz="1600" spc="-5" dirty="0">
                <a:latin typeface="Georgia"/>
                <a:cs typeface="Georgia"/>
              </a:rPr>
              <a:t>criterios político </a:t>
            </a:r>
            <a:r>
              <a:rPr sz="1600" dirty="0">
                <a:latin typeface="Georgia"/>
                <a:cs typeface="Georgia"/>
              </a:rPr>
              <a:t>– </a:t>
            </a:r>
            <a:r>
              <a:rPr sz="1600" spc="-5" dirty="0">
                <a:latin typeface="Georgia"/>
                <a:cs typeface="Georgia"/>
              </a:rPr>
              <a:t>jurídicos </a:t>
            </a:r>
            <a:r>
              <a:rPr sz="1600" dirty="0">
                <a:latin typeface="Georgia"/>
                <a:cs typeface="Georgia"/>
              </a:rPr>
              <a:t>que </a:t>
            </a:r>
            <a:r>
              <a:rPr sz="1600" spc="-5" dirty="0">
                <a:latin typeface="Georgia"/>
                <a:cs typeface="Georgia"/>
              </a:rPr>
              <a:t>inciden </a:t>
            </a:r>
            <a:r>
              <a:rPr sz="1600" dirty="0">
                <a:latin typeface="Georgia"/>
                <a:cs typeface="Georgia"/>
              </a:rPr>
              <a:t>en </a:t>
            </a:r>
            <a:r>
              <a:rPr sz="1600" spc="5" dirty="0">
                <a:latin typeface="Georgia"/>
                <a:cs typeface="Georgia"/>
              </a:rPr>
              <a:t>el  </a:t>
            </a:r>
            <a:r>
              <a:rPr sz="1600" spc="-5" dirty="0">
                <a:latin typeface="Georgia"/>
                <a:cs typeface="Georgia"/>
              </a:rPr>
              <a:t>gasto, incluso antes </a:t>
            </a:r>
            <a:r>
              <a:rPr sz="1600" dirty="0">
                <a:latin typeface="Georgia"/>
                <a:cs typeface="Georgia"/>
              </a:rPr>
              <a:t>de la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presupuestación.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2179" y="1511300"/>
            <a:ext cx="5240020" cy="3751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R="142240" algn="ctr">
              <a:lnSpc>
                <a:spcPct val="100000"/>
              </a:lnSpc>
            </a:pPr>
            <a:r>
              <a:rPr sz="1500" b="1" spc="-5" dirty="0">
                <a:solidFill>
                  <a:srgbClr val="767070"/>
                </a:solidFill>
                <a:latin typeface="Georgia"/>
                <a:cs typeface="Georgia"/>
              </a:rPr>
              <a:t>Gasto</a:t>
            </a:r>
            <a:r>
              <a:rPr sz="1500" b="1" spc="-20" dirty="0">
                <a:solidFill>
                  <a:srgbClr val="767070"/>
                </a:solidFill>
                <a:latin typeface="Georgia"/>
                <a:cs typeface="Georgia"/>
              </a:rPr>
              <a:t> </a:t>
            </a:r>
            <a:r>
              <a:rPr sz="1500" b="1" spc="-5" dirty="0">
                <a:solidFill>
                  <a:srgbClr val="767070"/>
                </a:solidFill>
                <a:latin typeface="Georgia"/>
                <a:cs typeface="Georgia"/>
              </a:rPr>
              <a:t>Público</a:t>
            </a:r>
            <a:endParaRPr sz="1500">
              <a:latin typeface="Georgia"/>
              <a:cs typeface="Georgia"/>
            </a:endParaRPr>
          </a:p>
          <a:p>
            <a:pPr marR="102235" algn="ctr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solidFill>
                  <a:srgbClr val="767070"/>
                </a:solidFill>
                <a:latin typeface="Georgia"/>
                <a:cs typeface="Georgia"/>
              </a:rPr>
              <a:t>PEF</a:t>
            </a:r>
            <a:endParaRPr sz="1100">
              <a:latin typeface="Georgia"/>
              <a:cs typeface="Georgia"/>
            </a:endParaRPr>
          </a:p>
          <a:p>
            <a:pPr marL="1737995" marR="1840230" indent="-2540" algn="ctr">
              <a:lnSpc>
                <a:spcPct val="100000"/>
              </a:lnSpc>
            </a:pPr>
            <a:r>
              <a:rPr sz="1100" dirty="0">
                <a:solidFill>
                  <a:srgbClr val="767070"/>
                </a:solidFill>
                <a:latin typeface="Georgia"/>
                <a:cs typeface="Georgia"/>
              </a:rPr>
              <a:t>Responsabilidades  </a:t>
            </a:r>
            <a:r>
              <a:rPr sz="1100" spc="-5" dirty="0">
                <a:solidFill>
                  <a:srgbClr val="767070"/>
                </a:solidFill>
                <a:latin typeface="Georgia"/>
                <a:cs typeface="Georgia"/>
              </a:rPr>
              <a:t>patrimoniales </a:t>
            </a:r>
            <a:r>
              <a:rPr sz="1100" dirty="0">
                <a:solidFill>
                  <a:srgbClr val="767070"/>
                </a:solidFill>
                <a:latin typeface="Georgia"/>
                <a:cs typeface="Georgia"/>
              </a:rPr>
              <a:t>del Estado  Otras disposiciones</a:t>
            </a:r>
            <a:r>
              <a:rPr sz="1100" spc="-135" dirty="0">
                <a:solidFill>
                  <a:srgbClr val="767070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767070"/>
                </a:solidFill>
                <a:latin typeface="Georgia"/>
                <a:cs typeface="Georgia"/>
              </a:rPr>
              <a:t>legales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Georgia"/>
              <a:cs typeface="Georgia"/>
            </a:endParaRPr>
          </a:p>
          <a:p>
            <a:pPr marR="140335" algn="ctr">
              <a:lnSpc>
                <a:spcPct val="100000"/>
              </a:lnSpc>
            </a:pPr>
            <a:r>
              <a:rPr sz="1500" b="1" spc="-5" dirty="0">
                <a:solidFill>
                  <a:srgbClr val="767070"/>
                </a:solidFill>
                <a:latin typeface="Georgia"/>
                <a:cs typeface="Georgia"/>
              </a:rPr>
              <a:t>Presupuesto</a:t>
            </a:r>
            <a:endParaRPr sz="1500">
              <a:latin typeface="Georgia"/>
              <a:cs typeface="Georgia"/>
            </a:endParaRPr>
          </a:p>
          <a:p>
            <a:pPr marL="1820545" marR="1943735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767070"/>
                </a:solidFill>
                <a:latin typeface="Georgia"/>
                <a:cs typeface="Georgia"/>
              </a:rPr>
              <a:t>Decreto de</a:t>
            </a:r>
            <a:r>
              <a:rPr sz="1100" spc="-100" dirty="0">
                <a:solidFill>
                  <a:srgbClr val="767070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767070"/>
                </a:solidFill>
                <a:latin typeface="Georgia"/>
                <a:cs typeface="Georgia"/>
              </a:rPr>
              <a:t>Presupuesto  de Egresos de la  Federación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1554" y="5363845"/>
            <a:ext cx="5083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Georgia"/>
                <a:cs typeface="Georgia"/>
              </a:rPr>
              <a:t>Ej.: </a:t>
            </a:r>
            <a:r>
              <a:rPr sz="1200" spc="-5" dirty="0">
                <a:latin typeface="Georgia"/>
                <a:cs typeface="Georgia"/>
              </a:rPr>
              <a:t>Los gastos derivados de una ley </a:t>
            </a:r>
            <a:r>
              <a:rPr sz="1200" spc="10" dirty="0">
                <a:latin typeface="Georgia"/>
                <a:cs typeface="Georgia"/>
              </a:rPr>
              <a:t>que </a:t>
            </a:r>
            <a:r>
              <a:rPr sz="1200" spc="-5" dirty="0">
                <a:latin typeface="Georgia"/>
                <a:cs typeface="Georgia"/>
              </a:rPr>
              <a:t>cree una nueva institución </a:t>
            </a:r>
            <a:r>
              <a:rPr sz="1200" dirty="0">
                <a:latin typeface="Georgia"/>
                <a:cs typeface="Georgia"/>
              </a:rPr>
              <a:t>que </a:t>
            </a:r>
            <a:r>
              <a:rPr sz="1200" spc="-10" dirty="0">
                <a:latin typeface="Georgia"/>
                <a:cs typeface="Georgia"/>
              </a:rPr>
              <a:t>no  </a:t>
            </a:r>
            <a:r>
              <a:rPr sz="1200" dirty="0">
                <a:latin typeface="Georgia"/>
                <a:cs typeface="Georgia"/>
              </a:rPr>
              <a:t>haya </a:t>
            </a:r>
            <a:r>
              <a:rPr sz="1200" spc="-5" dirty="0">
                <a:latin typeface="Georgia"/>
                <a:cs typeface="Georgia"/>
              </a:rPr>
              <a:t>estado prevista cuando </a:t>
            </a:r>
            <a:r>
              <a:rPr sz="1200" dirty="0">
                <a:latin typeface="Georgia"/>
                <a:cs typeface="Georgia"/>
              </a:rPr>
              <a:t>se </a:t>
            </a:r>
            <a:r>
              <a:rPr sz="1200" spc="-5" dirty="0">
                <a:latin typeface="Georgia"/>
                <a:cs typeface="Georgia"/>
              </a:rPr>
              <a:t>autorizó el </a:t>
            </a:r>
            <a:r>
              <a:rPr sz="1200" dirty="0">
                <a:latin typeface="Georgia"/>
                <a:cs typeface="Georgia"/>
              </a:rPr>
              <a:t>PEF, o </a:t>
            </a:r>
            <a:r>
              <a:rPr sz="1200" spc="-5" dirty="0">
                <a:latin typeface="Georgia"/>
                <a:cs typeface="Georgia"/>
              </a:rPr>
              <a:t>las diferentes leyes </a:t>
            </a:r>
            <a:r>
              <a:rPr sz="1200" dirty="0">
                <a:latin typeface="Georgia"/>
                <a:cs typeface="Georgia"/>
              </a:rPr>
              <a:t>y </a:t>
            </a:r>
            <a:r>
              <a:rPr sz="1200" spc="-5" dirty="0">
                <a:latin typeface="Georgia"/>
                <a:cs typeface="Georgia"/>
              </a:rPr>
              <a:t>las  sentencias </a:t>
            </a:r>
            <a:r>
              <a:rPr sz="1200" dirty="0">
                <a:latin typeface="Georgia"/>
                <a:cs typeface="Georgia"/>
              </a:rPr>
              <a:t>que </a:t>
            </a:r>
            <a:r>
              <a:rPr sz="1200" spc="-5" dirty="0">
                <a:latin typeface="Georgia"/>
                <a:cs typeface="Georgia"/>
              </a:rPr>
              <a:t>condenan al Estado </a:t>
            </a:r>
            <a:r>
              <a:rPr sz="1200" dirty="0">
                <a:latin typeface="Georgia"/>
                <a:cs typeface="Georgia"/>
              </a:rPr>
              <a:t>por </a:t>
            </a:r>
            <a:r>
              <a:rPr sz="1200" spc="-5" dirty="0">
                <a:latin typeface="Georgia"/>
                <a:cs typeface="Georgia"/>
              </a:rPr>
              <a:t>responsabilidad patrimonial  durante el ejercicio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fiscal.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0230" marR="508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4380230" marR="635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Aspectos </a:t>
            </a:r>
            <a:r>
              <a:rPr b="0" spc="-10" dirty="0">
                <a:latin typeface="Georgia"/>
                <a:cs typeface="Georgia"/>
              </a:rPr>
              <a:t>generales </a:t>
            </a:r>
            <a:r>
              <a:rPr b="0" spc="-5" dirty="0">
                <a:latin typeface="Georgia"/>
                <a:cs typeface="Georgia"/>
              </a:rPr>
              <a:t>de </a:t>
            </a:r>
            <a:r>
              <a:rPr b="0" spc="-10" dirty="0">
                <a:latin typeface="Georgia"/>
                <a:cs typeface="Georgia"/>
              </a:rPr>
              <a:t>las </a:t>
            </a:r>
            <a:r>
              <a:rPr b="0" spc="-5" dirty="0">
                <a:latin typeface="Georgia"/>
                <a:cs typeface="Georgia"/>
              </a:rPr>
              <a:t>finanzas públicas </a:t>
            </a:r>
            <a:r>
              <a:rPr b="0" dirty="0">
                <a:latin typeface="Georgia"/>
                <a:cs typeface="Georgia"/>
              </a:rPr>
              <a:t>y</a:t>
            </a:r>
            <a:r>
              <a:rPr b="0" spc="5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presupuesto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26810" y="923861"/>
            <a:ext cx="1648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Gasto</a:t>
            </a:r>
            <a:r>
              <a:rPr sz="1800" b="1" spc="-8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Público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6503" y="0"/>
            <a:ext cx="62814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latin typeface="Georgia"/>
                <a:cs typeface="Georgia"/>
              </a:rPr>
              <a:t>Presupuesto </a:t>
            </a:r>
            <a:r>
              <a:rPr sz="2200" b="1" dirty="0">
                <a:latin typeface="Georgia"/>
                <a:cs typeface="Georgia"/>
              </a:rPr>
              <a:t>y </a:t>
            </a:r>
            <a:r>
              <a:rPr sz="2200" b="1" spc="-5" dirty="0">
                <a:latin typeface="Georgia"/>
                <a:cs typeface="Georgia"/>
              </a:rPr>
              <a:t>Responsabilidad</a:t>
            </a:r>
            <a:r>
              <a:rPr sz="2200" b="1" spc="6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Hacendaria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92545" y="269303"/>
            <a:ext cx="54489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65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82200" y="1163319"/>
            <a:ext cx="2085975" cy="3447415"/>
            <a:chOff x="9982200" y="1163319"/>
            <a:chExt cx="2085975" cy="3447415"/>
          </a:xfrm>
        </p:grpSpPr>
        <p:sp>
          <p:nvSpPr>
            <p:cNvPr id="5" name="object 5"/>
            <p:cNvSpPr/>
            <p:nvPr/>
          </p:nvSpPr>
          <p:spPr>
            <a:xfrm>
              <a:off x="9999979" y="1176019"/>
              <a:ext cx="2055114" cy="34063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82200" y="1163319"/>
              <a:ext cx="2085594" cy="34470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25380" y="1201419"/>
              <a:ext cx="1950720" cy="3302000"/>
            </a:xfrm>
            <a:custGeom>
              <a:avLst/>
              <a:gdLst/>
              <a:ahLst/>
              <a:cxnLst/>
              <a:rect l="l" t="t" r="r" b="b"/>
              <a:pathLst>
                <a:path w="1950720" h="3302000">
                  <a:moveTo>
                    <a:pt x="1950720" y="0"/>
                  </a:moveTo>
                  <a:lnTo>
                    <a:pt x="0" y="0"/>
                  </a:lnTo>
                  <a:lnTo>
                    <a:pt x="0" y="3302000"/>
                  </a:lnTo>
                  <a:lnTo>
                    <a:pt x="1950720" y="3302000"/>
                  </a:lnTo>
                  <a:lnTo>
                    <a:pt x="19507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18090" y="1226820"/>
            <a:ext cx="1782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95960" algn="l"/>
                <a:tab pos="1193800" algn="l"/>
                <a:tab pos="1607820" algn="l"/>
              </a:tabLst>
            </a:pPr>
            <a:r>
              <a:rPr sz="1400" b="1" spc="-5" dirty="0">
                <a:solidFill>
                  <a:srgbClr val="404041"/>
                </a:solidFill>
                <a:latin typeface="Georgia"/>
                <a:cs typeface="Georgia"/>
              </a:rPr>
              <a:t>P</a:t>
            </a:r>
            <a:r>
              <a:rPr sz="1400" b="1" spc="-10" dirty="0">
                <a:solidFill>
                  <a:srgbClr val="404041"/>
                </a:solidFill>
                <a:latin typeface="Georgia"/>
                <a:cs typeface="Georgia"/>
              </a:rPr>
              <a:t>E</a:t>
            </a:r>
            <a:r>
              <a:rPr sz="1400" b="1" dirty="0">
                <a:solidFill>
                  <a:srgbClr val="404041"/>
                </a:solidFill>
                <a:latin typeface="Georgia"/>
                <a:cs typeface="Georgia"/>
              </a:rPr>
              <a:t>F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.	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E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n	él	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se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18090" y="1440180"/>
            <a:ext cx="17805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7100"/>
              </a:lnSpc>
              <a:spcBef>
                <a:spcPts val="100"/>
              </a:spcBef>
              <a:tabLst>
                <a:tab pos="624840" algn="l"/>
              </a:tabLst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describen la 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cantidad,  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la	forma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18090" y="2370073"/>
            <a:ext cx="1466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95020" algn="l"/>
              </a:tabLst>
            </a:pP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r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e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c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u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r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s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os	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públ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cos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18090" y="1668526"/>
            <a:ext cx="17843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582420" algn="r">
              <a:lnSpc>
                <a:spcPct val="107200"/>
              </a:lnSpc>
              <a:spcBef>
                <a:spcPts val="100"/>
              </a:spcBef>
              <a:tabLst>
                <a:tab pos="970280" algn="l"/>
                <a:tab pos="1249680" algn="l"/>
                <a:tab pos="1546860" algn="l"/>
                <a:tab pos="1630680" algn="l"/>
              </a:tabLst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de  d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str</a:t>
            </a:r>
            <a:r>
              <a:rPr sz="1400" spc="10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b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u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c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ón		y		el  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dest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n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o	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d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e		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l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os  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de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18090" y="2582771"/>
            <a:ext cx="1783714" cy="4838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tabLst>
                <a:tab pos="538480" algn="l"/>
                <a:tab pos="1150620" algn="l"/>
              </a:tabLst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los	tres	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poderes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(Ejecutivo,</a:t>
            </a:r>
            <a:r>
              <a:rPr sz="1400" spc="155" dirty="0">
                <a:solidFill>
                  <a:srgbClr val="404041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Legislativo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49710" y="3053715"/>
            <a:ext cx="748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Judicial),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18090" y="3739895"/>
            <a:ext cx="1388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85240" algn="l"/>
              </a:tabLst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tra</a:t>
            </a:r>
            <a:r>
              <a:rPr sz="1400" spc="-15" dirty="0">
                <a:solidFill>
                  <a:srgbClr val="404041"/>
                </a:solidFill>
                <a:latin typeface="Georgia"/>
                <a:cs typeface="Georgia"/>
              </a:rPr>
              <a:t>n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s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f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e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r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enc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a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s	a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18090" y="3038475"/>
            <a:ext cx="17843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64869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y  or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g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an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i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s</a:t>
            </a:r>
            <a:r>
              <a:rPr sz="1400" spc="-15" dirty="0">
                <a:solidFill>
                  <a:srgbClr val="404041"/>
                </a:solidFill>
                <a:latin typeface="Georgia"/>
                <a:cs typeface="Georgia"/>
              </a:rPr>
              <a:t>m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os</a:t>
            </a:r>
            <a:endParaRPr sz="14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  <a:tabLst>
                <a:tab pos="1173480" algn="l"/>
                <a:tab pos="1554480" algn="l"/>
              </a:tabLst>
            </a:pP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au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tó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n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o</a:t>
            </a:r>
            <a:r>
              <a:rPr sz="1400" spc="5" dirty="0">
                <a:solidFill>
                  <a:srgbClr val="404041"/>
                </a:solidFill>
                <a:latin typeface="Georgia"/>
                <a:cs typeface="Georgia"/>
              </a:rPr>
              <a:t>m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o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s	y	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l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a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s</a:t>
            </a:r>
            <a:endParaRPr sz="14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l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os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18090" y="3953255"/>
            <a:ext cx="17799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gobiernos </a:t>
            </a:r>
            <a:r>
              <a:rPr sz="1400" spc="-10" dirty="0">
                <a:solidFill>
                  <a:srgbClr val="404041"/>
                </a:solidFill>
                <a:latin typeface="Georgia"/>
                <a:cs typeface="Georgia"/>
              </a:rPr>
              <a:t>estatales </a:t>
            </a:r>
            <a:r>
              <a:rPr sz="1400" dirty="0">
                <a:solidFill>
                  <a:srgbClr val="404041"/>
                </a:solidFill>
                <a:latin typeface="Georgia"/>
                <a:cs typeface="Georgia"/>
              </a:rPr>
              <a:t>y  </a:t>
            </a:r>
            <a:r>
              <a:rPr sz="1400" spc="-5" dirty="0">
                <a:solidFill>
                  <a:srgbClr val="404041"/>
                </a:solidFill>
                <a:latin typeface="Georgia"/>
                <a:cs typeface="Georgia"/>
              </a:rPr>
              <a:t>municipales.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8200" y="2072639"/>
            <a:ext cx="2440940" cy="2014220"/>
            <a:chOff x="838200" y="2072639"/>
            <a:chExt cx="2440940" cy="2014220"/>
          </a:xfrm>
        </p:grpSpPr>
        <p:sp>
          <p:nvSpPr>
            <p:cNvPr id="18" name="object 18"/>
            <p:cNvSpPr/>
            <p:nvPr/>
          </p:nvSpPr>
          <p:spPr>
            <a:xfrm>
              <a:off x="844550" y="2078989"/>
              <a:ext cx="2428240" cy="2001520"/>
            </a:xfrm>
            <a:custGeom>
              <a:avLst/>
              <a:gdLst/>
              <a:ahLst/>
              <a:cxnLst/>
              <a:rect l="l" t="t" r="r" b="b"/>
              <a:pathLst>
                <a:path w="2428240" h="2001520">
                  <a:moveTo>
                    <a:pt x="2228088" y="0"/>
                  </a:moveTo>
                  <a:lnTo>
                    <a:pt x="200152" y="0"/>
                  </a:lnTo>
                  <a:lnTo>
                    <a:pt x="154259" y="5288"/>
                  </a:lnTo>
                  <a:lnTo>
                    <a:pt x="112130" y="20352"/>
                  </a:lnTo>
                  <a:lnTo>
                    <a:pt x="74967" y="43987"/>
                  </a:lnTo>
                  <a:lnTo>
                    <a:pt x="43971" y="74988"/>
                  </a:lnTo>
                  <a:lnTo>
                    <a:pt x="20343" y="112152"/>
                  </a:lnTo>
                  <a:lnTo>
                    <a:pt x="5286" y="154275"/>
                  </a:lnTo>
                  <a:lnTo>
                    <a:pt x="0" y="200151"/>
                  </a:lnTo>
                  <a:lnTo>
                    <a:pt x="0" y="1801368"/>
                  </a:lnTo>
                  <a:lnTo>
                    <a:pt x="5286" y="1847244"/>
                  </a:lnTo>
                  <a:lnTo>
                    <a:pt x="20343" y="1889367"/>
                  </a:lnTo>
                  <a:lnTo>
                    <a:pt x="43971" y="1926531"/>
                  </a:lnTo>
                  <a:lnTo>
                    <a:pt x="74967" y="1957532"/>
                  </a:lnTo>
                  <a:lnTo>
                    <a:pt x="112130" y="1981167"/>
                  </a:lnTo>
                  <a:lnTo>
                    <a:pt x="154259" y="1996231"/>
                  </a:lnTo>
                  <a:lnTo>
                    <a:pt x="200152" y="2001520"/>
                  </a:lnTo>
                  <a:lnTo>
                    <a:pt x="2228088" y="2001520"/>
                  </a:lnTo>
                  <a:lnTo>
                    <a:pt x="2273964" y="1996231"/>
                  </a:lnTo>
                  <a:lnTo>
                    <a:pt x="2316087" y="1981167"/>
                  </a:lnTo>
                  <a:lnTo>
                    <a:pt x="2353251" y="1957532"/>
                  </a:lnTo>
                  <a:lnTo>
                    <a:pt x="2384252" y="1926531"/>
                  </a:lnTo>
                  <a:lnTo>
                    <a:pt x="2407887" y="1889367"/>
                  </a:lnTo>
                  <a:lnTo>
                    <a:pt x="2422951" y="1847244"/>
                  </a:lnTo>
                  <a:lnTo>
                    <a:pt x="2428240" y="1801368"/>
                  </a:lnTo>
                  <a:lnTo>
                    <a:pt x="2428240" y="200151"/>
                  </a:lnTo>
                  <a:lnTo>
                    <a:pt x="2422951" y="154275"/>
                  </a:lnTo>
                  <a:lnTo>
                    <a:pt x="2407887" y="112152"/>
                  </a:lnTo>
                  <a:lnTo>
                    <a:pt x="2384252" y="74988"/>
                  </a:lnTo>
                  <a:lnTo>
                    <a:pt x="2353251" y="43987"/>
                  </a:lnTo>
                  <a:lnTo>
                    <a:pt x="2316087" y="20352"/>
                  </a:lnTo>
                  <a:lnTo>
                    <a:pt x="2273964" y="5288"/>
                  </a:lnTo>
                  <a:lnTo>
                    <a:pt x="22280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4550" y="2078989"/>
              <a:ext cx="2428240" cy="2001520"/>
            </a:xfrm>
            <a:custGeom>
              <a:avLst/>
              <a:gdLst/>
              <a:ahLst/>
              <a:cxnLst/>
              <a:rect l="l" t="t" r="r" b="b"/>
              <a:pathLst>
                <a:path w="2428240" h="2001520">
                  <a:moveTo>
                    <a:pt x="0" y="200151"/>
                  </a:moveTo>
                  <a:lnTo>
                    <a:pt x="5286" y="154275"/>
                  </a:lnTo>
                  <a:lnTo>
                    <a:pt x="20343" y="112152"/>
                  </a:lnTo>
                  <a:lnTo>
                    <a:pt x="43971" y="74988"/>
                  </a:lnTo>
                  <a:lnTo>
                    <a:pt x="74967" y="43987"/>
                  </a:lnTo>
                  <a:lnTo>
                    <a:pt x="112130" y="20352"/>
                  </a:lnTo>
                  <a:lnTo>
                    <a:pt x="154259" y="5288"/>
                  </a:lnTo>
                  <a:lnTo>
                    <a:pt x="200152" y="0"/>
                  </a:lnTo>
                  <a:lnTo>
                    <a:pt x="2228088" y="0"/>
                  </a:lnTo>
                  <a:lnTo>
                    <a:pt x="2273964" y="5288"/>
                  </a:lnTo>
                  <a:lnTo>
                    <a:pt x="2316087" y="20352"/>
                  </a:lnTo>
                  <a:lnTo>
                    <a:pt x="2353251" y="43987"/>
                  </a:lnTo>
                  <a:lnTo>
                    <a:pt x="2384252" y="74988"/>
                  </a:lnTo>
                  <a:lnTo>
                    <a:pt x="2407887" y="112152"/>
                  </a:lnTo>
                  <a:lnTo>
                    <a:pt x="2422951" y="154275"/>
                  </a:lnTo>
                  <a:lnTo>
                    <a:pt x="2428240" y="200151"/>
                  </a:lnTo>
                  <a:lnTo>
                    <a:pt x="2428240" y="1801368"/>
                  </a:lnTo>
                  <a:lnTo>
                    <a:pt x="2422951" y="1847244"/>
                  </a:lnTo>
                  <a:lnTo>
                    <a:pt x="2407887" y="1889367"/>
                  </a:lnTo>
                  <a:lnTo>
                    <a:pt x="2384252" y="1926531"/>
                  </a:lnTo>
                  <a:lnTo>
                    <a:pt x="2353251" y="1957532"/>
                  </a:lnTo>
                  <a:lnTo>
                    <a:pt x="2316087" y="1981167"/>
                  </a:lnTo>
                  <a:lnTo>
                    <a:pt x="2273964" y="1996231"/>
                  </a:lnTo>
                  <a:lnTo>
                    <a:pt x="2228088" y="2001520"/>
                  </a:lnTo>
                  <a:lnTo>
                    <a:pt x="200152" y="2001520"/>
                  </a:lnTo>
                  <a:lnTo>
                    <a:pt x="154259" y="1996231"/>
                  </a:lnTo>
                  <a:lnTo>
                    <a:pt x="112130" y="1981167"/>
                  </a:lnTo>
                  <a:lnTo>
                    <a:pt x="74967" y="1957532"/>
                  </a:lnTo>
                  <a:lnTo>
                    <a:pt x="43971" y="1926531"/>
                  </a:lnTo>
                  <a:lnTo>
                    <a:pt x="20343" y="1889367"/>
                  </a:lnTo>
                  <a:lnTo>
                    <a:pt x="5286" y="1847244"/>
                  </a:lnTo>
                  <a:lnTo>
                    <a:pt x="0" y="1801368"/>
                  </a:lnTo>
                  <a:lnTo>
                    <a:pt x="0" y="200151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02335" y="2104072"/>
            <a:ext cx="2261235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Georgia"/>
                <a:cs typeface="Georgia"/>
              </a:rPr>
              <a:t>Paquete</a:t>
            </a:r>
            <a:r>
              <a:rPr sz="1300" spc="10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Económico</a:t>
            </a:r>
            <a:endParaRPr sz="1300">
              <a:latin typeface="Georgia"/>
              <a:cs typeface="Georgia"/>
            </a:endParaRPr>
          </a:p>
          <a:p>
            <a:pPr marL="241300" lvl="1" indent="-114300">
              <a:lnSpc>
                <a:spcPts val="155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1300" spc="-5" dirty="0">
                <a:latin typeface="Georgia"/>
                <a:cs typeface="Georgia"/>
              </a:rPr>
              <a:t>Ley de</a:t>
            </a:r>
            <a:r>
              <a:rPr sz="1300" spc="1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Ingresos</a:t>
            </a:r>
            <a:endParaRPr sz="1300">
              <a:latin typeface="Georgia"/>
              <a:cs typeface="Georgia"/>
            </a:endParaRPr>
          </a:p>
          <a:p>
            <a:pPr marL="241300" marR="398780" lvl="1" indent="-114300">
              <a:lnSpc>
                <a:spcPts val="1340"/>
              </a:lnSpc>
              <a:spcBef>
                <a:spcPts val="215"/>
              </a:spcBef>
              <a:buChar char="•"/>
              <a:tabLst>
                <a:tab pos="241300" algn="l"/>
              </a:tabLst>
            </a:pPr>
            <a:r>
              <a:rPr sz="1300" spc="-5" dirty="0">
                <a:latin typeface="Georgia"/>
                <a:cs typeface="Georgia"/>
              </a:rPr>
              <a:t>Criterios Generales</a:t>
            </a:r>
            <a:r>
              <a:rPr sz="1300" spc="-55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de  </a:t>
            </a:r>
            <a:r>
              <a:rPr sz="1300" dirty="0">
                <a:latin typeface="Georgia"/>
                <a:cs typeface="Georgia"/>
              </a:rPr>
              <a:t>Política</a:t>
            </a:r>
            <a:r>
              <a:rPr sz="1300" spc="-25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Económica</a:t>
            </a:r>
            <a:endParaRPr sz="1300">
              <a:latin typeface="Georgia"/>
              <a:cs typeface="Georgia"/>
            </a:endParaRPr>
          </a:p>
          <a:p>
            <a:pPr marL="241300" lvl="1" indent="-114300">
              <a:lnSpc>
                <a:spcPts val="1425"/>
              </a:lnSpc>
              <a:buChar char="•"/>
              <a:tabLst>
                <a:tab pos="241300" algn="l"/>
              </a:tabLst>
            </a:pPr>
            <a:r>
              <a:rPr sz="1300" spc="-5" dirty="0">
                <a:latin typeface="Georgia"/>
                <a:cs typeface="Georgia"/>
              </a:rPr>
              <a:t>Proyecto de </a:t>
            </a:r>
            <a:r>
              <a:rPr sz="1300" spc="-10" dirty="0">
                <a:latin typeface="Georgia"/>
                <a:cs typeface="Georgia"/>
              </a:rPr>
              <a:t>Presupuesto</a:t>
            </a:r>
            <a:r>
              <a:rPr sz="1300" spc="5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de</a:t>
            </a:r>
            <a:endParaRPr sz="1300">
              <a:latin typeface="Georgia"/>
              <a:cs typeface="Georgia"/>
            </a:endParaRPr>
          </a:p>
          <a:p>
            <a:pPr marL="241300">
              <a:lnSpc>
                <a:spcPts val="1450"/>
              </a:lnSpc>
            </a:pPr>
            <a:r>
              <a:rPr sz="1300" spc="-10" dirty="0">
                <a:latin typeface="Georgia"/>
                <a:cs typeface="Georgia"/>
              </a:rPr>
              <a:t>Egresos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58900" y="3548379"/>
            <a:ext cx="3282950" cy="1629410"/>
            <a:chOff x="1358900" y="3548379"/>
            <a:chExt cx="3282950" cy="1629410"/>
          </a:xfrm>
        </p:grpSpPr>
        <p:sp>
          <p:nvSpPr>
            <p:cNvPr id="22" name="object 22"/>
            <p:cNvSpPr/>
            <p:nvPr/>
          </p:nvSpPr>
          <p:spPr>
            <a:xfrm>
              <a:off x="2430144" y="4483226"/>
              <a:ext cx="2211705" cy="694690"/>
            </a:xfrm>
            <a:custGeom>
              <a:avLst/>
              <a:gdLst/>
              <a:ahLst/>
              <a:cxnLst/>
              <a:rect l="l" t="t" r="r" b="b"/>
              <a:pathLst>
                <a:path w="2211704" h="694689">
                  <a:moveTo>
                    <a:pt x="74930" y="0"/>
                  </a:moveTo>
                  <a:lnTo>
                    <a:pt x="0" y="42545"/>
                  </a:lnTo>
                  <a:lnTo>
                    <a:pt x="25580" y="85616"/>
                  </a:lnTo>
                  <a:lnTo>
                    <a:pt x="52767" y="127587"/>
                  </a:lnTo>
                  <a:lnTo>
                    <a:pt x="81523" y="168417"/>
                  </a:lnTo>
                  <a:lnTo>
                    <a:pt x="111812" y="208064"/>
                  </a:lnTo>
                  <a:lnTo>
                    <a:pt x="143595" y="246485"/>
                  </a:lnTo>
                  <a:lnTo>
                    <a:pt x="176836" y="283639"/>
                  </a:lnTo>
                  <a:lnTo>
                    <a:pt x="211497" y="319485"/>
                  </a:lnTo>
                  <a:lnTo>
                    <a:pt x="247541" y="353980"/>
                  </a:lnTo>
                  <a:lnTo>
                    <a:pt x="284931" y="387083"/>
                  </a:lnTo>
                  <a:lnTo>
                    <a:pt x="323630" y="418752"/>
                  </a:lnTo>
                  <a:lnTo>
                    <a:pt x="363600" y="448945"/>
                  </a:lnTo>
                  <a:lnTo>
                    <a:pt x="403192" y="476563"/>
                  </a:lnTo>
                  <a:lnTo>
                    <a:pt x="443451" y="502497"/>
                  </a:lnTo>
                  <a:lnTo>
                    <a:pt x="484334" y="526754"/>
                  </a:lnTo>
                  <a:lnTo>
                    <a:pt x="525799" y="549341"/>
                  </a:lnTo>
                  <a:lnTo>
                    <a:pt x="567800" y="570265"/>
                  </a:lnTo>
                  <a:lnTo>
                    <a:pt x="610296" y="589532"/>
                  </a:lnTo>
                  <a:lnTo>
                    <a:pt x="653242" y="607150"/>
                  </a:lnTo>
                  <a:lnTo>
                    <a:pt x="696595" y="623126"/>
                  </a:lnTo>
                  <a:lnTo>
                    <a:pt x="740311" y="637466"/>
                  </a:lnTo>
                  <a:lnTo>
                    <a:pt x="784348" y="650177"/>
                  </a:lnTo>
                  <a:lnTo>
                    <a:pt x="828661" y="661267"/>
                  </a:lnTo>
                  <a:lnTo>
                    <a:pt x="873207" y="670741"/>
                  </a:lnTo>
                  <a:lnTo>
                    <a:pt x="917943" y="678608"/>
                  </a:lnTo>
                  <a:lnTo>
                    <a:pt x="962824" y="684874"/>
                  </a:lnTo>
                  <a:lnTo>
                    <a:pt x="1007809" y="689546"/>
                  </a:lnTo>
                  <a:lnTo>
                    <a:pt x="1052853" y="692631"/>
                  </a:lnTo>
                  <a:lnTo>
                    <a:pt x="1097913" y="694135"/>
                  </a:lnTo>
                  <a:lnTo>
                    <a:pt x="1142945" y="694066"/>
                  </a:lnTo>
                  <a:lnTo>
                    <a:pt x="1187906" y="692431"/>
                  </a:lnTo>
                  <a:lnTo>
                    <a:pt x="1232752" y="689236"/>
                  </a:lnTo>
                  <a:lnTo>
                    <a:pt x="1277440" y="684488"/>
                  </a:lnTo>
                  <a:lnTo>
                    <a:pt x="1321927" y="678195"/>
                  </a:lnTo>
                  <a:lnTo>
                    <a:pt x="1366168" y="670363"/>
                  </a:lnTo>
                  <a:lnTo>
                    <a:pt x="1410121" y="661000"/>
                  </a:lnTo>
                  <a:lnTo>
                    <a:pt x="1453743" y="650111"/>
                  </a:lnTo>
                  <a:lnTo>
                    <a:pt x="1496988" y="637704"/>
                  </a:lnTo>
                  <a:lnTo>
                    <a:pt x="1539815" y="623787"/>
                  </a:lnTo>
                  <a:lnTo>
                    <a:pt x="1582180" y="608365"/>
                  </a:lnTo>
                  <a:lnTo>
                    <a:pt x="1624038" y="591445"/>
                  </a:lnTo>
                  <a:lnTo>
                    <a:pt x="1665348" y="573036"/>
                  </a:lnTo>
                  <a:lnTo>
                    <a:pt x="1706065" y="553143"/>
                  </a:lnTo>
                  <a:lnTo>
                    <a:pt x="1746145" y="531773"/>
                  </a:lnTo>
                  <a:lnTo>
                    <a:pt x="1785546" y="508934"/>
                  </a:lnTo>
                  <a:lnTo>
                    <a:pt x="1824224" y="484632"/>
                  </a:lnTo>
                  <a:lnTo>
                    <a:pt x="1862135" y="458875"/>
                  </a:lnTo>
                  <a:lnTo>
                    <a:pt x="1899236" y="431668"/>
                  </a:lnTo>
                  <a:lnTo>
                    <a:pt x="1935484" y="403020"/>
                  </a:lnTo>
                  <a:lnTo>
                    <a:pt x="1970834" y="372936"/>
                  </a:lnTo>
                  <a:lnTo>
                    <a:pt x="2005244" y="341425"/>
                  </a:lnTo>
                  <a:lnTo>
                    <a:pt x="2038670" y="308492"/>
                  </a:lnTo>
                  <a:lnTo>
                    <a:pt x="2071069" y="274145"/>
                  </a:lnTo>
                  <a:lnTo>
                    <a:pt x="2102397" y="238390"/>
                  </a:lnTo>
                  <a:lnTo>
                    <a:pt x="2132611" y="201235"/>
                  </a:lnTo>
                  <a:lnTo>
                    <a:pt x="2161667" y="162687"/>
                  </a:lnTo>
                  <a:lnTo>
                    <a:pt x="2211451" y="190881"/>
                  </a:lnTo>
                  <a:lnTo>
                    <a:pt x="2201545" y="21209"/>
                  </a:lnTo>
                  <a:lnTo>
                    <a:pt x="2036445" y="91567"/>
                  </a:lnTo>
                  <a:lnTo>
                    <a:pt x="2086229" y="119761"/>
                  </a:lnTo>
                  <a:lnTo>
                    <a:pt x="2055433" y="159728"/>
                  </a:lnTo>
                  <a:lnTo>
                    <a:pt x="2023049" y="198296"/>
                  </a:lnTo>
                  <a:lnTo>
                    <a:pt x="1989125" y="235423"/>
                  </a:lnTo>
                  <a:lnTo>
                    <a:pt x="1953712" y="271065"/>
                  </a:lnTo>
                  <a:lnTo>
                    <a:pt x="1916858" y="305181"/>
                  </a:lnTo>
                  <a:lnTo>
                    <a:pt x="1878614" y="337726"/>
                  </a:lnTo>
                  <a:lnTo>
                    <a:pt x="1839029" y="368659"/>
                  </a:lnTo>
                  <a:lnTo>
                    <a:pt x="1798152" y="397937"/>
                  </a:lnTo>
                  <a:lnTo>
                    <a:pt x="1756033" y="425518"/>
                  </a:lnTo>
                  <a:lnTo>
                    <a:pt x="1712721" y="451358"/>
                  </a:lnTo>
                  <a:lnTo>
                    <a:pt x="1670234" y="474380"/>
                  </a:lnTo>
                  <a:lnTo>
                    <a:pt x="1627238" y="495527"/>
                  </a:lnTo>
                  <a:lnTo>
                    <a:pt x="1583783" y="514809"/>
                  </a:lnTo>
                  <a:lnTo>
                    <a:pt x="1539916" y="532242"/>
                  </a:lnTo>
                  <a:lnTo>
                    <a:pt x="1495687" y="547839"/>
                  </a:lnTo>
                  <a:lnTo>
                    <a:pt x="1451146" y="561613"/>
                  </a:lnTo>
                  <a:lnTo>
                    <a:pt x="1406340" y="573577"/>
                  </a:lnTo>
                  <a:lnTo>
                    <a:pt x="1361319" y="583746"/>
                  </a:lnTo>
                  <a:lnTo>
                    <a:pt x="1316132" y="592132"/>
                  </a:lnTo>
                  <a:lnTo>
                    <a:pt x="1270827" y="598749"/>
                  </a:lnTo>
                  <a:lnTo>
                    <a:pt x="1225454" y="603610"/>
                  </a:lnTo>
                  <a:lnTo>
                    <a:pt x="1180061" y="606730"/>
                  </a:lnTo>
                  <a:lnTo>
                    <a:pt x="1134697" y="608121"/>
                  </a:lnTo>
                  <a:lnTo>
                    <a:pt x="1089411" y="607797"/>
                  </a:lnTo>
                  <a:lnTo>
                    <a:pt x="1044253" y="605771"/>
                  </a:lnTo>
                  <a:lnTo>
                    <a:pt x="999270" y="602057"/>
                  </a:lnTo>
                  <a:lnTo>
                    <a:pt x="954513" y="596669"/>
                  </a:lnTo>
                  <a:lnTo>
                    <a:pt x="910029" y="589619"/>
                  </a:lnTo>
                  <a:lnTo>
                    <a:pt x="865868" y="580922"/>
                  </a:lnTo>
                  <a:lnTo>
                    <a:pt x="822078" y="570590"/>
                  </a:lnTo>
                  <a:lnTo>
                    <a:pt x="778709" y="558638"/>
                  </a:lnTo>
                  <a:lnTo>
                    <a:pt x="735809" y="545079"/>
                  </a:lnTo>
                  <a:lnTo>
                    <a:pt x="693427" y="529926"/>
                  </a:lnTo>
                  <a:lnTo>
                    <a:pt x="651613" y="513192"/>
                  </a:lnTo>
                  <a:lnTo>
                    <a:pt x="610414" y="494892"/>
                  </a:lnTo>
                  <a:lnTo>
                    <a:pt x="569881" y="475038"/>
                  </a:lnTo>
                  <a:lnTo>
                    <a:pt x="530061" y="453645"/>
                  </a:lnTo>
                  <a:lnTo>
                    <a:pt x="491005" y="430725"/>
                  </a:lnTo>
                  <a:lnTo>
                    <a:pt x="452760" y="406292"/>
                  </a:lnTo>
                  <a:lnTo>
                    <a:pt x="415375" y="380360"/>
                  </a:lnTo>
                  <a:lnTo>
                    <a:pt x="378900" y="352942"/>
                  </a:lnTo>
                  <a:lnTo>
                    <a:pt x="343383" y="324052"/>
                  </a:lnTo>
                  <a:lnTo>
                    <a:pt x="308874" y="293702"/>
                  </a:lnTo>
                  <a:lnTo>
                    <a:pt x="275421" y="261907"/>
                  </a:lnTo>
                  <a:lnTo>
                    <a:pt x="243073" y="228680"/>
                  </a:lnTo>
                  <a:lnTo>
                    <a:pt x="211879" y="194034"/>
                  </a:lnTo>
                  <a:lnTo>
                    <a:pt x="181888" y="157984"/>
                  </a:lnTo>
                  <a:lnTo>
                    <a:pt x="153148" y="120541"/>
                  </a:lnTo>
                  <a:lnTo>
                    <a:pt x="125709" y="81721"/>
                  </a:lnTo>
                  <a:lnTo>
                    <a:pt x="99620" y="41536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8900" y="3624579"/>
              <a:ext cx="2260854" cy="9629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8600" y="3548379"/>
              <a:ext cx="1978914" cy="11762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84300" y="3649979"/>
              <a:ext cx="2156460" cy="858519"/>
            </a:xfrm>
            <a:custGeom>
              <a:avLst/>
              <a:gdLst/>
              <a:ahLst/>
              <a:cxnLst/>
              <a:rect l="l" t="t" r="r" b="b"/>
              <a:pathLst>
                <a:path w="2156460" h="858520">
                  <a:moveTo>
                    <a:pt x="2070608" y="0"/>
                  </a:moveTo>
                  <a:lnTo>
                    <a:pt x="85852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2"/>
                  </a:lnTo>
                  <a:lnTo>
                    <a:pt x="0" y="772668"/>
                  </a:lnTo>
                  <a:lnTo>
                    <a:pt x="6752" y="806067"/>
                  </a:lnTo>
                  <a:lnTo>
                    <a:pt x="25161" y="833358"/>
                  </a:lnTo>
                  <a:lnTo>
                    <a:pt x="52452" y="851767"/>
                  </a:lnTo>
                  <a:lnTo>
                    <a:pt x="85852" y="858520"/>
                  </a:lnTo>
                  <a:lnTo>
                    <a:pt x="2070608" y="858520"/>
                  </a:lnTo>
                  <a:lnTo>
                    <a:pt x="2104007" y="851767"/>
                  </a:lnTo>
                  <a:lnTo>
                    <a:pt x="2131298" y="833358"/>
                  </a:lnTo>
                  <a:lnTo>
                    <a:pt x="2149707" y="806067"/>
                  </a:lnTo>
                  <a:lnTo>
                    <a:pt x="2156460" y="772668"/>
                  </a:lnTo>
                  <a:lnTo>
                    <a:pt x="2156460" y="85852"/>
                  </a:lnTo>
                  <a:lnTo>
                    <a:pt x="2149707" y="52452"/>
                  </a:lnTo>
                  <a:lnTo>
                    <a:pt x="2131298" y="25161"/>
                  </a:lnTo>
                  <a:lnTo>
                    <a:pt x="2104007" y="6752"/>
                  </a:lnTo>
                  <a:lnTo>
                    <a:pt x="207060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13610" y="3633723"/>
            <a:ext cx="1496695" cy="8185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71780">
              <a:lnSpc>
                <a:spcPts val="2880"/>
              </a:lnSpc>
              <a:spcBef>
                <a:spcPts val="5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Poder  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je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tivo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44620" y="900541"/>
            <a:ext cx="4073525" cy="3186430"/>
            <a:chOff x="3944620" y="900541"/>
            <a:chExt cx="4073525" cy="3186430"/>
          </a:xfrm>
        </p:grpSpPr>
        <p:sp>
          <p:nvSpPr>
            <p:cNvPr id="28" name="object 28"/>
            <p:cNvSpPr/>
            <p:nvPr/>
          </p:nvSpPr>
          <p:spPr>
            <a:xfrm>
              <a:off x="3950970" y="2078990"/>
              <a:ext cx="2425700" cy="2001520"/>
            </a:xfrm>
            <a:custGeom>
              <a:avLst/>
              <a:gdLst/>
              <a:ahLst/>
              <a:cxnLst/>
              <a:rect l="l" t="t" r="r" b="b"/>
              <a:pathLst>
                <a:path w="2425700" h="2001520">
                  <a:moveTo>
                    <a:pt x="2225547" y="0"/>
                  </a:moveTo>
                  <a:lnTo>
                    <a:pt x="200151" y="0"/>
                  </a:lnTo>
                  <a:lnTo>
                    <a:pt x="154275" y="5288"/>
                  </a:lnTo>
                  <a:lnTo>
                    <a:pt x="112152" y="20352"/>
                  </a:lnTo>
                  <a:lnTo>
                    <a:pt x="74988" y="43987"/>
                  </a:lnTo>
                  <a:lnTo>
                    <a:pt x="43987" y="74988"/>
                  </a:lnTo>
                  <a:lnTo>
                    <a:pt x="20352" y="112152"/>
                  </a:lnTo>
                  <a:lnTo>
                    <a:pt x="5288" y="154275"/>
                  </a:lnTo>
                  <a:lnTo>
                    <a:pt x="0" y="200151"/>
                  </a:lnTo>
                  <a:lnTo>
                    <a:pt x="0" y="1801368"/>
                  </a:lnTo>
                  <a:lnTo>
                    <a:pt x="5288" y="1847244"/>
                  </a:lnTo>
                  <a:lnTo>
                    <a:pt x="20352" y="1889367"/>
                  </a:lnTo>
                  <a:lnTo>
                    <a:pt x="43987" y="1926531"/>
                  </a:lnTo>
                  <a:lnTo>
                    <a:pt x="74988" y="1957532"/>
                  </a:lnTo>
                  <a:lnTo>
                    <a:pt x="112152" y="1981167"/>
                  </a:lnTo>
                  <a:lnTo>
                    <a:pt x="154275" y="1996231"/>
                  </a:lnTo>
                  <a:lnTo>
                    <a:pt x="200151" y="2001520"/>
                  </a:lnTo>
                  <a:lnTo>
                    <a:pt x="2225547" y="2001520"/>
                  </a:lnTo>
                  <a:lnTo>
                    <a:pt x="2271424" y="1996231"/>
                  </a:lnTo>
                  <a:lnTo>
                    <a:pt x="2313547" y="1981167"/>
                  </a:lnTo>
                  <a:lnTo>
                    <a:pt x="2350711" y="1957532"/>
                  </a:lnTo>
                  <a:lnTo>
                    <a:pt x="2381712" y="1926531"/>
                  </a:lnTo>
                  <a:lnTo>
                    <a:pt x="2405347" y="1889367"/>
                  </a:lnTo>
                  <a:lnTo>
                    <a:pt x="2420411" y="1847244"/>
                  </a:lnTo>
                  <a:lnTo>
                    <a:pt x="2425700" y="1801368"/>
                  </a:lnTo>
                  <a:lnTo>
                    <a:pt x="2425700" y="200151"/>
                  </a:lnTo>
                  <a:lnTo>
                    <a:pt x="2420411" y="154275"/>
                  </a:lnTo>
                  <a:lnTo>
                    <a:pt x="2405347" y="112152"/>
                  </a:lnTo>
                  <a:lnTo>
                    <a:pt x="2381712" y="74988"/>
                  </a:lnTo>
                  <a:lnTo>
                    <a:pt x="2350711" y="43987"/>
                  </a:lnTo>
                  <a:lnTo>
                    <a:pt x="2313547" y="20352"/>
                  </a:lnTo>
                  <a:lnTo>
                    <a:pt x="2271424" y="5288"/>
                  </a:lnTo>
                  <a:lnTo>
                    <a:pt x="22255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50970" y="2078990"/>
              <a:ext cx="2425700" cy="2001520"/>
            </a:xfrm>
            <a:custGeom>
              <a:avLst/>
              <a:gdLst/>
              <a:ahLst/>
              <a:cxnLst/>
              <a:rect l="l" t="t" r="r" b="b"/>
              <a:pathLst>
                <a:path w="2425700" h="2001520">
                  <a:moveTo>
                    <a:pt x="0" y="200151"/>
                  </a:moveTo>
                  <a:lnTo>
                    <a:pt x="5288" y="154275"/>
                  </a:lnTo>
                  <a:lnTo>
                    <a:pt x="20352" y="112152"/>
                  </a:lnTo>
                  <a:lnTo>
                    <a:pt x="43987" y="74988"/>
                  </a:lnTo>
                  <a:lnTo>
                    <a:pt x="74988" y="43987"/>
                  </a:lnTo>
                  <a:lnTo>
                    <a:pt x="112152" y="20352"/>
                  </a:lnTo>
                  <a:lnTo>
                    <a:pt x="154275" y="5288"/>
                  </a:lnTo>
                  <a:lnTo>
                    <a:pt x="200151" y="0"/>
                  </a:lnTo>
                  <a:lnTo>
                    <a:pt x="2225547" y="0"/>
                  </a:lnTo>
                  <a:lnTo>
                    <a:pt x="2271424" y="5288"/>
                  </a:lnTo>
                  <a:lnTo>
                    <a:pt x="2313547" y="20352"/>
                  </a:lnTo>
                  <a:lnTo>
                    <a:pt x="2350711" y="43987"/>
                  </a:lnTo>
                  <a:lnTo>
                    <a:pt x="2381712" y="74988"/>
                  </a:lnTo>
                  <a:lnTo>
                    <a:pt x="2405347" y="112152"/>
                  </a:lnTo>
                  <a:lnTo>
                    <a:pt x="2420411" y="154275"/>
                  </a:lnTo>
                  <a:lnTo>
                    <a:pt x="2425700" y="200151"/>
                  </a:lnTo>
                  <a:lnTo>
                    <a:pt x="2425700" y="1801368"/>
                  </a:lnTo>
                  <a:lnTo>
                    <a:pt x="2420411" y="1847244"/>
                  </a:lnTo>
                  <a:lnTo>
                    <a:pt x="2405347" y="1889367"/>
                  </a:lnTo>
                  <a:lnTo>
                    <a:pt x="2381712" y="1926531"/>
                  </a:lnTo>
                  <a:lnTo>
                    <a:pt x="2350711" y="1957532"/>
                  </a:lnTo>
                  <a:lnTo>
                    <a:pt x="2313547" y="1981167"/>
                  </a:lnTo>
                  <a:lnTo>
                    <a:pt x="2271424" y="1996231"/>
                  </a:lnTo>
                  <a:lnTo>
                    <a:pt x="2225547" y="2001520"/>
                  </a:lnTo>
                  <a:lnTo>
                    <a:pt x="200151" y="2001520"/>
                  </a:lnTo>
                  <a:lnTo>
                    <a:pt x="154275" y="1996231"/>
                  </a:lnTo>
                  <a:lnTo>
                    <a:pt x="112152" y="1981167"/>
                  </a:lnTo>
                  <a:lnTo>
                    <a:pt x="74988" y="1957532"/>
                  </a:lnTo>
                  <a:lnTo>
                    <a:pt x="43987" y="1926531"/>
                  </a:lnTo>
                  <a:lnTo>
                    <a:pt x="20352" y="1889367"/>
                  </a:lnTo>
                  <a:lnTo>
                    <a:pt x="5288" y="1847244"/>
                  </a:lnTo>
                  <a:lnTo>
                    <a:pt x="0" y="1801368"/>
                  </a:lnTo>
                  <a:lnTo>
                    <a:pt x="0" y="200151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36438" y="900541"/>
              <a:ext cx="2481580" cy="773430"/>
            </a:xfrm>
            <a:custGeom>
              <a:avLst/>
              <a:gdLst/>
              <a:ahLst/>
              <a:cxnLst/>
              <a:rect l="l" t="t" r="r" b="b"/>
              <a:pathLst>
                <a:path w="2481579" h="773430">
                  <a:moveTo>
                    <a:pt x="1251392" y="0"/>
                  </a:moveTo>
                  <a:lnTo>
                    <a:pt x="1205929" y="849"/>
                  </a:lnTo>
                  <a:lnTo>
                    <a:pt x="1160583" y="3126"/>
                  </a:lnTo>
                  <a:lnTo>
                    <a:pt x="1115386" y="6822"/>
                  </a:lnTo>
                  <a:lnTo>
                    <a:pt x="1070375" y="11928"/>
                  </a:lnTo>
                  <a:lnTo>
                    <a:pt x="1025582" y="18432"/>
                  </a:lnTo>
                  <a:lnTo>
                    <a:pt x="981043" y="26327"/>
                  </a:lnTo>
                  <a:lnTo>
                    <a:pt x="936791" y="35603"/>
                  </a:lnTo>
                  <a:lnTo>
                    <a:pt x="892862" y="46250"/>
                  </a:lnTo>
                  <a:lnTo>
                    <a:pt x="849289" y="58259"/>
                  </a:lnTo>
                  <a:lnTo>
                    <a:pt x="806108" y="71620"/>
                  </a:lnTo>
                  <a:lnTo>
                    <a:pt x="763352" y="86325"/>
                  </a:lnTo>
                  <a:lnTo>
                    <a:pt x="721056" y="102362"/>
                  </a:lnTo>
                  <a:lnTo>
                    <a:pt x="679254" y="119723"/>
                  </a:lnTo>
                  <a:lnTo>
                    <a:pt x="637981" y="138399"/>
                  </a:lnTo>
                  <a:lnTo>
                    <a:pt x="597271" y="158380"/>
                  </a:lnTo>
                  <a:lnTo>
                    <a:pt x="557158" y="179656"/>
                  </a:lnTo>
                  <a:lnTo>
                    <a:pt x="517678" y="202219"/>
                  </a:lnTo>
                  <a:lnTo>
                    <a:pt x="478863" y="226058"/>
                  </a:lnTo>
                  <a:lnTo>
                    <a:pt x="440749" y="251164"/>
                  </a:lnTo>
                  <a:lnTo>
                    <a:pt x="403371" y="277527"/>
                  </a:lnTo>
                  <a:lnTo>
                    <a:pt x="366762" y="305139"/>
                  </a:lnTo>
                  <a:lnTo>
                    <a:pt x="330957" y="333990"/>
                  </a:lnTo>
                  <a:lnTo>
                    <a:pt x="295990" y="364070"/>
                  </a:lnTo>
                  <a:lnTo>
                    <a:pt x="261896" y="395369"/>
                  </a:lnTo>
                  <a:lnTo>
                    <a:pt x="228709" y="427879"/>
                  </a:lnTo>
                  <a:lnTo>
                    <a:pt x="196464" y="461590"/>
                  </a:lnTo>
                  <a:lnTo>
                    <a:pt x="165194" y="496492"/>
                  </a:lnTo>
                  <a:lnTo>
                    <a:pt x="134935" y="532576"/>
                  </a:lnTo>
                  <a:lnTo>
                    <a:pt x="105721" y="569832"/>
                  </a:lnTo>
                  <a:lnTo>
                    <a:pt x="77586" y="608251"/>
                  </a:lnTo>
                  <a:lnTo>
                    <a:pt x="50564" y="647824"/>
                  </a:lnTo>
                  <a:lnTo>
                    <a:pt x="24691" y="688541"/>
                  </a:lnTo>
                  <a:lnTo>
                    <a:pt x="0" y="730392"/>
                  </a:lnTo>
                  <a:lnTo>
                    <a:pt x="74929" y="772937"/>
                  </a:lnTo>
                  <a:lnTo>
                    <a:pt x="99898" y="730753"/>
                  </a:lnTo>
                  <a:lnTo>
                    <a:pt x="126332" y="689566"/>
                  </a:lnTo>
                  <a:lnTo>
                    <a:pt x="154197" y="649414"/>
                  </a:lnTo>
                  <a:lnTo>
                    <a:pt x="183463" y="610330"/>
                  </a:lnTo>
                  <a:lnTo>
                    <a:pt x="214095" y="572351"/>
                  </a:lnTo>
                  <a:lnTo>
                    <a:pt x="246062" y="535511"/>
                  </a:lnTo>
                  <a:lnTo>
                    <a:pt x="279331" y="499845"/>
                  </a:lnTo>
                  <a:lnTo>
                    <a:pt x="313868" y="465390"/>
                  </a:lnTo>
                  <a:lnTo>
                    <a:pt x="349642" y="432180"/>
                  </a:lnTo>
                  <a:lnTo>
                    <a:pt x="386620" y="400251"/>
                  </a:lnTo>
                  <a:lnTo>
                    <a:pt x="424770" y="369637"/>
                  </a:lnTo>
                  <a:lnTo>
                    <a:pt x="464058" y="340375"/>
                  </a:lnTo>
                  <a:lnTo>
                    <a:pt x="504096" y="312732"/>
                  </a:lnTo>
                  <a:lnTo>
                    <a:pt x="544770" y="286715"/>
                  </a:lnTo>
                  <a:lnTo>
                    <a:pt x="586040" y="262319"/>
                  </a:lnTo>
                  <a:lnTo>
                    <a:pt x="627865" y="239536"/>
                  </a:lnTo>
                  <a:lnTo>
                    <a:pt x="670207" y="218361"/>
                  </a:lnTo>
                  <a:lnTo>
                    <a:pt x="713025" y="198786"/>
                  </a:lnTo>
                  <a:lnTo>
                    <a:pt x="756278" y="180805"/>
                  </a:lnTo>
                  <a:lnTo>
                    <a:pt x="799927" y="164411"/>
                  </a:lnTo>
                  <a:lnTo>
                    <a:pt x="843932" y="149598"/>
                  </a:lnTo>
                  <a:lnTo>
                    <a:pt x="888252" y="136359"/>
                  </a:lnTo>
                  <a:lnTo>
                    <a:pt x="932849" y="124687"/>
                  </a:lnTo>
                  <a:lnTo>
                    <a:pt x="977681" y="114576"/>
                  </a:lnTo>
                  <a:lnTo>
                    <a:pt x="1022709" y="106020"/>
                  </a:lnTo>
                  <a:lnTo>
                    <a:pt x="1067892" y="99011"/>
                  </a:lnTo>
                  <a:lnTo>
                    <a:pt x="1113191" y="93543"/>
                  </a:lnTo>
                  <a:lnTo>
                    <a:pt x="1158566" y="89610"/>
                  </a:lnTo>
                  <a:lnTo>
                    <a:pt x="1203976" y="87205"/>
                  </a:lnTo>
                  <a:lnTo>
                    <a:pt x="1249382" y="86321"/>
                  </a:lnTo>
                  <a:lnTo>
                    <a:pt x="1294744" y="86951"/>
                  </a:lnTo>
                  <a:lnTo>
                    <a:pt x="1340021" y="89090"/>
                  </a:lnTo>
                  <a:lnTo>
                    <a:pt x="1385174" y="92730"/>
                  </a:lnTo>
                  <a:lnTo>
                    <a:pt x="1430162" y="97865"/>
                  </a:lnTo>
                  <a:lnTo>
                    <a:pt x="1474946" y="104489"/>
                  </a:lnTo>
                  <a:lnTo>
                    <a:pt x="1519485" y="112594"/>
                  </a:lnTo>
                  <a:lnTo>
                    <a:pt x="1563740" y="122174"/>
                  </a:lnTo>
                  <a:lnTo>
                    <a:pt x="1607670" y="133222"/>
                  </a:lnTo>
                  <a:lnTo>
                    <a:pt x="1651235" y="145733"/>
                  </a:lnTo>
                  <a:lnTo>
                    <a:pt x="1694396" y="159699"/>
                  </a:lnTo>
                  <a:lnTo>
                    <a:pt x="1737112" y="175113"/>
                  </a:lnTo>
                  <a:lnTo>
                    <a:pt x="1779344" y="191970"/>
                  </a:lnTo>
                  <a:lnTo>
                    <a:pt x="1821051" y="210262"/>
                  </a:lnTo>
                  <a:lnTo>
                    <a:pt x="1862193" y="229983"/>
                  </a:lnTo>
                  <a:lnTo>
                    <a:pt x="1902731" y="251126"/>
                  </a:lnTo>
                  <a:lnTo>
                    <a:pt x="1942624" y="273685"/>
                  </a:lnTo>
                  <a:lnTo>
                    <a:pt x="1981832" y="297653"/>
                  </a:lnTo>
                  <a:lnTo>
                    <a:pt x="2020316" y="323024"/>
                  </a:lnTo>
                  <a:lnTo>
                    <a:pt x="2058034" y="349790"/>
                  </a:lnTo>
                  <a:lnTo>
                    <a:pt x="2094948" y="377946"/>
                  </a:lnTo>
                  <a:lnTo>
                    <a:pt x="2131017" y="407484"/>
                  </a:lnTo>
                  <a:lnTo>
                    <a:pt x="2166202" y="438399"/>
                  </a:lnTo>
                  <a:lnTo>
                    <a:pt x="2200461" y="470683"/>
                  </a:lnTo>
                  <a:lnTo>
                    <a:pt x="2233755" y="504330"/>
                  </a:lnTo>
                  <a:lnTo>
                    <a:pt x="2266045" y="539333"/>
                  </a:lnTo>
                  <a:lnTo>
                    <a:pt x="2297290" y="575686"/>
                  </a:lnTo>
                  <a:lnTo>
                    <a:pt x="2327450" y="613382"/>
                  </a:lnTo>
                  <a:lnTo>
                    <a:pt x="2356485" y="652414"/>
                  </a:lnTo>
                  <a:lnTo>
                    <a:pt x="2306701" y="680735"/>
                  </a:lnTo>
                  <a:lnTo>
                    <a:pt x="2471039" y="751601"/>
                  </a:lnTo>
                  <a:lnTo>
                    <a:pt x="2481580" y="581421"/>
                  </a:lnTo>
                  <a:lnTo>
                    <a:pt x="2431795" y="609615"/>
                  </a:lnTo>
                  <a:lnTo>
                    <a:pt x="2402928" y="570248"/>
                  </a:lnTo>
                  <a:lnTo>
                    <a:pt x="2372793" y="531941"/>
                  </a:lnTo>
                  <a:lnTo>
                    <a:pt x="2341421" y="494722"/>
                  </a:lnTo>
                  <a:lnTo>
                    <a:pt x="2308843" y="458617"/>
                  </a:lnTo>
                  <a:lnTo>
                    <a:pt x="2275090" y="423654"/>
                  </a:lnTo>
                  <a:lnTo>
                    <a:pt x="2240193" y="389861"/>
                  </a:lnTo>
                  <a:lnTo>
                    <a:pt x="2204182" y="357264"/>
                  </a:lnTo>
                  <a:lnTo>
                    <a:pt x="2167089" y="325892"/>
                  </a:lnTo>
                  <a:lnTo>
                    <a:pt x="2128945" y="295772"/>
                  </a:lnTo>
                  <a:lnTo>
                    <a:pt x="2089779" y="266931"/>
                  </a:lnTo>
                  <a:lnTo>
                    <a:pt x="2049624" y="239396"/>
                  </a:lnTo>
                  <a:lnTo>
                    <a:pt x="2008510" y="213196"/>
                  </a:lnTo>
                  <a:lnTo>
                    <a:pt x="1966467" y="188356"/>
                  </a:lnTo>
                  <a:lnTo>
                    <a:pt x="1923831" y="165068"/>
                  </a:lnTo>
                  <a:lnTo>
                    <a:pt x="1880760" y="143360"/>
                  </a:lnTo>
                  <a:lnTo>
                    <a:pt x="1837289" y="123222"/>
                  </a:lnTo>
                  <a:lnTo>
                    <a:pt x="1793451" y="104645"/>
                  </a:lnTo>
                  <a:lnTo>
                    <a:pt x="1749283" y="87618"/>
                  </a:lnTo>
                  <a:lnTo>
                    <a:pt x="1704817" y="72134"/>
                  </a:lnTo>
                  <a:lnTo>
                    <a:pt x="1660089" y="58182"/>
                  </a:lnTo>
                  <a:lnTo>
                    <a:pt x="1615132" y="45752"/>
                  </a:lnTo>
                  <a:lnTo>
                    <a:pt x="1569982" y="34836"/>
                  </a:lnTo>
                  <a:lnTo>
                    <a:pt x="1524672" y="25423"/>
                  </a:lnTo>
                  <a:lnTo>
                    <a:pt x="1479237" y="17505"/>
                  </a:lnTo>
                  <a:lnTo>
                    <a:pt x="1433712" y="11072"/>
                  </a:lnTo>
                  <a:lnTo>
                    <a:pt x="1388130" y="6115"/>
                  </a:lnTo>
                  <a:lnTo>
                    <a:pt x="1342526" y="2623"/>
                  </a:lnTo>
                  <a:lnTo>
                    <a:pt x="1296936" y="588"/>
                  </a:lnTo>
                  <a:lnTo>
                    <a:pt x="125139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65320" y="1625600"/>
              <a:ext cx="2260854" cy="9603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0720" y="1546860"/>
              <a:ext cx="2207514" cy="11762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90720" y="1651000"/>
              <a:ext cx="2156460" cy="855980"/>
            </a:xfrm>
            <a:custGeom>
              <a:avLst/>
              <a:gdLst/>
              <a:ahLst/>
              <a:cxnLst/>
              <a:rect l="l" t="t" r="r" b="b"/>
              <a:pathLst>
                <a:path w="2156459" h="855980">
                  <a:moveTo>
                    <a:pt x="2070861" y="0"/>
                  </a:moveTo>
                  <a:lnTo>
                    <a:pt x="85597" y="0"/>
                  </a:lnTo>
                  <a:lnTo>
                    <a:pt x="52292" y="6731"/>
                  </a:lnTo>
                  <a:lnTo>
                    <a:pt x="25082" y="25082"/>
                  </a:lnTo>
                  <a:lnTo>
                    <a:pt x="6730" y="52292"/>
                  </a:lnTo>
                  <a:lnTo>
                    <a:pt x="0" y="85598"/>
                  </a:lnTo>
                  <a:lnTo>
                    <a:pt x="0" y="770382"/>
                  </a:lnTo>
                  <a:lnTo>
                    <a:pt x="6730" y="803687"/>
                  </a:lnTo>
                  <a:lnTo>
                    <a:pt x="25082" y="830897"/>
                  </a:lnTo>
                  <a:lnTo>
                    <a:pt x="52292" y="849249"/>
                  </a:lnTo>
                  <a:lnTo>
                    <a:pt x="85597" y="855979"/>
                  </a:lnTo>
                  <a:lnTo>
                    <a:pt x="2070861" y="855979"/>
                  </a:lnTo>
                  <a:lnTo>
                    <a:pt x="2104167" y="849249"/>
                  </a:lnTo>
                  <a:lnTo>
                    <a:pt x="2131377" y="830897"/>
                  </a:lnTo>
                  <a:lnTo>
                    <a:pt x="2149729" y="803687"/>
                  </a:lnTo>
                  <a:lnTo>
                    <a:pt x="2156459" y="770382"/>
                  </a:lnTo>
                  <a:lnTo>
                    <a:pt x="2156459" y="85598"/>
                  </a:lnTo>
                  <a:lnTo>
                    <a:pt x="2149729" y="52292"/>
                  </a:lnTo>
                  <a:lnTo>
                    <a:pt x="2131377" y="25082"/>
                  </a:lnTo>
                  <a:lnTo>
                    <a:pt x="2104167" y="6730"/>
                  </a:lnTo>
                  <a:lnTo>
                    <a:pt x="207086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009390" y="1631950"/>
            <a:ext cx="2421890" cy="199961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709295" marR="5080" indent="386080">
              <a:lnSpc>
                <a:spcPts val="2880"/>
              </a:lnSpc>
              <a:spcBef>
                <a:spcPts val="5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Poder  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egi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lativo</a:t>
            </a:r>
            <a:endParaRPr sz="2800">
              <a:latin typeface="Georgia"/>
              <a:cs typeface="Georgia"/>
            </a:endParaRPr>
          </a:p>
          <a:p>
            <a:pPr marL="127000" marR="224790" indent="-114300">
              <a:lnSpc>
                <a:spcPct val="85300"/>
              </a:lnSpc>
              <a:spcBef>
                <a:spcPts val="107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Georgia"/>
                <a:cs typeface="Georgia"/>
              </a:rPr>
              <a:t>Revisión </a:t>
            </a:r>
            <a:r>
              <a:rPr sz="1300" dirty="0">
                <a:latin typeface="Georgia"/>
                <a:cs typeface="Georgia"/>
              </a:rPr>
              <a:t>y </a:t>
            </a:r>
            <a:r>
              <a:rPr sz="1300" spc="-5" dirty="0">
                <a:latin typeface="Georgia"/>
                <a:cs typeface="Georgia"/>
              </a:rPr>
              <a:t>aprobación de </a:t>
            </a:r>
            <a:r>
              <a:rPr sz="1300" dirty="0">
                <a:latin typeface="Georgia"/>
                <a:cs typeface="Georgia"/>
              </a:rPr>
              <a:t>la  </a:t>
            </a:r>
            <a:r>
              <a:rPr sz="1300" spc="-5" dirty="0">
                <a:latin typeface="Georgia"/>
                <a:cs typeface="Georgia"/>
              </a:rPr>
              <a:t>iniciativa de Ley de </a:t>
            </a:r>
            <a:r>
              <a:rPr sz="1300" spc="-10" dirty="0">
                <a:latin typeface="Georgia"/>
                <a:cs typeface="Georgia"/>
              </a:rPr>
              <a:t>Ingresos  </a:t>
            </a:r>
            <a:r>
              <a:rPr sz="1300" spc="-5" dirty="0">
                <a:latin typeface="Georgia"/>
                <a:cs typeface="Georgia"/>
              </a:rPr>
              <a:t>(Diputados </a:t>
            </a:r>
            <a:r>
              <a:rPr sz="1300" dirty="0">
                <a:latin typeface="Georgia"/>
                <a:cs typeface="Georgia"/>
              </a:rPr>
              <a:t>y</a:t>
            </a:r>
            <a:r>
              <a:rPr sz="1300" spc="10" dirty="0">
                <a:latin typeface="Georgia"/>
                <a:cs typeface="Georgia"/>
              </a:rPr>
              <a:t> </a:t>
            </a:r>
            <a:r>
              <a:rPr sz="1300" spc="-10" dirty="0">
                <a:latin typeface="Georgia"/>
                <a:cs typeface="Georgia"/>
              </a:rPr>
              <a:t>Senadores)</a:t>
            </a:r>
            <a:endParaRPr sz="1300">
              <a:latin typeface="Georgia"/>
              <a:cs typeface="Georgia"/>
            </a:endParaRPr>
          </a:p>
          <a:p>
            <a:pPr marL="127000" marR="280035" indent="-114300">
              <a:lnSpc>
                <a:spcPct val="85300"/>
              </a:lnSpc>
              <a:spcBef>
                <a:spcPts val="225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Georgia"/>
                <a:cs typeface="Georgia"/>
              </a:rPr>
              <a:t>Revisión </a:t>
            </a:r>
            <a:r>
              <a:rPr sz="1300" dirty="0">
                <a:latin typeface="Georgia"/>
                <a:cs typeface="Georgia"/>
              </a:rPr>
              <a:t>y </a:t>
            </a:r>
            <a:r>
              <a:rPr sz="1300" spc="-5" dirty="0">
                <a:latin typeface="Georgia"/>
                <a:cs typeface="Georgia"/>
              </a:rPr>
              <a:t>aprobación </a:t>
            </a:r>
            <a:r>
              <a:rPr sz="1300" spc="-10" dirty="0">
                <a:latin typeface="Georgia"/>
                <a:cs typeface="Georgia"/>
              </a:rPr>
              <a:t>del  </a:t>
            </a:r>
            <a:r>
              <a:rPr sz="1300" spc="-5" dirty="0">
                <a:latin typeface="Georgia"/>
                <a:cs typeface="Georgia"/>
              </a:rPr>
              <a:t>Proyecto de </a:t>
            </a:r>
            <a:r>
              <a:rPr sz="1300" spc="-10" dirty="0">
                <a:latin typeface="Georgia"/>
                <a:cs typeface="Georgia"/>
              </a:rPr>
              <a:t>Presupuesto </a:t>
            </a:r>
            <a:r>
              <a:rPr sz="1300" spc="-5" dirty="0">
                <a:latin typeface="Georgia"/>
                <a:cs typeface="Georgia"/>
              </a:rPr>
              <a:t>de  Egresos</a:t>
            </a:r>
            <a:r>
              <a:rPr sz="1300" spc="10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(Diputados)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051040" y="2072639"/>
            <a:ext cx="2438400" cy="2014220"/>
            <a:chOff x="7051040" y="2072639"/>
            <a:chExt cx="2438400" cy="2014220"/>
          </a:xfrm>
        </p:grpSpPr>
        <p:sp>
          <p:nvSpPr>
            <p:cNvPr id="36" name="object 36"/>
            <p:cNvSpPr/>
            <p:nvPr/>
          </p:nvSpPr>
          <p:spPr>
            <a:xfrm>
              <a:off x="7057390" y="2078989"/>
              <a:ext cx="2425700" cy="2001520"/>
            </a:xfrm>
            <a:custGeom>
              <a:avLst/>
              <a:gdLst/>
              <a:ahLst/>
              <a:cxnLst/>
              <a:rect l="l" t="t" r="r" b="b"/>
              <a:pathLst>
                <a:path w="2425700" h="2001520">
                  <a:moveTo>
                    <a:pt x="2225548" y="0"/>
                  </a:moveTo>
                  <a:lnTo>
                    <a:pt x="200151" y="0"/>
                  </a:lnTo>
                  <a:lnTo>
                    <a:pt x="154275" y="5288"/>
                  </a:lnTo>
                  <a:lnTo>
                    <a:pt x="112152" y="20352"/>
                  </a:lnTo>
                  <a:lnTo>
                    <a:pt x="74988" y="43987"/>
                  </a:lnTo>
                  <a:lnTo>
                    <a:pt x="43987" y="74988"/>
                  </a:lnTo>
                  <a:lnTo>
                    <a:pt x="20352" y="112152"/>
                  </a:lnTo>
                  <a:lnTo>
                    <a:pt x="5288" y="154275"/>
                  </a:lnTo>
                  <a:lnTo>
                    <a:pt x="0" y="200151"/>
                  </a:lnTo>
                  <a:lnTo>
                    <a:pt x="0" y="1801368"/>
                  </a:lnTo>
                  <a:lnTo>
                    <a:pt x="5288" y="1847244"/>
                  </a:lnTo>
                  <a:lnTo>
                    <a:pt x="20352" y="1889367"/>
                  </a:lnTo>
                  <a:lnTo>
                    <a:pt x="43987" y="1926531"/>
                  </a:lnTo>
                  <a:lnTo>
                    <a:pt x="74988" y="1957532"/>
                  </a:lnTo>
                  <a:lnTo>
                    <a:pt x="112152" y="1981167"/>
                  </a:lnTo>
                  <a:lnTo>
                    <a:pt x="154275" y="1996231"/>
                  </a:lnTo>
                  <a:lnTo>
                    <a:pt x="200151" y="2001520"/>
                  </a:lnTo>
                  <a:lnTo>
                    <a:pt x="2225548" y="2001520"/>
                  </a:lnTo>
                  <a:lnTo>
                    <a:pt x="2271424" y="1996231"/>
                  </a:lnTo>
                  <a:lnTo>
                    <a:pt x="2313547" y="1981167"/>
                  </a:lnTo>
                  <a:lnTo>
                    <a:pt x="2350711" y="1957532"/>
                  </a:lnTo>
                  <a:lnTo>
                    <a:pt x="2381712" y="1926531"/>
                  </a:lnTo>
                  <a:lnTo>
                    <a:pt x="2405347" y="1889367"/>
                  </a:lnTo>
                  <a:lnTo>
                    <a:pt x="2420411" y="1847244"/>
                  </a:lnTo>
                  <a:lnTo>
                    <a:pt x="2425700" y="1801368"/>
                  </a:lnTo>
                  <a:lnTo>
                    <a:pt x="2425700" y="200151"/>
                  </a:lnTo>
                  <a:lnTo>
                    <a:pt x="2420411" y="154275"/>
                  </a:lnTo>
                  <a:lnTo>
                    <a:pt x="2405347" y="112152"/>
                  </a:lnTo>
                  <a:lnTo>
                    <a:pt x="2381712" y="74988"/>
                  </a:lnTo>
                  <a:lnTo>
                    <a:pt x="2350711" y="43987"/>
                  </a:lnTo>
                  <a:lnTo>
                    <a:pt x="2313547" y="20352"/>
                  </a:lnTo>
                  <a:lnTo>
                    <a:pt x="2271424" y="5288"/>
                  </a:lnTo>
                  <a:lnTo>
                    <a:pt x="22255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57390" y="2078989"/>
              <a:ext cx="2425700" cy="2001520"/>
            </a:xfrm>
            <a:custGeom>
              <a:avLst/>
              <a:gdLst/>
              <a:ahLst/>
              <a:cxnLst/>
              <a:rect l="l" t="t" r="r" b="b"/>
              <a:pathLst>
                <a:path w="2425700" h="2001520">
                  <a:moveTo>
                    <a:pt x="0" y="200151"/>
                  </a:moveTo>
                  <a:lnTo>
                    <a:pt x="5288" y="154275"/>
                  </a:lnTo>
                  <a:lnTo>
                    <a:pt x="20352" y="112152"/>
                  </a:lnTo>
                  <a:lnTo>
                    <a:pt x="43987" y="74988"/>
                  </a:lnTo>
                  <a:lnTo>
                    <a:pt x="74988" y="43987"/>
                  </a:lnTo>
                  <a:lnTo>
                    <a:pt x="112152" y="20352"/>
                  </a:lnTo>
                  <a:lnTo>
                    <a:pt x="154275" y="5288"/>
                  </a:lnTo>
                  <a:lnTo>
                    <a:pt x="200151" y="0"/>
                  </a:lnTo>
                  <a:lnTo>
                    <a:pt x="2225548" y="0"/>
                  </a:lnTo>
                  <a:lnTo>
                    <a:pt x="2271424" y="5288"/>
                  </a:lnTo>
                  <a:lnTo>
                    <a:pt x="2313547" y="20352"/>
                  </a:lnTo>
                  <a:lnTo>
                    <a:pt x="2350711" y="43987"/>
                  </a:lnTo>
                  <a:lnTo>
                    <a:pt x="2381712" y="74988"/>
                  </a:lnTo>
                  <a:lnTo>
                    <a:pt x="2405347" y="112152"/>
                  </a:lnTo>
                  <a:lnTo>
                    <a:pt x="2420411" y="154275"/>
                  </a:lnTo>
                  <a:lnTo>
                    <a:pt x="2425700" y="200151"/>
                  </a:lnTo>
                  <a:lnTo>
                    <a:pt x="2425700" y="1801368"/>
                  </a:lnTo>
                  <a:lnTo>
                    <a:pt x="2420411" y="1847244"/>
                  </a:lnTo>
                  <a:lnTo>
                    <a:pt x="2405347" y="1889367"/>
                  </a:lnTo>
                  <a:lnTo>
                    <a:pt x="2381712" y="1926531"/>
                  </a:lnTo>
                  <a:lnTo>
                    <a:pt x="2350711" y="1957532"/>
                  </a:lnTo>
                  <a:lnTo>
                    <a:pt x="2313547" y="1981167"/>
                  </a:lnTo>
                  <a:lnTo>
                    <a:pt x="2271424" y="1996231"/>
                  </a:lnTo>
                  <a:lnTo>
                    <a:pt x="2225548" y="2001520"/>
                  </a:lnTo>
                  <a:lnTo>
                    <a:pt x="200151" y="2001520"/>
                  </a:lnTo>
                  <a:lnTo>
                    <a:pt x="154275" y="1996231"/>
                  </a:lnTo>
                  <a:lnTo>
                    <a:pt x="112152" y="1981167"/>
                  </a:lnTo>
                  <a:lnTo>
                    <a:pt x="74988" y="1957532"/>
                  </a:lnTo>
                  <a:lnTo>
                    <a:pt x="43987" y="1926531"/>
                  </a:lnTo>
                  <a:lnTo>
                    <a:pt x="20352" y="1889367"/>
                  </a:lnTo>
                  <a:lnTo>
                    <a:pt x="5288" y="1847244"/>
                  </a:lnTo>
                  <a:lnTo>
                    <a:pt x="0" y="1801368"/>
                  </a:lnTo>
                  <a:lnTo>
                    <a:pt x="0" y="200151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116444" y="2104072"/>
            <a:ext cx="22517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45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Georgia"/>
                <a:cs typeface="Georgia"/>
              </a:rPr>
              <a:t>Presupuesto </a:t>
            </a:r>
            <a:r>
              <a:rPr sz="1300" spc="-5" dirty="0">
                <a:latin typeface="Georgia"/>
                <a:cs typeface="Georgia"/>
              </a:rPr>
              <a:t>de </a:t>
            </a:r>
            <a:r>
              <a:rPr sz="1300" spc="-10" dirty="0">
                <a:latin typeface="Georgia"/>
                <a:cs typeface="Georgia"/>
              </a:rPr>
              <a:t>Egresos </a:t>
            </a:r>
            <a:r>
              <a:rPr sz="1300" spc="-5" dirty="0">
                <a:latin typeface="Georgia"/>
                <a:cs typeface="Georgia"/>
              </a:rPr>
              <a:t>de</a:t>
            </a:r>
            <a:r>
              <a:rPr sz="1300" spc="70" dirty="0">
                <a:latin typeface="Georgia"/>
                <a:cs typeface="Georgia"/>
              </a:rPr>
              <a:t> </a:t>
            </a:r>
            <a:r>
              <a:rPr sz="1300" dirty="0">
                <a:latin typeface="Georgia"/>
                <a:cs typeface="Georgia"/>
              </a:rPr>
              <a:t>la</a:t>
            </a:r>
            <a:endParaRPr sz="1300">
              <a:latin typeface="Georgia"/>
              <a:cs typeface="Georgia"/>
            </a:endParaRPr>
          </a:p>
          <a:p>
            <a:pPr marL="127000">
              <a:lnSpc>
                <a:spcPts val="1440"/>
              </a:lnSpc>
            </a:pPr>
            <a:r>
              <a:rPr sz="1300" spc="-5" dirty="0">
                <a:latin typeface="Georgia"/>
                <a:cs typeface="Georgia"/>
              </a:rPr>
              <a:t>Federación</a:t>
            </a:r>
            <a:endParaRPr sz="1300">
              <a:latin typeface="Georgia"/>
              <a:cs typeface="Georgia"/>
            </a:endParaRPr>
          </a:p>
          <a:p>
            <a:pPr marL="127000" indent="-114300">
              <a:lnSpc>
                <a:spcPts val="1550"/>
              </a:lnSpc>
              <a:buChar char="•"/>
              <a:tabLst>
                <a:tab pos="127000" algn="l"/>
              </a:tabLst>
            </a:pPr>
            <a:r>
              <a:rPr sz="1300" spc="-5" dirty="0">
                <a:latin typeface="Georgia"/>
                <a:cs typeface="Georgia"/>
              </a:rPr>
              <a:t>Calendarios de</a:t>
            </a:r>
            <a:r>
              <a:rPr sz="1300" spc="-10" dirty="0">
                <a:latin typeface="Georgia"/>
                <a:cs typeface="Georgia"/>
              </a:rPr>
              <a:t> Presupuesto</a:t>
            </a:r>
            <a:endParaRPr sz="1300">
              <a:latin typeface="Georgia"/>
              <a:cs typeface="Georgia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300" spc="-5" dirty="0">
                <a:latin typeface="Georgia"/>
                <a:cs typeface="Georgia"/>
              </a:rPr>
              <a:t>Calendarios de</a:t>
            </a:r>
            <a:r>
              <a:rPr sz="1300" spc="-15" dirty="0">
                <a:latin typeface="Georgia"/>
                <a:cs typeface="Georgia"/>
              </a:rPr>
              <a:t> </a:t>
            </a:r>
            <a:r>
              <a:rPr sz="1300" spc="-5" dirty="0">
                <a:latin typeface="Georgia"/>
                <a:cs typeface="Georgia"/>
              </a:rPr>
              <a:t>ingresos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71740" y="3548379"/>
            <a:ext cx="2261235" cy="1176655"/>
            <a:chOff x="7571740" y="3548379"/>
            <a:chExt cx="2261235" cy="1176655"/>
          </a:xfrm>
        </p:grpSpPr>
        <p:sp>
          <p:nvSpPr>
            <p:cNvPr id="40" name="object 40"/>
            <p:cNvSpPr/>
            <p:nvPr/>
          </p:nvSpPr>
          <p:spPr>
            <a:xfrm>
              <a:off x="7571740" y="3624579"/>
              <a:ext cx="2260854" cy="9629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11440" y="3548379"/>
              <a:ext cx="1978913" cy="11762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97140" y="3649979"/>
              <a:ext cx="2156460" cy="858519"/>
            </a:xfrm>
            <a:custGeom>
              <a:avLst/>
              <a:gdLst/>
              <a:ahLst/>
              <a:cxnLst/>
              <a:rect l="l" t="t" r="r" b="b"/>
              <a:pathLst>
                <a:path w="2156459" h="858520">
                  <a:moveTo>
                    <a:pt x="2070607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2"/>
                  </a:lnTo>
                  <a:lnTo>
                    <a:pt x="0" y="772668"/>
                  </a:lnTo>
                  <a:lnTo>
                    <a:pt x="6752" y="806067"/>
                  </a:lnTo>
                  <a:lnTo>
                    <a:pt x="25161" y="833358"/>
                  </a:lnTo>
                  <a:lnTo>
                    <a:pt x="52452" y="851767"/>
                  </a:lnTo>
                  <a:lnTo>
                    <a:pt x="85851" y="858520"/>
                  </a:lnTo>
                  <a:lnTo>
                    <a:pt x="2070607" y="858520"/>
                  </a:lnTo>
                  <a:lnTo>
                    <a:pt x="2104007" y="851767"/>
                  </a:lnTo>
                  <a:lnTo>
                    <a:pt x="2131298" y="833358"/>
                  </a:lnTo>
                  <a:lnTo>
                    <a:pt x="2149707" y="806067"/>
                  </a:lnTo>
                  <a:lnTo>
                    <a:pt x="2156459" y="772668"/>
                  </a:lnTo>
                  <a:lnTo>
                    <a:pt x="2156459" y="85852"/>
                  </a:lnTo>
                  <a:lnTo>
                    <a:pt x="2149707" y="52452"/>
                  </a:lnTo>
                  <a:lnTo>
                    <a:pt x="2131298" y="25161"/>
                  </a:lnTo>
                  <a:lnTo>
                    <a:pt x="2104007" y="6752"/>
                  </a:lnTo>
                  <a:lnTo>
                    <a:pt x="2070607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927593" y="3633723"/>
            <a:ext cx="1496695" cy="8185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71780">
              <a:lnSpc>
                <a:spcPts val="2880"/>
              </a:lnSpc>
              <a:spcBef>
                <a:spcPts val="5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Poder  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je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tivo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5719" y="4503420"/>
            <a:ext cx="2336800" cy="2768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latin typeface="Georgia"/>
                <a:cs typeface="Georgia"/>
              </a:rPr>
              <a:t>A más </a:t>
            </a:r>
            <a:r>
              <a:rPr sz="1200" spc="-5" dirty="0">
                <a:latin typeface="Georgia"/>
                <a:cs typeface="Georgia"/>
              </a:rPr>
              <a:t>tardar el </a:t>
            </a:r>
            <a:r>
              <a:rPr sz="1200" dirty="0">
                <a:latin typeface="Georgia"/>
                <a:cs typeface="Georgia"/>
              </a:rPr>
              <a:t>8 </a:t>
            </a:r>
            <a:r>
              <a:rPr sz="1200" spc="-5" dirty="0">
                <a:latin typeface="Georgia"/>
                <a:cs typeface="Georgia"/>
              </a:rPr>
              <a:t>de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septiembre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68800" y="1369060"/>
            <a:ext cx="2362200" cy="2768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latin typeface="Georgia"/>
                <a:cs typeface="Georgia"/>
              </a:rPr>
              <a:t>A más </a:t>
            </a:r>
            <a:r>
              <a:rPr sz="1200" spc="-5" dirty="0">
                <a:latin typeface="Georgia"/>
                <a:cs typeface="Georgia"/>
              </a:rPr>
              <a:t>tardar el </a:t>
            </a:r>
            <a:r>
              <a:rPr sz="1200" dirty="0">
                <a:latin typeface="Georgia"/>
                <a:cs typeface="Georgia"/>
              </a:rPr>
              <a:t>15 </a:t>
            </a:r>
            <a:r>
              <a:rPr sz="1200" spc="-5" dirty="0">
                <a:latin typeface="Georgia"/>
                <a:cs typeface="Georgia"/>
              </a:rPr>
              <a:t>de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noviembre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80300" y="4503420"/>
            <a:ext cx="2336800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195580" marR="186055" indent="635" algn="ctr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latin typeface="Georgia"/>
                <a:cs typeface="Georgia"/>
              </a:rPr>
              <a:t>A más </a:t>
            </a:r>
            <a:r>
              <a:rPr sz="1200" spc="-5" dirty="0">
                <a:latin typeface="Georgia"/>
                <a:cs typeface="Georgia"/>
              </a:rPr>
              <a:t>tardar </a:t>
            </a:r>
            <a:r>
              <a:rPr sz="1200" dirty="0">
                <a:latin typeface="Georgia"/>
                <a:cs typeface="Georgia"/>
              </a:rPr>
              <a:t>10 </a:t>
            </a:r>
            <a:r>
              <a:rPr sz="1200" spc="-5" dirty="0">
                <a:latin typeface="Georgia"/>
                <a:cs typeface="Georgia"/>
              </a:rPr>
              <a:t>días hábiles  después </a:t>
            </a:r>
            <a:r>
              <a:rPr sz="1200" spc="-10" dirty="0">
                <a:latin typeface="Georgia"/>
                <a:cs typeface="Georgia"/>
              </a:rPr>
              <a:t>de </a:t>
            </a:r>
            <a:r>
              <a:rPr sz="1200" spc="-5" dirty="0">
                <a:latin typeface="Georgia"/>
                <a:cs typeface="Georgia"/>
              </a:rPr>
              <a:t>la publicación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del  </a:t>
            </a:r>
            <a:r>
              <a:rPr sz="1200" spc="-5" dirty="0">
                <a:latin typeface="Georgia"/>
                <a:cs typeface="Georgia"/>
              </a:rPr>
              <a:t>PEF</a:t>
            </a:r>
            <a:endParaRPr sz="1200">
              <a:latin typeface="Georgia"/>
              <a:cs typeface="Georgia"/>
            </a:endParaRPr>
          </a:p>
          <a:p>
            <a:pPr marL="223520" marR="210185" algn="ctr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15 </a:t>
            </a:r>
            <a:r>
              <a:rPr sz="1200" spc="-5" dirty="0">
                <a:latin typeface="Georgia"/>
                <a:cs typeface="Georgia"/>
              </a:rPr>
              <a:t>días hábiles después de</a:t>
            </a:r>
            <a:r>
              <a:rPr sz="1200" spc="-13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la  publicación de la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LI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0840" y="5656579"/>
            <a:ext cx="10680700" cy="73914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2544" rIns="0" bIns="0" rtlCol="0">
            <a:spAutoFit/>
          </a:bodyPr>
          <a:lstStyle/>
          <a:p>
            <a:pPr marL="90170" marR="98425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Georgia"/>
                <a:cs typeface="Georgia"/>
              </a:rPr>
              <a:t>En </a:t>
            </a:r>
            <a:r>
              <a:rPr sz="1400" spc="-5" dirty="0">
                <a:latin typeface="Georgia"/>
                <a:cs typeface="Georgia"/>
              </a:rPr>
              <a:t>materia de </a:t>
            </a:r>
            <a:r>
              <a:rPr sz="1400" b="1" spc="-5" dirty="0">
                <a:latin typeface="Georgia"/>
                <a:cs typeface="Georgia"/>
              </a:rPr>
              <a:t>Egresos</a:t>
            </a:r>
            <a:r>
              <a:rPr sz="1400" spc="-5" dirty="0">
                <a:latin typeface="Georgia"/>
                <a:cs typeface="Georgia"/>
              </a:rPr>
              <a:t>, el paquete </a:t>
            </a:r>
            <a:r>
              <a:rPr sz="1400" dirty="0">
                <a:latin typeface="Georgia"/>
                <a:cs typeface="Georgia"/>
              </a:rPr>
              <a:t>económico </a:t>
            </a:r>
            <a:r>
              <a:rPr sz="1400" spc="-5" dirty="0">
                <a:latin typeface="Georgia"/>
                <a:cs typeface="Georgia"/>
              </a:rPr>
              <a:t>incluye el Proyecto de Decreto del Presupuesto de Egresos de la Federación, el cual </a:t>
            </a:r>
            <a:r>
              <a:rPr sz="1400" spc="-10" dirty="0">
                <a:latin typeface="Georgia"/>
                <a:cs typeface="Georgia"/>
              </a:rPr>
              <a:t>una  </a:t>
            </a:r>
            <a:r>
              <a:rPr sz="1400" dirty="0">
                <a:latin typeface="Georgia"/>
                <a:cs typeface="Georgia"/>
              </a:rPr>
              <a:t>vez </a:t>
            </a:r>
            <a:r>
              <a:rPr sz="1400" spc="-5" dirty="0">
                <a:latin typeface="Georgia"/>
                <a:cs typeface="Georgia"/>
              </a:rPr>
              <a:t>revisado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5" dirty="0">
                <a:latin typeface="Georgia"/>
                <a:cs typeface="Georgia"/>
              </a:rPr>
              <a:t>autorizado por la </a:t>
            </a:r>
            <a:r>
              <a:rPr sz="1400" dirty="0">
                <a:latin typeface="Georgia"/>
                <a:cs typeface="Georgia"/>
              </a:rPr>
              <a:t>H. </a:t>
            </a:r>
            <a:r>
              <a:rPr sz="1400" spc="-5" dirty="0">
                <a:latin typeface="Georgia"/>
                <a:cs typeface="Georgia"/>
              </a:rPr>
              <a:t>Cámara de Diputados, se convierte en el Presupuesto de </a:t>
            </a:r>
            <a:r>
              <a:rPr sz="1400" dirty="0">
                <a:latin typeface="Georgia"/>
                <a:cs typeface="Georgia"/>
              </a:rPr>
              <a:t>Egresos </a:t>
            </a:r>
            <a:r>
              <a:rPr sz="1400" spc="-5" dirty="0">
                <a:latin typeface="Georgia"/>
                <a:cs typeface="Georgia"/>
              </a:rPr>
              <a:t>de la Federación </a:t>
            </a:r>
            <a:r>
              <a:rPr sz="1400" dirty="0">
                <a:latin typeface="Georgia"/>
                <a:cs typeface="Georgia"/>
              </a:rPr>
              <a:t>como </a:t>
            </a:r>
            <a:r>
              <a:rPr sz="1400" spc="-5" dirty="0">
                <a:latin typeface="Georgia"/>
                <a:cs typeface="Georgia"/>
              </a:rPr>
              <a:t>eje rector  de la política de gasto del Poder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Ejecutivo.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8759" y="4856479"/>
            <a:ext cx="1686560" cy="46228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109855">
              <a:lnSpc>
                <a:spcPct val="100000"/>
              </a:lnSpc>
              <a:spcBef>
                <a:spcPts val="330"/>
              </a:spcBef>
            </a:pPr>
            <a:r>
              <a:rPr sz="1200" dirty="0">
                <a:latin typeface="Georgia"/>
                <a:cs typeface="Georgia"/>
              </a:rPr>
              <a:t>1º Abril –</a:t>
            </a:r>
            <a:r>
              <a:rPr sz="1200" spc="-1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Precriterios  </a:t>
            </a:r>
            <a:r>
              <a:rPr sz="1200" spc="-5" dirty="0">
                <a:latin typeface="Georgia"/>
                <a:cs typeface="Georgia"/>
              </a:rPr>
              <a:t>de política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económica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1001331"/>
            <a:ext cx="10885170" cy="1850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251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Paquete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Económico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La Ley </a:t>
            </a:r>
            <a:r>
              <a:rPr sz="1600" dirty="0">
                <a:latin typeface="Georgia"/>
                <a:cs typeface="Georgia"/>
              </a:rPr>
              <a:t>de Ingresos y el Presupuesto de </a:t>
            </a:r>
            <a:r>
              <a:rPr sz="1600" spc="-5" dirty="0">
                <a:latin typeface="Georgia"/>
                <a:cs typeface="Georgia"/>
              </a:rPr>
              <a:t>Egresos </a:t>
            </a:r>
            <a:r>
              <a:rPr sz="1600" dirty="0">
                <a:latin typeface="Georgia"/>
                <a:cs typeface="Georgia"/>
              </a:rPr>
              <a:t>se </a:t>
            </a:r>
            <a:r>
              <a:rPr sz="1600" spc="-5" dirty="0">
                <a:latin typeface="Georgia"/>
                <a:cs typeface="Georgia"/>
              </a:rPr>
              <a:t>elaboran con </a:t>
            </a:r>
            <a:r>
              <a:rPr sz="1600" dirty="0">
                <a:latin typeface="Georgia"/>
                <a:cs typeface="Georgia"/>
              </a:rPr>
              <a:t>base en </a:t>
            </a:r>
            <a:r>
              <a:rPr sz="1600" spc="-5" dirty="0">
                <a:latin typeface="Georgia"/>
                <a:cs typeface="Georgia"/>
              </a:rPr>
              <a:t>objetivos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parámetros cuantificables </a:t>
            </a:r>
            <a:r>
              <a:rPr sz="1600" spc="10" dirty="0">
                <a:latin typeface="Georgia"/>
                <a:cs typeface="Georgia"/>
              </a:rPr>
              <a:t>de </a:t>
            </a:r>
            <a:r>
              <a:rPr sz="1600" spc="-5" dirty="0">
                <a:latin typeface="Georgia"/>
                <a:cs typeface="Georgia"/>
              </a:rPr>
              <a:t>política  económica, acompañados </a:t>
            </a:r>
            <a:r>
              <a:rPr sz="1600" spc="5" dirty="0">
                <a:latin typeface="Georgia"/>
                <a:cs typeface="Georgia"/>
              </a:rPr>
              <a:t>de </a:t>
            </a:r>
            <a:r>
              <a:rPr sz="1600" dirty="0">
                <a:latin typeface="Georgia"/>
                <a:cs typeface="Georgia"/>
              </a:rPr>
              <a:t>sus </a:t>
            </a:r>
            <a:r>
              <a:rPr sz="1600" spc="-5" dirty="0">
                <a:latin typeface="Georgia"/>
                <a:cs typeface="Georgia"/>
              </a:rPr>
              <a:t>indicadores del desempeño, los </a:t>
            </a:r>
            <a:r>
              <a:rPr sz="1600" dirty="0">
                <a:latin typeface="Georgia"/>
                <a:cs typeface="Georgia"/>
              </a:rPr>
              <a:t>cuales, </a:t>
            </a:r>
            <a:r>
              <a:rPr sz="1600" spc="-5" dirty="0">
                <a:latin typeface="Georgia"/>
                <a:cs typeface="Georgia"/>
              </a:rPr>
              <a:t>junto </a:t>
            </a:r>
            <a:r>
              <a:rPr sz="1600" spc="5" dirty="0">
                <a:latin typeface="Georgia"/>
                <a:cs typeface="Georgia"/>
              </a:rPr>
              <a:t>con </a:t>
            </a:r>
            <a:r>
              <a:rPr sz="1600" spc="-5" dirty="0">
                <a:latin typeface="Georgia"/>
                <a:cs typeface="Georgia"/>
              </a:rPr>
              <a:t>los criterios </a:t>
            </a:r>
            <a:r>
              <a:rPr sz="1600" dirty="0">
                <a:latin typeface="Georgia"/>
                <a:cs typeface="Georgia"/>
              </a:rPr>
              <a:t>generales </a:t>
            </a:r>
            <a:r>
              <a:rPr sz="1600" spc="-5" dirty="0">
                <a:latin typeface="Georgia"/>
                <a:cs typeface="Georgia"/>
              </a:rPr>
              <a:t>de política  económica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los objetivos, estrategias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metas anuales. En </a:t>
            </a:r>
            <a:r>
              <a:rPr sz="1600" dirty="0">
                <a:latin typeface="Georgia"/>
                <a:cs typeface="Georgia"/>
              </a:rPr>
              <a:t>el caso de la Administración Pública Federal, deberán ser  </a:t>
            </a:r>
            <a:r>
              <a:rPr sz="1600" spc="-5" dirty="0">
                <a:latin typeface="Georgia"/>
                <a:cs typeface="Georgia"/>
              </a:rPr>
              <a:t>congruentes con </a:t>
            </a:r>
            <a:r>
              <a:rPr sz="1600" dirty="0">
                <a:latin typeface="Georgia"/>
                <a:cs typeface="Georgia"/>
              </a:rPr>
              <a:t>el </a:t>
            </a:r>
            <a:r>
              <a:rPr sz="1600" spc="-5" dirty="0">
                <a:latin typeface="Georgia"/>
                <a:cs typeface="Georgia"/>
              </a:rPr>
              <a:t>Plan Nacional </a:t>
            </a:r>
            <a:r>
              <a:rPr sz="1600" dirty="0">
                <a:latin typeface="Georgia"/>
                <a:cs typeface="Georgia"/>
              </a:rPr>
              <a:t>de Desarrollo y </a:t>
            </a:r>
            <a:r>
              <a:rPr sz="1600" spc="-5" dirty="0">
                <a:latin typeface="Georgia"/>
                <a:cs typeface="Georgia"/>
              </a:rPr>
              <a:t>los programas </a:t>
            </a:r>
            <a:r>
              <a:rPr sz="1600" dirty="0">
                <a:latin typeface="Georgia"/>
                <a:cs typeface="Georgia"/>
              </a:rPr>
              <a:t>que derivan del </a:t>
            </a:r>
            <a:r>
              <a:rPr sz="1600" spc="-5" dirty="0">
                <a:latin typeface="Georgia"/>
                <a:cs typeface="Georgia"/>
              </a:rPr>
              <a:t>mismo, </a:t>
            </a:r>
            <a:r>
              <a:rPr sz="1600" dirty="0">
                <a:latin typeface="Georgia"/>
                <a:cs typeface="Georgia"/>
              </a:rPr>
              <a:t>e incluirán cuando </a:t>
            </a:r>
            <a:r>
              <a:rPr sz="1600" spc="-5" dirty="0">
                <a:latin typeface="Georgia"/>
                <a:cs typeface="Georgia"/>
              </a:rPr>
              <a:t>menos </a:t>
            </a:r>
            <a:r>
              <a:rPr sz="1600" dirty="0">
                <a:latin typeface="Georgia"/>
                <a:cs typeface="Georgia"/>
              </a:rPr>
              <a:t>lo  </a:t>
            </a:r>
            <a:r>
              <a:rPr sz="1600" spc="-5" dirty="0">
                <a:latin typeface="Georgia"/>
                <a:cs typeface="Georgia"/>
              </a:rPr>
              <a:t>siguiente (LFPRH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Art.16):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6298247"/>
            <a:ext cx="86296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CGPE.</a:t>
            </a:r>
            <a:r>
              <a:rPr sz="900" spc="105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https://www.finanzaspublicas.hacienda.gob.mx/work/models/Finanzas_Publicas/docs/paquete_economico/cgpe/Guia_Metas_Fiscales_2022.pdf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19" y="3053079"/>
            <a:ext cx="6367780" cy="272542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92D050"/>
                </a:solidFill>
                <a:latin typeface="Georgia"/>
                <a:cs typeface="Georgia"/>
              </a:rPr>
              <a:t>Premisas de </a:t>
            </a:r>
            <a:r>
              <a:rPr sz="1600" b="1" dirty="0">
                <a:solidFill>
                  <a:srgbClr val="92D050"/>
                </a:solidFill>
                <a:latin typeface="Georgia"/>
                <a:cs typeface="Georgia"/>
              </a:rPr>
              <a:t>la LIF y </a:t>
            </a:r>
            <a:r>
              <a:rPr sz="1600" b="1" spc="-5" dirty="0">
                <a:solidFill>
                  <a:srgbClr val="92D050"/>
                </a:solidFill>
                <a:latin typeface="Georgia"/>
                <a:cs typeface="Georgia"/>
              </a:rPr>
              <a:t>PEF</a:t>
            </a:r>
            <a:endParaRPr sz="16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Proyecciones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de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Finanzas</a:t>
            </a:r>
            <a:r>
              <a:rPr sz="1600" spc="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Públicas</a:t>
            </a:r>
            <a:endParaRPr sz="16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Resultados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las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Finanzas</a:t>
            </a:r>
            <a:r>
              <a:rPr sz="1600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Públicas</a:t>
            </a:r>
            <a:endParaRPr sz="16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7190" algn="l"/>
                <a:tab pos="377825" algn="l"/>
                <a:tab pos="732790" algn="l"/>
                <a:tab pos="1314450" algn="l"/>
                <a:tab pos="1950085" algn="l"/>
                <a:tab pos="2298065" algn="l"/>
                <a:tab pos="2684145" algn="l"/>
                <a:tab pos="4195445" algn="l"/>
                <a:tab pos="5328920" algn="l"/>
                <a:tab pos="5735320" algn="l"/>
              </a:tabLst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La	meta	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anual	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de	los	requerimientos	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financieros	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del	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sector</a:t>
            </a:r>
            <a:endParaRPr sz="1600">
              <a:latin typeface="Georgia"/>
              <a:cs typeface="Georgia"/>
            </a:endParaRPr>
          </a:p>
          <a:p>
            <a:pPr marL="37719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público</a:t>
            </a:r>
            <a:endParaRPr sz="16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Los</a:t>
            </a:r>
            <a:r>
              <a:rPr sz="1600" spc="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montos</a:t>
            </a:r>
            <a:r>
              <a:rPr sz="1600" spc="2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600" spc="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ingreso</a:t>
            </a:r>
            <a:r>
              <a:rPr sz="1600" spc="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previstos</a:t>
            </a:r>
            <a:r>
              <a:rPr sz="1600" spc="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en</a:t>
            </a:r>
            <a:r>
              <a:rPr sz="1600" spc="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la</a:t>
            </a:r>
            <a:r>
              <a:rPr sz="1600" spc="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iniciativa</a:t>
            </a:r>
            <a:r>
              <a:rPr sz="1600" spc="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600" spc="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en</a:t>
            </a:r>
            <a:r>
              <a:rPr sz="1600" spc="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la</a:t>
            </a:r>
            <a:r>
              <a:rPr sz="1600" spc="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Ley</a:t>
            </a:r>
            <a:r>
              <a:rPr sz="1600" spc="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endParaRPr sz="1600">
              <a:latin typeface="Georgia"/>
              <a:cs typeface="Georgia"/>
            </a:endParaRPr>
          </a:p>
          <a:p>
            <a:pPr marL="37719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Ingresos</a:t>
            </a:r>
            <a:endParaRPr sz="1600">
              <a:latin typeface="Georgia"/>
              <a:cs typeface="Georgia"/>
            </a:endParaRPr>
          </a:p>
          <a:p>
            <a:pPr marL="377190" marR="82550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77190" algn="l"/>
                <a:tab pos="377825" algn="l"/>
                <a:tab pos="857250" algn="l"/>
                <a:tab pos="1693545" algn="l"/>
                <a:tab pos="2069464" algn="l"/>
                <a:tab pos="2704465" algn="l"/>
                <a:tab pos="3844925" algn="l"/>
                <a:tab pos="4223385" algn="l"/>
                <a:tab pos="4541520" algn="l"/>
                <a:tab pos="5481320" algn="l"/>
                <a:tab pos="5740400" algn="l"/>
                <a:tab pos="6118860" algn="l"/>
              </a:tabLst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s	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s	de	g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st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o	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te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ni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do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s	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n	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l	pro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y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o	y	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n	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el 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Presupuesto de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Egresos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8359" y="3362959"/>
            <a:ext cx="4046220" cy="1892300"/>
          </a:xfrm>
          <a:prstGeom prst="rect">
            <a:avLst/>
          </a:prstGeom>
          <a:ln w="19050">
            <a:solidFill>
              <a:srgbClr val="4471C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 marR="79375" algn="just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Georgia"/>
                <a:cs typeface="Georgia"/>
              </a:rPr>
              <a:t>Equilibrio presupuestario</a:t>
            </a:r>
            <a:r>
              <a:rPr sz="1400" spc="-5" dirty="0">
                <a:latin typeface="Georgia"/>
                <a:cs typeface="Georgia"/>
              </a:rPr>
              <a:t>.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gasto </a:t>
            </a:r>
            <a:r>
              <a:rPr sz="1400" spc="-10" dirty="0">
                <a:latin typeface="Georgia"/>
                <a:cs typeface="Georgia"/>
              </a:rPr>
              <a:t>neto  </a:t>
            </a:r>
            <a:r>
              <a:rPr sz="1400" spc="-5" dirty="0">
                <a:latin typeface="Georgia"/>
                <a:cs typeface="Georgia"/>
              </a:rPr>
              <a:t>total propuesto </a:t>
            </a:r>
            <a:r>
              <a:rPr sz="1400" dirty="0">
                <a:latin typeface="Georgia"/>
                <a:cs typeface="Georgia"/>
              </a:rPr>
              <a:t>en el </a:t>
            </a:r>
            <a:r>
              <a:rPr sz="1400" spc="-5" dirty="0">
                <a:latin typeface="Georgia"/>
                <a:cs typeface="Georgia"/>
              </a:rPr>
              <a:t>PPEF, </a:t>
            </a:r>
            <a:r>
              <a:rPr sz="1400" dirty="0">
                <a:latin typeface="Georgia"/>
                <a:cs typeface="Georgia"/>
              </a:rPr>
              <a:t>el PEF y el </a:t>
            </a:r>
            <a:r>
              <a:rPr sz="1400" spc="-5" dirty="0">
                <a:latin typeface="Georgia"/>
                <a:cs typeface="Georgia"/>
              </a:rPr>
              <a:t>que se  ejerza </a:t>
            </a:r>
            <a:r>
              <a:rPr sz="1400" dirty="0">
                <a:latin typeface="Georgia"/>
                <a:cs typeface="Georgia"/>
              </a:rPr>
              <a:t>en el </a:t>
            </a:r>
            <a:r>
              <a:rPr sz="1400" spc="-10" dirty="0">
                <a:latin typeface="Georgia"/>
                <a:cs typeface="Georgia"/>
              </a:rPr>
              <a:t>año </a:t>
            </a:r>
            <a:r>
              <a:rPr sz="1400" spc="-5" dirty="0">
                <a:latin typeface="Georgia"/>
                <a:cs typeface="Georgia"/>
              </a:rPr>
              <a:t>fiscal, deberá contribuir al  equilibrio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presupuestario.</a:t>
            </a:r>
            <a:endParaRPr sz="1400">
              <a:latin typeface="Georgia"/>
              <a:cs typeface="Georgia"/>
            </a:endParaRPr>
          </a:p>
          <a:p>
            <a:pPr marL="92710" marR="80010" algn="just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gasto neto </a:t>
            </a:r>
            <a:r>
              <a:rPr sz="1400" spc="-10" dirty="0">
                <a:latin typeface="Georgia"/>
                <a:cs typeface="Georgia"/>
              </a:rPr>
              <a:t>contribuye </a:t>
            </a:r>
            <a:r>
              <a:rPr sz="1400" dirty="0">
                <a:latin typeface="Georgia"/>
                <a:cs typeface="Georgia"/>
              </a:rPr>
              <a:t>a </a:t>
            </a:r>
            <a:r>
              <a:rPr sz="1400" spc="-5" dirty="0">
                <a:latin typeface="Georgia"/>
                <a:cs typeface="Georgia"/>
              </a:rPr>
              <a:t>dicho equilibrio  </a:t>
            </a:r>
            <a:r>
              <a:rPr sz="1400" spc="-10" dirty="0">
                <a:latin typeface="Georgia"/>
                <a:cs typeface="Georgia"/>
              </a:rPr>
              <a:t>durante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ejercicio, </a:t>
            </a:r>
            <a:r>
              <a:rPr sz="1400" spc="-10" dirty="0">
                <a:latin typeface="Georgia"/>
                <a:cs typeface="Georgia"/>
              </a:rPr>
              <a:t>cuando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10" dirty="0">
                <a:latin typeface="Georgia"/>
                <a:cs typeface="Georgia"/>
              </a:rPr>
              <a:t>balance  </a:t>
            </a:r>
            <a:r>
              <a:rPr sz="1400" spc="-5" dirty="0">
                <a:latin typeface="Georgia"/>
                <a:cs typeface="Georgia"/>
              </a:rPr>
              <a:t>presupuestario permite cumplir </a:t>
            </a:r>
            <a:r>
              <a:rPr sz="1400" dirty="0">
                <a:latin typeface="Georgia"/>
                <a:cs typeface="Georgia"/>
              </a:rPr>
              <a:t>con el </a:t>
            </a:r>
            <a:r>
              <a:rPr sz="1400" spc="-10" dirty="0">
                <a:latin typeface="Georgia"/>
                <a:cs typeface="Georgia"/>
              </a:rPr>
              <a:t>techo </a:t>
            </a:r>
            <a:r>
              <a:rPr sz="1400" spc="-5" dirty="0">
                <a:latin typeface="Georgia"/>
                <a:cs typeface="Georgia"/>
              </a:rPr>
              <a:t>de  endeudamiento aprobado </a:t>
            </a:r>
            <a:r>
              <a:rPr sz="1400" dirty="0">
                <a:latin typeface="Georgia"/>
                <a:cs typeface="Georgia"/>
              </a:rPr>
              <a:t>en </a:t>
            </a:r>
            <a:r>
              <a:rPr sz="1400" spc="-5" dirty="0">
                <a:latin typeface="Georgia"/>
                <a:cs typeface="Georgia"/>
              </a:rPr>
              <a:t>la Ley de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Ingresos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1567434"/>
            <a:ext cx="5424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Los Criterios </a:t>
            </a:r>
            <a:r>
              <a:rPr sz="1600" dirty="0">
                <a:latin typeface="Georgia"/>
                <a:cs typeface="Georgia"/>
              </a:rPr>
              <a:t>Generales de Política </a:t>
            </a:r>
            <a:r>
              <a:rPr sz="1600" spc="-5" dirty="0">
                <a:latin typeface="Georgia"/>
                <a:cs typeface="Georgia"/>
              </a:rPr>
              <a:t>Económica </a:t>
            </a:r>
            <a:r>
              <a:rPr sz="1600" dirty="0">
                <a:latin typeface="Georgia"/>
                <a:cs typeface="Georgia"/>
              </a:rPr>
              <a:t>(CGPE) </a:t>
            </a:r>
            <a:r>
              <a:rPr sz="1600" spc="10" dirty="0">
                <a:latin typeface="Georgia"/>
                <a:cs typeface="Georgia"/>
              </a:rPr>
              <a:t>es </a:t>
            </a:r>
            <a:r>
              <a:rPr sz="1600" spc="5" dirty="0">
                <a:latin typeface="Georgia"/>
                <a:cs typeface="Georgia"/>
              </a:rPr>
              <a:t>el  </a:t>
            </a:r>
            <a:r>
              <a:rPr sz="1600" spc="-5" dirty="0">
                <a:latin typeface="Georgia"/>
                <a:cs typeface="Georgia"/>
              </a:rPr>
              <a:t>documento </a:t>
            </a:r>
            <a:r>
              <a:rPr sz="1600" dirty="0">
                <a:latin typeface="Georgia"/>
                <a:cs typeface="Georgia"/>
              </a:rPr>
              <a:t>enviado por el </a:t>
            </a:r>
            <a:r>
              <a:rPr sz="1600" spc="-5" dirty="0">
                <a:latin typeface="Georgia"/>
                <a:cs typeface="Georgia"/>
              </a:rPr>
              <a:t>Titular </a:t>
            </a:r>
            <a:r>
              <a:rPr sz="1600" dirty="0">
                <a:latin typeface="Georgia"/>
                <a:cs typeface="Georgia"/>
              </a:rPr>
              <a:t>del Poder Ejecutivo a  través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la</a:t>
            </a:r>
            <a:r>
              <a:rPr sz="1600" spc="26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Secretaría</a:t>
            </a:r>
            <a:r>
              <a:rPr sz="1600" spc="2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Hacienda</a:t>
            </a:r>
            <a:r>
              <a:rPr sz="1600" spc="2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y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Crédito</a:t>
            </a:r>
            <a:r>
              <a:rPr sz="1600" spc="25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Público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2298636"/>
            <a:ext cx="14592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860" algn="l"/>
                <a:tab pos="1287780" algn="l"/>
              </a:tabLst>
            </a:pPr>
            <a:r>
              <a:rPr sz="1600" dirty="0">
                <a:latin typeface="Georgia"/>
                <a:cs typeface="Georgia"/>
              </a:rPr>
              <a:t>(S</a:t>
            </a:r>
            <a:r>
              <a:rPr sz="1600" spc="-10" dirty="0">
                <a:latin typeface="Georgia"/>
                <a:cs typeface="Georgia"/>
              </a:rPr>
              <a:t>HC</a:t>
            </a:r>
            <a:r>
              <a:rPr sz="1600" dirty="0">
                <a:latin typeface="Georgia"/>
                <a:cs typeface="Georgia"/>
              </a:rPr>
              <a:t>P),	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n	</a:t>
            </a:r>
            <a:r>
              <a:rPr sz="1600" spc="5" dirty="0">
                <a:latin typeface="Georgia"/>
                <a:cs typeface="Georgia"/>
              </a:rPr>
              <a:t>el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59" y="2543175"/>
            <a:ext cx="1294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prospecciones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4780" y="2298636"/>
            <a:ext cx="383540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525780" algn="l"/>
                <a:tab pos="871219" algn="l"/>
                <a:tab pos="1971039" algn="l"/>
                <a:tab pos="2385060" algn="l"/>
                <a:tab pos="3709035" algn="l"/>
              </a:tabLst>
            </a:pP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-5" dirty="0">
                <a:latin typeface="Georgia"/>
                <a:cs typeface="Georgia"/>
              </a:rPr>
              <a:t>u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dirty="0">
                <a:latin typeface="Georgia"/>
                <a:cs typeface="Georgia"/>
              </a:rPr>
              <a:t>l	</a:t>
            </a:r>
            <a:r>
              <a:rPr sz="1600" spc="5" dirty="0">
                <a:latin typeface="Georgia"/>
                <a:cs typeface="Georgia"/>
              </a:rPr>
              <a:t>s</a:t>
            </a:r>
            <a:r>
              <a:rPr sz="1600" dirty="0">
                <a:latin typeface="Georgia"/>
                <a:cs typeface="Georgia"/>
              </a:rPr>
              <a:t>e	e</a:t>
            </a:r>
            <a:r>
              <a:rPr sz="1600" spc="5" dirty="0">
                <a:latin typeface="Georgia"/>
                <a:cs typeface="Georgia"/>
              </a:rPr>
              <a:t>s</a:t>
            </a:r>
            <a:r>
              <a:rPr sz="1600" dirty="0">
                <a:latin typeface="Georgia"/>
                <a:cs typeface="Georgia"/>
              </a:rPr>
              <a:t>t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-5" dirty="0">
                <a:latin typeface="Georgia"/>
                <a:cs typeface="Georgia"/>
              </a:rPr>
              <a:t>bl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dirty="0">
                <a:latin typeface="Georgia"/>
                <a:cs typeface="Georgia"/>
              </a:rPr>
              <a:t>en	</a:t>
            </a:r>
            <a:r>
              <a:rPr sz="1600" spc="-5" dirty="0">
                <a:latin typeface="Georgia"/>
                <a:cs typeface="Georgia"/>
              </a:rPr>
              <a:t>lo</a:t>
            </a:r>
            <a:r>
              <a:rPr sz="1600" dirty="0">
                <a:latin typeface="Georgia"/>
                <a:cs typeface="Georgia"/>
              </a:rPr>
              <a:t>s	</a:t>
            </a:r>
            <a:r>
              <a:rPr sz="1600" spc="-5" dirty="0">
                <a:latin typeface="Georgia"/>
                <a:cs typeface="Georgia"/>
              </a:rPr>
              <a:t>l</a:t>
            </a:r>
            <a:r>
              <a:rPr sz="1600" spc="-10" dirty="0">
                <a:latin typeface="Georgia"/>
                <a:cs typeface="Georgia"/>
              </a:rPr>
              <a:t>in</a:t>
            </a:r>
            <a:r>
              <a:rPr sz="1600" dirty="0">
                <a:latin typeface="Georgia"/>
                <a:cs typeface="Georgia"/>
              </a:rPr>
              <a:t>e</a:t>
            </a:r>
            <a:r>
              <a:rPr sz="1600" spc="10" dirty="0">
                <a:latin typeface="Georgia"/>
                <a:cs typeface="Georgia"/>
              </a:rPr>
              <a:t>a</a:t>
            </a:r>
            <a:r>
              <a:rPr sz="1600" spc="5" dirty="0">
                <a:latin typeface="Georgia"/>
                <a:cs typeface="Georgia"/>
              </a:rPr>
              <a:t>m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dirty="0">
                <a:latin typeface="Georgia"/>
                <a:cs typeface="Georgia"/>
              </a:rPr>
              <a:t>e</a:t>
            </a:r>
            <a:r>
              <a:rPr sz="1600" spc="-10" dirty="0">
                <a:latin typeface="Georgia"/>
                <a:cs typeface="Georgia"/>
              </a:rPr>
              <a:t>n</a:t>
            </a:r>
            <a:r>
              <a:rPr sz="1600" dirty="0">
                <a:latin typeface="Georgia"/>
                <a:cs typeface="Georgia"/>
              </a:rPr>
              <a:t>t</a:t>
            </a:r>
            <a:r>
              <a:rPr sz="1600" spc="-5" dirty="0">
                <a:latin typeface="Georgia"/>
                <a:cs typeface="Georgia"/>
              </a:rPr>
              <a:t>o</a:t>
            </a:r>
            <a:r>
              <a:rPr sz="1600" dirty="0">
                <a:latin typeface="Georgia"/>
                <a:cs typeface="Georgia"/>
              </a:rPr>
              <a:t>s	y</a:t>
            </a:r>
            <a:endParaRPr sz="1600">
              <a:latin typeface="Georgia"/>
              <a:cs typeface="Georgia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  <a:tabLst>
                <a:tab pos="680720" algn="l"/>
                <a:tab pos="1394460" algn="l"/>
                <a:tab pos="2852420" algn="l"/>
              </a:tabLst>
            </a:pPr>
            <a:r>
              <a:rPr sz="1600" dirty="0">
                <a:latin typeface="Georgia"/>
                <a:cs typeface="Georgia"/>
              </a:rPr>
              <a:t>de	</a:t>
            </a:r>
            <a:r>
              <a:rPr sz="1600" spc="-5" dirty="0">
                <a:latin typeface="Georgia"/>
                <a:cs typeface="Georgia"/>
              </a:rPr>
              <a:t>l</a:t>
            </a:r>
            <a:r>
              <a:rPr sz="1600" spc="10" dirty="0">
                <a:latin typeface="Georgia"/>
                <a:cs typeface="Georgia"/>
              </a:rPr>
              <a:t>a</a:t>
            </a:r>
            <a:r>
              <a:rPr sz="1600" dirty="0">
                <a:latin typeface="Georgia"/>
                <a:cs typeface="Georgia"/>
              </a:rPr>
              <a:t>s	pri</a:t>
            </a:r>
            <a:r>
              <a:rPr sz="1600" spc="-15" dirty="0">
                <a:latin typeface="Georgia"/>
                <a:cs typeface="Georgia"/>
              </a:rPr>
              <a:t>n</a:t>
            </a:r>
            <a:r>
              <a:rPr sz="1600" spc="10" dirty="0">
                <a:latin typeface="Georgia"/>
                <a:cs typeface="Georgia"/>
              </a:rPr>
              <a:t>c</a:t>
            </a:r>
            <a:r>
              <a:rPr sz="1600" spc="-10" dirty="0">
                <a:latin typeface="Georgia"/>
                <a:cs typeface="Georgia"/>
              </a:rPr>
              <a:t>i</a:t>
            </a:r>
            <a:r>
              <a:rPr sz="1600" dirty="0">
                <a:latin typeface="Georgia"/>
                <a:cs typeface="Georgia"/>
              </a:rPr>
              <a:t>p</a:t>
            </a:r>
            <a:r>
              <a:rPr sz="1600" spc="-10" dirty="0">
                <a:latin typeface="Georgia"/>
                <a:cs typeface="Georgia"/>
              </a:rPr>
              <a:t>a</a:t>
            </a:r>
            <a:r>
              <a:rPr sz="1600" spc="-5" dirty="0">
                <a:latin typeface="Georgia"/>
                <a:cs typeface="Georgia"/>
              </a:rPr>
              <a:t>l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s	va</a:t>
            </a:r>
            <a:r>
              <a:rPr sz="1600" spc="20" dirty="0">
                <a:latin typeface="Georgia"/>
                <a:cs typeface="Georgia"/>
              </a:rPr>
              <a:t>r</a:t>
            </a:r>
            <a:r>
              <a:rPr sz="1600" spc="-10" dirty="0">
                <a:latin typeface="Georgia"/>
                <a:cs typeface="Georgia"/>
              </a:rPr>
              <a:t>ia</a:t>
            </a:r>
            <a:r>
              <a:rPr sz="1600" spc="20" dirty="0">
                <a:latin typeface="Georgia"/>
                <a:cs typeface="Georgia"/>
              </a:rPr>
              <a:t>b</a:t>
            </a:r>
            <a:r>
              <a:rPr sz="1600" spc="-5" dirty="0">
                <a:latin typeface="Georgia"/>
                <a:cs typeface="Georgia"/>
              </a:rPr>
              <a:t>l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59" y="2711251"/>
            <a:ext cx="5424805" cy="1473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95"/>
              </a:spcBef>
            </a:pPr>
            <a:r>
              <a:rPr sz="1600" spc="-10" dirty="0">
                <a:latin typeface="Georgia"/>
                <a:cs typeface="Georgia"/>
              </a:rPr>
              <a:t>macroeconómicas </a:t>
            </a:r>
            <a:r>
              <a:rPr sz="1600" spc="-5" dirty="0">
                <a:latin typeface="Georgia"/>
                <a:cs typeface="Georgia"/>
              </a:rPr>
              <a:t>para </a:t>
            </a:r>
            <a:r>
              <a:rPr sz="1600" spc="-10" dirty="0">
                <a:latin typeface="Georgia"/>
                <a:cs typeface="Georgia"/>
              </a:rPr>
              <a:t>cada </a:t>
            </a:r>
            <a:r>
              <a:rPr sz="1600" spc="-5" dirty="0">
                <a:latin typeface="Georgia"/>
                <a:cs typeface="Georgia"/>
              </a:rPr>
              <a:t>ejercicio</a:t>
            </a:r>
            <a:r>
              <a:rPr sz="1600" spc="1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fiscal.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Georgia"/>
                <a:cs typeface="Georgia"/>
              </a:rPr>
              <a:t>Junto con </a:t>
            </a:r>
            <a:r>
              <a:rPr sz="1600" dirty="0">
                <a:latin typeface="Georgia"/>
                <a:cs typeface="Georgia"/>
              </a:rPr>
              <a:t>el </a:t>
            </a:r>
            <a:r>
              <a:rPr sz="1600" spc="-5" dirty="0">
                <a:latin typeface="Georgia"/>
                <a:cs typeface="Georgia"/>
              </a:rPr>
              <a:t>Proyecto de </a:t>
            </a:r>
            <a:r>
              <a:rPr sz="1600" dirty="0">
                <a:latin typeface="Georgia"/>
                <a:cs typeface="Georgia"/>
              </a:rPr>
              <a:t>Ley </a:t>
            </a:r>
            <a:r>
              <a:rPr sz="1600" spc="-5" dirty="0">
                <a:latin typeface="Georgia"/>
                <a:cs typeface="Georgia"/>
              </a:rPr>
              <a:t>de Ingresos, </a:t>
            </a:r>
            <a:r>
              <a:rPr sz="1600" dirty="0">
                <a:latin typeface="Georgia"/>
                <a:cs typeface="Georgia"/>
              </a:rPr>
              <a:t>el Plan Anual </a:t>
            </a:r>
            <a:r>
              <a:rPr sz="1600" spc="-5" dirty="0">
                <a:latin typeface="Georgia"/>
                <a:cs typeface="Georgia"/>
              </a:rPr>
              <a:t>de  </a:t>
            </a:r>
            <a:r>
              <a:rPr sz="1600" dirty="0">
                <a:latin typeface="Georgia"/>
                <a:cs typeface="Georgia"/>
              </a:rPr>
              <a:t>Financiamiento y el Proyecto de Presupuesto de </a:t>
            </a:r>
            <a:r>
              <a:rPr sz="1600" spc="-5" dirty="0">
                <a:latin typeface="Georgia"/>
                <a:cs typeface="Georgia"/>
              </a:rPr>
              <a:t>Egresos,  constituyen </a:t>
            </a:r>
            <a:r>
              <a:rPr sz="1600" dirty="0">
                <a:latin typeface="Georgia"/>
                <a:cs typeface="Georgia"/>
              </a:rPr>
              <a:t>el Paquete </a:t>
            </a:r>
            <a:r>
              <a:rPr sz="1600" spc="-10" dirty="0">
                <a:latin typeface="Georgia"/>
                <a:cs typeface="Georgia"/>
              </a:rPr>
              <a:t>Económico </a:t>
            </a:r>
            <a:r>
              <a:rPr sz="1600" dirty="0">
                <a:latin typeface="Georgia"/>
                <a:cs typeface="Georgia"/>
              </a:rPr>
              <a:t>de </a:t>
            </a:r>
            <a:r>
              <a:rPr sz="1600" spc="-10" dirty="0">
                <a:latin typeface="Georgia"/>
                <a:cs typeface="Georgia"/>
              </a:rPr>
              <a:t>cada </a:t>
            </a:r>
            <a:r>
              <a:rPr sz="1600" spc="-5" dirty="0">
                <a:latin typeface="Georgia"/>
                <a:cs typeface="Georgia"/>
              </a:rPr>
              <a:t>ejercicio</a:t>
            </a:r>
            <a:r>
              <a:rPr sz="1600" spc="1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fiscal.</a:t>
            </a:r>
            <a:endParaRPr sz="16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Georgia"/>
                <a:cs typeface="Georgia"/>
              </a:rPr>
              <a:t>En </a:t>
            </a:r>
            <a:r>
              <a:rPr sz="1600" spc="5" dirty="0">
                <a:latin typeface="Georgia"/>
                <a:cs typeface="Georgia"/>
              </a:rPr>
              <a:t>ellos, </a:t>
            </a:r>
            <a:r>
              <a:rPr sz="1600" dirty="0">
                <a:latin typeface="Georgia"/>
                <a:cs typeface="Georgia"/>
              </a:rPr>
              <a:t>se </a:t>
            </a:r>
            <a:r>
              <a:rPr sz="1600" spc="-5" dirty="0">
                <a:latin typeface="Georgia"/>
                <a:cs typeface="Georgia"/>
              </a:rPr>
              <a:t>establecen las metas de </a:t>
            </a:r>
            <a:r>
              <a:rPr sz="1600" dirty="0">
                <a:latin typeface="Georgia"/>
                <a:cs typeface="Georgia"/>
              </a:rPr>
              <a:t>ingresos y el</a:t>
            </a:r>
            <a:r>
              <a:rPr sz="1600" spc="1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balance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359" y="4159250"/>
            <a:ext cx="5427345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presupuestario, </a:t>
            </a:r>
            <a:r>
              <a:rPr sz="1600" dirty="0">
                <a:latin typeface="Georgia"/>
                <a:cs typeface="Georgia"/>
              </a:rPr>
              <a:t>la política de ingreso – </a:t>
            </a:r>
            <a:r>
              <a:rPr sz="1600" spc="-5" dirty="0">
                <a:latin typeface="Georgia"/>
                <a:cs typeface="Georgia"/>
              </a:rPr>
              <a:t>gasto,  responsabilidad </a:t>
            </a:r>
            <a:r>
              <a:rPr sz="1600" dirty="0">
                <a:latin typeface="Georgia"/>
                <a:cs typeface="Georgia"/>
              </a:rPr>
              <a:t>hacendaria, de gestión de </a:t>
            </a:r>
            <a:r>
              <a:rPr sz="1600" spc="-5" dirty="0">
                <a:latin typeface="Georgia"/>
                <a:cs typeface="Georgia"/>
              </a:rPr>
              <a:t>activos </a:t>
            </a:r>
            <a:r>
              <a:rPr sz="1600" dirty="0">
                <a:latin typeface="Georgia"/>
                <a:cs typeface="Georgia"/>
              </a:rPr>
              <a:t>y pasivos,  </a:t>
            </a:r>
            <a:r>
              <a:rPr sz="1600" spc="-10" dirty="0">
                <a:latin typeface="Georgia"/>
                <a:cs typeface="Georgia"/>
              </a:rPr>
              <a:t>financiera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riesgos fiscales, entre</a:t>
            </a:r>
            <a:r>
              <a:rPr sz="1600" spc="9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otros.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Georgia"/>
                <a:cs typeface="Georgia"/>
              </a:rPr>
              <a:t>Para su </a:t>
            </a:r>
            <a:r>
              <a:rPr sz="1600" spc="-5" dirty="0">
                <a:latin typeface="Georgia"/>
                <a:cs typeface="Georgia"/>
              </a:rPr>
              <a:t>elaboración, </a:t>
            </a:r>
            <a:r>
              <a:rPr sz="1600" dirty="0">
                <a:latin typeface="Georgia"/>
                <a:cs typeface="Georgia"/>
              </a:rPr>
              <a:t>se analiza el entorno </a:t>
            </a:r>
            <a:r>
              <a:rPr sz="1600" spc="-5" dirty="0">
                <a:latin typeface="Georgia"/>
                <a:cs typeface="Georgia"/>
              </a:rPr>
              <a:t>nacional </a:t>
            </a:r>
            <a:r>
              <a:rPr sz="1600" dirty="0">
                <a:latin typeface="Georgia"/>
                <a:cs typeface="Georgia"/>
              </a:rPr>
              <a:t>e  </a:t>
            </a:r>
            <a:r>
              <a:rPr sz="1600" spc="-5" dirty="0">
                <a:latin typeface="Georgia"/>
                <a:cs typeface="Georgia"/>
              </a:rPr>
              <a:t>internacional </a:t>
            </a:r>
            <a:r>
              <a:rPr sz="1600" dirty="0">
                <a:latin typeface="Georgia"/>
                <a:cs typeface="Georgia"/>
              </a:rPr>
              <a:t>y las principales variables </a:t>
            </a:r>
            <a:r>
              <a:rPr sz="1600" spc="-5" dirty="0">
                <a:latin typeface="Georgia"/>
                <a:cs typeface="Georgia"/>
              </a:rPr>
              <a:t>económicas, </a:t>
            </a:r>
            <a:r>
              <a:rPr sz="1600" spc="5" dirty="0">
                <a:latin typeface="Georgia"/>
                <a:cs typeface="Georgia"/>
              </a:rPr>
              <a:t>se  </a:t>
            </a:r>
            <a:r>
              <a:rPr sz="1600" spc="-5" dirty="0">
                <a:latin typeface="Georgia"/>
                <a:cs typeface="Georgia"/>
              </a:rPr>
              <a:t>desarrollan estimaciones </a:t>
            </a:r>
            <a:r>
              <a:rPr sz="1600" dirty="0">
                <a:latin typeface="Georgia"/>
                <a:cs typeface="Georgia"/>
              </a:rPr>
              <a:t>y </a:t>
            </a:r>
            <a:r>
              <a:rPr sz="1600" spc="-5" dirty="0">
                <a:latin typeface="Georgia"/>
                <a:cs typeface="Georgia"/>
              </a:rPr>
              <a:t>posibles escenarios de </a:t>
            </a:r>
            <a:r>
              <a:rPr sz="1600" dirty="0">
                <a:latin typeface="Georgia"/>
                <a:cs typeface="Georgia"/>
              </a:rPr>
              <a:t>finanzas  </a:t>
            </a:r>
            <a:r>
              <a:rPr sz="1600" spc="-5" dirty="0">
                <a:latin typeface="Georgia"/>
                <a:cs typeface="Georgia"/>
              </a:rPr>
              <a:t>públicas.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6225" y="1001331"/>
            <a:ext cx="4972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Criterios Generales de Política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Económica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30238" y="1670811"/>
            <a:ext cx="5411470" cy="4116070"/>
            <a:chOff x="6730238" y="1670811"/>
            <a:chExt cx="5411470" cy="4116070"/>
          </a:xfrm>
        </p:grpSpPr>
        <p:sp>
          <p:nvSpPr>
            <p:cNvPr id="11" name="object 11"/>
            <p:cNvSpPr/>
            <p:nvPr/>
          </p:nvSpPr>
          <p:spPr>
            <a:xfrm>
              <a:off x="6736588" y="1677161"/>
              <a:ext cx="864869" cy="4103370"/>
            </a:xfrm>
            <a:custGeom>
              <a:avLst/>
              <a:gdLst/>
              <a:ahLst/>
              <a:cxnLst/>
              <a:rect l="l" t="t" r="r" b="b"/>
              <a:pathLst>
                <a:path w="864870" h="4103370">
                  <a:moveTo>
                    <a:pt x="15239" y="0"/>
                  </a:moveTo>
                  <a:lnTo>
                    <a:pt x="49202" y="34553"/>
                  </a:lnTo>
                  <a:lnTo>
                    <a:pt x="82472" y="69529"/>
                  </a:lnTo>
                  <a:lnTo>
                    <a:pt x="115048" y="104918"/>
                  </a:lnTo>
                  <a:lnTo>
                    <a:pt x="146932" y="140712"/>
                  </a:lnTo>
                  <a:lnTo>
                    <a:pt x="178122" y="176901"/>
                  </a:lnTo>
                  <a:lnTo>
                    <a:pt x="208619" y="213478"/>
                  </a:lnTo>
                  <a:lnTo>
                    <a:pt x="238423" y="250433"/>
                  </a:lnTo>
                  <a:lnTo>
                    <a:pt x="267534" y="287758"/>
                  </a:lnTo>
                  <a:lnTo>
                    <a:pt x="295951" y="325444"/>
                  </a:lnTo>
                  <a:lnTo>
                    <a:pt x="323676" y="363482"/>
                  </a:lnTo>
                  <a:lnTo>
                    <a:pt x="350708" y="401864"/>
                  </a:lnTo>
                  <a:lnTo>
                    <a:pt x="377046" y="440580"/>
                  </a:lnTo>
                  <a:lnTo>
                    <a:pt x="402691" y="479623"/>
                  </a:lnTo>
                  <a:lnTo>
                    <a:pt x="427644" y="518984"/>
                  </a:lnTo>
                  <a:lnTo>
                    <a:pt x="451903" y="558653"/>
                  </a:lnTo>
                  <a:lnTo>
                    <a:pt x="475469" y="598623"/>
                  </a:lnTo>
                  <a:lnTo>
                    <a:pt x="498341" y="638884"/>
                  </a:lnTo>
                  <a:lnTo>
                    <a:pt x="520521" y="679428"/>
                  </a:lnTo>
                  <a:lnTo>
                    <a:pt x="542008" y="720245"/>
                  </a:lnTo>
                  <a:lnTo>
                    <a:pt x="562801" y="761329"/>
                  </a:lnTo>
                  <a:lnTo>
                    <a:pt x="582902" y="802668"/>
                  </a:lnTo>
                  <a:lnTo>
                    <a:pt x="602309" y="844256"/>
                  </a:lnTo>
                  <a:lnTo>
                    <a:pt x="621023" y="886083"/>
                  </a:lnTo>
                  <a:lnTo>
                    <a:pt x="639044" y="928140"/>
                  </a:lnTo>
                  <a:lnTo>
                    <a:pt x="656372" y="970420"/>
                  </a:lnTo>
                  <a:lnTo>
                    <a:pt x="673007" y="1012912"/>
                  </a:lnTo>
                  <a:lnTo>
                    <a:pt x="688948" y="1055609"/>
                  </a:lnTo>
                  <a:lnTo>
                    <a:pt x="704197" y="1098502"/>
                  </a:lnTo>
                  <a:lnTo>
                    <a:pt x="718752" y="1141581"/>
                  </a:lnTo>
                  <a:lnTo>
                    <a:pt x="732615" y="1184840"/>
                  </a:lnTo>
                  <a:lnTo>
                    <a:pt x="745784" y="1228267"/>
                  </a:lnTo>
                  <a:lnTo>
                    <a:pt x="758260" y="1271856"/>
                  </a:lnTo>
                  <a:lnTo>
                    <a:pt x="770043" y="1315597"/>
                  </a:lnTo>
                  <a:lnTo>
                    <a:pt x="781133" y="1359481"/>
                  </a:lnTo>
                  <a:lnTo>
                    <a:pt x="791529" y="1403500"/>
                  </a:lnTo>
                  <a:lnTo>
                    <a:pt x="801233" y="1447646"/>
                  </a:lnTo>
                  <a:lnTo>
                    <a:pt x="810244" y="1491909"/>
                  </a:lnTo>
                  <a:lnTo>
                    <a:pt x="818561" y="1536280"/>
                  </a:lnTo>
                  <a:lnTo>
                    <a:pt x="826185" y="1580752"/>
                  </a:lnTo>
                  <a:lnTo>
                    <a:pt x="833116" y="1625315"/>
                  </a:lnTo>
                  <a:lnTo>
                    <a:pt x="839354" y="1669961"/>
                  </a:lnTo>
                  <a:lnTo>
                    <a:pt x="844899" y="1714680"/>
                  </a:lnTo>
                  <a:lnTo>
                    <a:pt x="849751" y="1759465"/>
                  </a:lnTo>
                  <a:lnTo>
                    <a:pt x="853910" y="1804306"/>
                  </a:lnTo>
                  <a:lnTo>
                    <a:pt x="857375" y="1849196"/>
                  </a:lnTo>
                  <a:lnTo>
                    <a:pt x="860148" y="1894124"/>
                  </a:lnTo>
                  <a:lnTo>
                    <a:pt x="862227" y="1939083"/>
                  </a:lnTo>
                  <a:lnTo>
                    <a:pt x="863613" y="1984063"/>
                  </a:lnTo>
                  <a:lnTo>
                    <a:pt x="864307" y="2029057"/>
                  </a:lnTo>
                  <a:lnTo>
                    <a:pt x="864307" y="2074055"/>
                  </a:lnTo>
                  <a:lnTo>
                    <a:pt x="863613" y="2119048"/>
                  </a:lnTo>
                  <a:lnTo>
                    <a:pt x="862227" y="2164029"/>
                  </a:lnTo>
                  <a:lnTo>
                    <a:pt x="860148" y="2208988"/>
                  </a:lnTo>
                  <a:lnTo>
                    <a:pt x="857375" y="2253916"/>
                  </a:lnTo>
                  <a:lnTo>
                    <a:pt x="853910" y="2298805"/>
                  </a:lnTo>
                  <a:lnTo>
                    <a:pt x="849751" y="2343647"/>
                  </a:lnTo>
                  <a:lnTo>
                    <a:pt x="844899" y="2388431"/>
                  </a:lnTo>
                  <a:lnTo>
                    <a:pt x="839354" y="2433151"/>
                  </a:lnTo>
                  <a:lnTo>
                    <a:pt x="833116" y="2477797"/>
                  </a:lnTo>
                  <a:lnTo>
                    <a:pt x="826185" y="2522359"/>
                  </a:lnTo>
                  <a:lnTo>
                    <a:pt x="818561" y="2566831"/>
                  </a:lnTo>
                  <a:lnTo>
                    <a:pt x="810244" y="2611203"/>
                  </a:lnTo>
                  <a:lnTo>
                    <a:pt x="801233" y="2655465"/>
                  </a:lnTo>
                  <a:lnTo>
                    <a:pt x="791529" y="2699611"/>
                  </a:lnTo>
                  <a:lnTo>
                    <a:pt x="781133" y="2743630"/>
                  </a:lnTo>
                  <a:lnTo>
                    <a:pt x="770043" y="2787514"/>
                  </a:lnTo>
                  <a:lnTo>
                    <a:pt x="758260" y="2831255"/>
                  </a:lnTo>
                  <a:lnTo>
                    <a:pt x="745784" y="2874843"/>
                  </a:lnTo>
                  <a:lnTo>
                    <a:pt x="732615" y="2918271"/>
                  </a:lnTo>
                  <a:lnTo>
                    <a:pt x="718752" y="2961529"/>
                  </a:lnTo>
                  <a:lnTo>
                    <a:pt x="704197" y="3004608"/>
                  </a:lnTo>
                  <a:lnTo>
                    <a:pt x="688948" y="3047501"/>
                  </a:lnTo>
                  <a:lnTo>
                    <a:pt x="673007" y="3090197"/>
                  </a:lnTo>
                  <a:lnTo>
                    <a:pt x="656372" y="3132690"/>
                  </a:lnTo>
                  <a:lnTo>
                    <a:pt x="639044" y="3174969"/>
                  </a:lnTo>
                  <a:lnTo>
                    <a:pt x="621023" y="3217026"/>
                  </a:lnTo>
                  <a:lnTo>
                    <a:pt x="602309" y="3258853"/>
                  </a:lnTo>
                  <a:lnTo>
                    <a:pt x="582902" y="3300440"/>
                  </a:lnTo>
                  <a:lnTo>
                    <a:pt x="562801" y="3341780"/>
                  </a:lnTo>
                  <a:lnTo>
                    <a:pt x="542008" y="3382863"/>
                  </a:lnTo>
                  <a:lnTo>
                    <a:pt x="520521" y="3423680"/>
                  </a:lnTo>
                  <a:lnTo>
                    <a:pt x="498341" y="3464224"/>
                  </a:lnTo>
                  <a:lnTo>
                    <a:pt x="475469" y="3504484"/>
                  </a:lnTo>
                  <a:lnTo>
                    <a:pt x="451903" y="3544454"/>
                  </a:lnTo>
                  <a:lnTo>
                    <a:pt x="427644" y="3584123"/>
                  </a:lnTo>
                  <a:lnTo>
                    <a:pt x="402691" y="3623483"/>
                  </a:lnTo>
                  <a:lnTo>
                    <a:pt x="377046" y="3662526"/>
                  </a:lnTo>
                  <a:lnTo>
                    <a:pt x="350708" y="3701242"/>
                  </a:lnTo>
                  <a:lnTo>
                    <a:pt x="323676" y="3739624"/>
                  </a:lnTo>
                  <a:lnTo>
                    <a:pt x="295951" y="3777662"/>
                  </a:lnTo>
                  <a:lnTo>
                    <a:pt x="267534" y="3815347"/>
                  </a:lnTo>
                  <a:lnTo>
                    <a:pt x="238423" y="3852672"/>
                  </a:lnTo>
                  <a:lnTo>
                    <a:pt x="208619" y="3889626"/>
                  </a:lnTo>
                  <a:lnTo>
                    <a:pt x="178122" y="3926203"/>
                  </a:lnTo>
                  <a:lnTo>
                    <a:pt x="146932" y="3962392"/>
                  </a:lnTo>
                  <a:lnTo>
                    <a:pt x="115048" y="3998185"/>
                  </a:lnTo>
                  <a:lnTo>
                    <a:pt x="82472" y="4033574"/>
                  </a:lnTo>
                  <a:lnTo>
                    <a:pt x="49202" y="4068549"/>
                  </a:lnTo>
                  <a:lnTo>
                    <a:pt x="15239" y="4103103"/>
                  </a:lnTo>
                  <a:lnTo>
                    <a:pt x="0" y="4087837"/>
                  </a:lnTo>
                  <a:lnTo>
                    <a:pt x="34047" y="4053188"/>
                  </a:lnTo>
                  <a:lnTo>
                    <a:pt x="67393" y="4018112"/>
                  </a:lnTo>
                  <a:lnTo>
                    <a:pt x="100037" y="3982617"/>
                  </a:lnTo>
                  <a:lnTo>
                    <a:pt x="131979" y="3946712"/>
                  </a:lnTo>
                  <a:lnTo>
                    <a:pt x="163219" y="3910407"/>
                  </a:lnTo>
                  <a:lnTo>
                    <a:pt x="193756" y="3873711"/>
                  </a:lnTo>
                  <a:lnTo>
                    <a:pt x="223592" y="3836631"/>
                  </a:lnTo>
                  <a:lnTo>
                    <a:pt x="252726" y="3799178"/>
                  </a:lnTo>
                  <a:lnTo>
                    <a:pt x="281158" y="3761360"/>
                  </a:lnTo>
                  <a:lnTo>
                    <a:pt x="308887" y="3723186"/>
                  </a:lnTo>
                  <a:lnTo>
                    <a:pt x="335915" y="3684664"/>
                  </a:lnTo>
                  <a:lnTo>
                    <a:pt x="362241" y="3645805"/>
                  </a:lnTo>
                  <a:lnTo>
                    <a:pt x="387864" y="3606616"/>
                  </a:lnTo>
                  <a:lnTo>
                    <a:pt x="412786" y="3567106"/>
                  </a:lnTo>
                  <a:lnTo>
                    <a:pt x="437005" y="3527285"/>
                  </a:lnTo>
                  <a:lnTo>
                    <a:pt x="460523" y="3487162"/>
                  </a:lnTo>
                  <a:lnTo>
                    <a:pt x="483339" y="3446744"/>
                  </a:lnTo>
                  <a:lnTo>
                    <a:pt x="505452" y="3406042"/>
                  </a:lnTo>
                  <a:lnTo>
                    <a:pt x="526864" y="3365064"/>
                  </a:lnTo>
                  <a:lnTo>
                    <a:pt x="547573" y="3323819"/>
                  </a:lnTo>
                  <a:lnTo>
                    <a:pt x="567581" y="3282315"/>
                  </a:lnTo>
                  <a:lnTo>
                    <a:pt x="586886" y="3240563"/>
                  </a:lnTo>
                  <a:lnTo>
                    <a:pt x="605490" y="3198570"/>
                  </a:lnTo>
                  <a:lnTo>
                    <a:pt x="623391" y="3156345"/>
                  </a:lnTo>
                  <a:lnTo>
                    <a:pt x="640590" y="3113898"/>
                  </a:lnTo>
                  <a:lnTo>
                    <a:pt x="657088" y="3071238"/>
                  </a:lnTo>
                  <a:lnTo>
                    <a:pt x="672883" y="3028372"/>
                  </a:lnTo>
                  <a:lnTo>
                    <a:pt x="687977" y="2985311"/>
                  </a:lnTo>
                  <a:lnTo>
                    <a:pt x="702368" y="2942063"/>
                  </a:lnTo>
                  <a:lnTo>
                    <a:pt x="716057" y="2898637"/>
                  </a:lnTo>
                  <a:lnTo>
                    <a:pt x="729045" y="2855042"/>
                  </a:lnTo>
                  <a:lnTo>
                    <a:pt x="741330" y="2811286"/>
                  </a:lnTo>
                  <a:lnTo>
                    <a:pt x="752913" y="2767380"/>
                  </a:lnTo>
                  <a:lnTo>
                    <a:pt x="763795" y="2723330"/>
                  </a:lnTo>
                  <a:lnTo>
                    <a:pt x="773974" y="2679147"/>
                  </a:lnTo>
                  <a:lnTo>
                    <a:pt x="783451" y="2634840"/>
                  </a:lnTo>
                  <a:lnTo>
                    <a:pt x="792226" y="2590417"/>
                  </a:lnTo>
                  <a:lnTo>
                    <a:pt x="800299" y="2545887"/>
                  </a:lnTo>
                  <a:lnTo>
                    <a:pt x="807671" y="2501259"/>
                  </a:lnTo>
                  <a:lnTo>
                    <a:pt x="814340" y="2456542"/>
                  </a:lnTo>
                  <a:lnTo>
                    <a:pt x="820307" y="2411745"/>
                  </a:lnTo>
                  <a:lnTo>
                    <a:pt x="825572" y="2366877"/>
                  </a:lnTo>
                  <a:lnTo>
                    <a:pt x="830135" y="2321946"/>
                  </a:lnTo>
                  <a:lnTo>
                    <a:pt x="833996" y="2276962"/>
                  </a:lnTo>
                  <a:lnTo>
                    <a:pt x="837155" y="2231934"/>
                  </a:lnTo>
                  <a:lnTo>
                    <a:pt x="839612" y="2186870"/>
                  </a:lnTo>
                  <a:lnTo>
                    <a:pt x="841367" y="2141779"/>
                  </a:lnTo>
                  <a:lnTo>
                    <a:pt x="842420" y="2096670"/>
                  </a:lnTo>
                  <a:lnTo>
                    <a:pt x="842772" y="2051553"/>
                  </a:lnTo>
                  <a:lnTo>
                    <a:pt x="842420" y="2006435"/>
                  </a:lnTo>
                  <a:lnTo>
                    <a:pt x="841367" y="1961326"/>
                  </a:lnTo>
                  <a:lnTo>
                    <a:pt x="839612" y="1916236"/>
                  </a:lnTo>
                  <a:lnTo>
                    <a:pt x="837155" y="1871171"/>
                  </a:lnTo>
                  <a:lnTo>
                    <a:pt x="833996" y="1826143"/>
                  </a:lnTo>
                  <a:lnTo>
                    <a:pt x="830135" y="1781159"/>
                  </a:lnTo>
                  <a:lnTo>
                    <a:pt x="825572" y="1736228"/>
                  </a:lnTo>
                  <a:lnTo>
                    <a:pt x="820307" y="1691360"/>
                  </a:lnTo>
                  <a:lnTo>
                    <a:pt x="814340" y="1646562"/>
                  </a:lnTo>
                  <a:lnTo>
                    <a:pt x="807671" y="1601845"/>
                  </a:lnTo>
                  <a:lnTo>
                    <a:pt x="800299" y="1557217"/>
                  </a:lnTo>
                  <a:lnTo>
                    <a:pt x="792226" y="1512687"/>
                  </a:lnTo>
                  <a:lnTo>
                    <a:pt x="783451" y="1468263"/>
                  </a:lnTo>
                  <a:lnTo>
                    <a:pt x="773974" y="1423956"/>
                  </a:lnTo>
                  <a:lnTo>
                    <a:pt x="763795" y="1379773"/>
                  </a:lnTo>
                  <a:lnTo>
                    <a:pt x="752913" y="1335723"/>
                  </a:lnTo>
                  <a:lnTo>
                    <a:pt x="741330" y="1291816"/>
                  </a:lnTo>
                  <a:lnTo>
                    <a:pt x="729045" y="1248060"/>
                  </a:lnTo>
                  <a:lnTo>
                    <a:pt x="716057" y="1204464"/>
                  </a:lnTo>
                  <a:lnTo>
                    <a:pt x="702368" y="1161038"/>
                  </a:lnTo>
                  <a:lnTo>
                    <a:pt x="687977" y="1117789"/>
                  </a:lnTo>
                  <a:lnTo>
                    <a:pt x="672883" y="1074727"/>
                  </a:lnTo>
                  <a:lnTo>
                    <a:pt x="657088" y="1031861"/>
                  </a:lnTo>
                  <a:lnTo>
                    <a:pt x="640590" y="989200"/>
                  </a:lnTo>
                  <a:lnTo>
                    <a:pt x="623391" y="946753"/>
                  </a:lnTo>
                  <a:lnTo>
                    <a:pt x="605490" y="904528"/>
                  </a:lnTo>
                  <a:lnTo>
                    <a:pt x="586886" y="862534"/>
                  </a:lnTo>
                  <a:lnTo>
                    <a:pt x="567581" y="820781"/>
                  </a:lnTo>
                  <a:lnTo>
                    <a:pt x="547573" y="779277"/>
                  </a:lnTo>
                  <a:lnTo>
                    <a:pt x="526864" y="738031"/>
                  </a:lnTo>
                  <a:lnTo>
                    <a:pt x="505452" y="697052"/>
                  </a:lnTo>
                  <a:lnTo>
                    <a:pt x="483339" y="656349"/>
                  </a:lnTo>
                  <a:lnTo>
                    <a:pt x="460523" y="615931"/>
                  </a:lnTo>
                  <a:lnTo>
                    <a:pt x="437005" y="575806"/>
                  </a:lnTo>
                  <a:lnTo>
                    <a:pt x="412786" y="535985"/>
                  </a:lnTo>
                  <a:lnTo>
                    <a:pt x="387864" y="496474"/>
                  </a:lnTo>
                  <a:lnTo>
                    <a:pt x="362241" y="457284"/>
                  </a:lnTo>
                  <a:lnTo>
                    <a:pt x="335915" y="418424"/>
                  </a:lnTo>
                  <a:lnTo>
                    <a:pt x="308887" y="379902"/>
                  </a:lnTo>
                  <a:lnTo>
                    <a:pt x="281158" y="341726"/>
                  </a:lnTo>
                  <a:lnTo>
                    <a:pt x="252726" y="303907"/>
                  </a:lnTo>
                  <a:lnTo>
                    <a:pt x="223592" y="266453"/>
                  </a:lnTo>
                  <a:lnTo>
                    <a:pt x="193756" y="229373"/>
                  </a:lnTo>
                  <a:lnTo>
                    <a:pt x="163219" y="192675"/>
                  </a:lnTo>
                  <a:lnTo>
                    <a:pt x="131979" y="156369"/>
                  </a:lnTo>
                  <a:lnTo>
                    <a:pt x="100037" y="120464"/>
                  </a:lnTo>
                  <a:lnTo>
                    <a:pt x="67393" y="84968"/>
                  </a:lnTo>
                  <a:lnTo>
                    <a:pt x="34047" y="49890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2699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77710" y="1842769"/>
              <a:ext cx="5057140" cy="538480"/>
            </a:xfrm>
            <a:custGeom>
              <a:avLst/>
              <a:gdLst/>
              <a:ahLst/>
              <a:cxnLst/>
              <a:rect l="l" t="t" r="r" b="b"/>
              <a:pathLst>
                <a:path w="5057140" h="538480">
                  <a:moveTo>
                    <a:pt x="0" y="538479"/>
                  </a:moveTo>
                  <a:lnTo>
                    <a:pt x="5057140" y="538479"/>
                  </a:lnTo>
                  <a:lnTo>
                    <a:pt x="5057140" y="0"/>
                  </a:lnTo>
                  <a:lnTo>
                    <a:pt x="0" y="0"/>
                  </a:lnTo>
                  <a:lnTo>
                    <a:pt x="0" y="53847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92618" y="1955165"/>
            <a:ext cx="3487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Política de responsabilidad</a:t>
            </a:r>
            <a:r>
              <a:rPr sz="1600" spc="-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hacendaria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08140" y="1744979"/>
            <a:ext cx="5433060" cy="1450340"/>
            <a:chOff x="6708140" y="1744979"/>
            <a:chExt cx="5433060" cy="1450340"/>
          </a:xfrm>
        </p:grpSpPr>
        <p:sp>
          <p:nvSpPr>
            <p:cNvPr id="15" name="object 15"/>
            <p:cNvSpPr/>
            <p:nvPr/>
          </p:nvSpPr>
          <p:spPr>
            <a:xfrm>
              <a:off x="6708140" y="1744979"/>
              <a:ext cx="790194" cy="790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39890" y="1776729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336550" y="0"/>
                  </a:moveTo>
                  <a:lnTo>
                    <a:pt x="290870" y="3071"/>
                  </a:lnTo>
                  <a:lnTo>
                    <a:pt x="247062" y="12017"/>
                  </a:lnTo>
                  <a:lnTo>
                    <a:pt x="205525" y="26439"/>
                  </a:lnTo>
                  <a:lnTo>
                    <a:pt x="166661" y="45936"/>
                  </a:lnTo>
                  <a:lnTo>
                    <a:pt x="130870" y="70107"/>
                  </a:lnTo>
                  <a:lnTo>
                    <a:pt x="98551" y="98551"/>
                  </a:lnTo>
                  <a:lnTo>
                    <a:pt x="70107" y="130870"/>
                  </a:lnTo>
                  <a:lnTo>
                    <a:pt x="45936" y="166661"/>
                  </a:lnTo>
                  <a:lnTo>
                    <a:pt x="26439" y="205525"/>
                  </a:lnTo>
                  <a:lnTo>
                    <a:pt x="12017" y="247062"/>
                  </a:lnTo>
                  <a:lnTo>
                    <a:pt x="3071" y="290870"/>
                  </a:lnTo>
                  <a:lnTo>
                    <a:pt x="0" y="336550"/>
                  </a:lnTo>
                  <a:lnTo>
                    <a:pt x="3071" y="382229"/>
                  </a:lnTo>
                  <a:lnTo>
                    <a:pt x="12017" y="426037"/>
                  </a:lnTo>
                  <a:lnTo>
                    <a:pt x="26439" y="467574"/>
                  </a:lnTo>
                  <a:lnTo>
                    <a:pt x="45936" y="506438"/>
                  </a:lnTo>
                  <a:lnTo>
                    <a:pt x="70107" y="542229"/>
                  </a:lnTo>
                  <a:lnTo>
                    <a:pt x="98551" y="574548"/>
                  </a:lnTo>
                  <a:lnTo>
                    <a:pt x="130870" y="602992"/>
                  </a:lnTo>
                  <a:lnTo>
                    <a:pt x="166661" y="627163"/>
                  </a:lnTo>
                  <a:lnTo>
                    <a:pt x="205525" y="646660"/>
                  </a:lnTo>
                  <a:lnTo>
                    <a:pt x="247062" y="661082"/>
                  </a:lnTo>
                  <a:lnTo>
                    <a:pt x="290870" y="670028"/>
                  </a:lnTo>
                  <a:lnTo>
                    <a:pt x="336550" y="673100"/>
                  </a:lnTo>
                  <a:lnTo>
                    <a:pt x="382229" y="670028"/>
                  </a:lnTo>
                  <a:lnTo>
                    <a:pt x="426037" y="661082"/>
                  </a:lnTo>
                  <a:lnTo>
                    <a:pt x="467574" y="646660"/>
                  </a:lnTo>
                  <a:lnTo>
                    <a:pt x="506438" y="627163"/>
                  </a:lnTo>
                  <a:lnTo>
                    <a:pt x="542229" y="602992"/>
                  </a:lnTo>
                  <a:lnTo>
                    <a:pt x="574548" y="574548"/>
                  </a:lnTo>
                  <a:lnTo>
                    <a:pt x="602992" y="542229"/>
                  </a:lnTo>
                  <a:lnTo>
                    <a:pt x="627163" y="506438"/>
                  </a:lnTo>
                  <a:lnTo>
                    <a:pt x="646660" y="467574"/>
                  </a:lnTo>
                  <a:lnTo>
                    <a:pt x="661082" y="426037"/>
                  </a:lnTo>
                  <a:lnTo>
                    <a:pt x="670028" y="382229"/>
                  </a:lnTo>
                  <a:lnTo>
                    <a:pt x="673100" y="336550"/>
                  </a:lnTo>
                  <a:lnTo>
                    <a:pt x="670028" y="290870"/>
                  </a:lnTo>
                  <a:lnTo>
                    <a:pt x="661082" y="247062"/>
                  </a:lnTo>
                  <a:lnTo>
                    <a:pt x="646660" y="205525"/>
                  </a:lnTo>
                  <a:lnTo>
                    <a:pt x="627163" y="166661"/>
                  </a:lnTo>
                  <a:lnTo>
                    <a:pt x="602992" y="130870"/>
                  </a:lnTo>
                  <a:lnTo>
                    <a:pt x="574548" y="98551"/>
                  </a:lnTo>
                  <a:lnTo>
                    <a:pt x="542229" y="70107"/>
                  </a:lnTo>
                  <a:lnTo>
                    <a:pt x="506438" y="45936"/>
                  </a:lnTo>
                  <a:lnTo>
                    <a:pt x="467574" y="26439"/>
                  </a:lnTo>
                  <a:lnTo>
                    <a:pt x="426037" y="12017"/>
                  </a:lnTo>
                  <a:lnTo>
                    <a:pt x="382229" y="3071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39890" y="1776729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0" y="336550"/>
                  </a:moveTo>
                  <a:lnTo>
                    <a:pt x="3071" y="290870"/>
                  </a:lnTo>
                  <a:lnTo>
                    <a:pt x="12017" y="247062"/>
                  </a:lnTo>
                  <a:lnTo>
                    <a:pt x="26439" y="205525"/>
                  </a:lnTo>
                  <a:lnTo>
                    <a:pt x="45936" y="166661"/>
                  </a:lnTo>
                  <a:lnTo>
                    <a:pt x="70107" y="130870"/>
                  </a:lnTo>
                  <a:lnTo>
                    <a:pt x="98551" y="98551"/>
                  </a:lnTo>
                  <a:lnTo>
                    <a:pt x="130870" y="70107"/>
                  </a:lnTo>
                  <a:lnTo>
                    <a:pt x="166661" y="45936"/>
                  </a:lnTo>
                  <a:lnTo>
                    <a:pt x="205525" y="26439"/>
                  </a:lnTo>
                  <a:lnTo>
                    <a:pt x="247062" y="12017"/>
                  </a:lnTo>
                  <a:lnTo>
                    <a:pt x="290870" y="3071"/>
                  </a:lnTo>
                  <a:lnTo>
                    <a:pt x="336550" y="0"/>
                  </a:lnTo>
                  <a:lnTo>
                    <a:pt x="382229" y="3071"/>
                  </a:lnTo>
                  <a:lnTo>
                    <a:pt x="426037" y="12017"/>
                  </a:lnTo>
                  <a:lnTo>
                    <a:pt x="467574" y="26439"/>
                  </a:lnTo>
                  <a:lnTo>
                    <a:pt x="506438" y="45936"/>
                  </a:lnTo>
                  <a:lnTo>
                    <a:pt x="542229" y="70107"/>
                  </a:lnTo>
                  <a:lnTo>
                    <a:pt x="574548" y="98551"/>
                  </a:lnTo>
                  <a:lnTo>
                    <a:pt x="602992" y="130870"/>
                  </a:lnTo>
                  <a:lnTo>
                    <a:pt x="627163" y="166661"/>
                  </a:lnTo>
                  <a:lnTo>
                    <a:pt x="646660" y="205525"/>
                  </a:lnTo>
                  <a:lnTo>
                    <a:pt x="661082" y="247062"/>
                  </a:lnTo>
                  <a:lnTo>
                    <a:pt x="670028" y="290870"/>
                  </a:lnTo>
                  <a:lnTo>
                    <a:pt x="673100" y="336550"/>
                  </a:lnTo>
                  <a:lnTo>
                    <a:pt x="670028" y="382229"/>
                  </a:lnTo>
                  <a:lnTo>
                    <a:pt x="661082" y="426037"/>
                  </a:lnTo>
                  <a:lnTo>
                    <a:pt x="646660" y="467574"/>
                  </a:lnTo>
                  <a:lnTo>
                    <a:pt x="627163" y="506438"/>
                  </a:lnTo>
                  <a:lnTo>
                    <a:pt x="602992" y="542229"/>
                  </a:lnTo>
                  <a:lnTo>
                    <a:pt x="574548" y="574548"/>
                  </a:lnTo>
                  <a:lnTo>
                    <a:pt x="542229" y="602992"/>
                  </a:lnTo>
                  <a:lnTo>
                    <a:pt x="506438" y="627163"/>
                  </a:lnTo>
                  <a:lnTo>
                    <a:pt x="467574" y="646660"/>
                  </a:lnTo>
                  <a:lnTo>
                    <a:pt x="426037" y="661082"/>
                  </a:lnTo>
                  <a:lnTo>
                    <a:pt x="382229" y="670028"/>
                  </a:lnTo>
                  <a:lnTo>
                    <a:pt x="336550" y="673100"/>
                  </a:lnTo>
                  <a:lnTo>
                    <a:pt x="290870" y="670028"/>
                  </a:lnTo>
                  <a:lnTo>
                    <a:pt x="247062" y="661082"/>
                  </a:lnTo>
                  <a:lnTo>
                    <a:pt x="205525" y="646660"/>
                  </a:lnTo>
                  <a:lnTo>
                    <a:pt x="166661" y="627163"/>
                  </a:lnTo>
                  <a:lnTo>
                    <a:pt x="130870" y="602992"/>
                  </a:lnTo>
                  <a:lnTo>
                    <a:pt x="98551" y="574548"/>
                  </a:lnTo>
                  <a:lnTo>
                    <a:pt x="70107" y="542229"/>
                  </a:lnTo>
                  <a:lnTo>
                    <a:pt x="45936" y="506438"/>
                  </a:lnTo>
                  <a:lnTo>
                    <a:pt x="26439" y="467574"/>
                  </a:lnTo>
                  <a:lnTo>
                    <a:pt x="12017" y="426037"/>
                  </a:lnTo>
                  <a:lnTo>
                    <a:pt x="3071" y="382229"/>
                  </a:lnTo>
                  <a:lnTo>
                    <a:pt x="0" y="33655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63790" y="2650489"/>
              <a:ext cx="4671060" cy="538480"/>
            </a:xfrm>
            <a:custGeom>
              <a:avLst/>
              <a:gdLst/>
              <a:ahLst/>
              <a:cxnLst/>
              <a:rect l="l" t="t" r="r" b="b"/>
              <a:pathLst>
                <a:path w="4671059" h="538480">
                  <a:moveTo>
                    <a:pt x="0" y="538479"/>
                  </a:moveTo>
                  <a:lnTo>
                    <a:pt x="4671059" y="538479"/>
                  </a:lnTo>
                  <a:lnTo>
                    <a:pt x="4671059" y="0"/>
                  </a:lnTo>
                  <a:lnTo>
                    <a:pt x="0" y="0"/>
                  </a:lnTo>
                  <a:lnTo>
                    <a:pt x="0" y="5384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78826" y="2763520"/>
            <a:ext cx="1784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Política de</a:t>
            </a:r>
            <a:r>
              <a:rPr sz="1600" spc="-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Ingresos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94219" y="2552700"/>
            <a:ext cx="5046980" cy="1452880"/>
            <a:chOff x="7094219" y="2552700"/>
            <a:chExt cx="5046980" cy="1452880"/>
          </a:xfrm>
        </p:grpSpPr>
        <p:sp>
          <p:nvSpPr>
            <p:cNvPr id="21" name="object 21"/>
            <p:cNvSpPr/>
            <p:nvPr/>
          </p:nvSpPr>
          <p:spPr>
            <a:xfrm>
              <a:off x="7094219" y="2552700"/>
              <a:ext cx="790194" cy="790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5969" y="2584450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336550" y="0"/>
                  </a:moveTo>
                  <a:lnTo>
                    <a:pt x="290870" y="3071"/>
                  </a:lnTo>
                  <a:lnTo>
                    <a:pt x="247062" y="12017"/>
                  </a:lnTo>
                  <a:lnTo>
                    <a:pt x="205525" y="26439"/>
                  </a:lnTo>
                  <a:lnTo>
                    <a:pt x="166661" y="45936"/>
                  </a:lnTo>
                  <a:lnTo>
                    <a:pt x="130870" y="70107"/>
                  </a:lnTo>
                  <a:lnTo>
                    <a:pt x="98551" y="98551"/>
                  </a:lnTo>
                  <a:lnTo>
                    <a:pt x="70107" y="130870"/>
                  </a:lnTo>
                  <a:lnTo>
                    <a:pt x="45936" y="166661"/>
                  </a:lnTo>
                  <a:lnTo>
                    <a:pt x="26439" y="205525"/>
                  </a:lnTo>
                  <a:lnTo>
                    <a:pt x="12017" y="247062"/>
                  </a:lnTo>
                  <a:lnTo>
                    <a:pt x="3071" y="290870"/>
                  </a:lnTo>
                  <a:lnTo>
                    <a:pt x="0" y="336550"/>
                  </a:lnTo>
                  <a:lnTo>
                    <a:pt x="3071" y="382229"/>
                  </a:lnTo>
                  <a:lnTo>
                    <a:pt x="12017" y="426037"/>
                  </a:lnTo>
                  <a:lnTo>
                    <a:pt x="26439" y="467574"/>
                  </a:lnTo>
                  <a:lnTo>
                    <a:pt x="45936" y="506438"/>
                  </a:lnTo>
                  <a:lnTo>
                    <a:pt x="70107" y="542229"/>
                  </a:lnTo>
                  <a:lnTo>
                    <a:pt x="98551" y="574548"/>
                  </a:lnTo>
                  <a:lnTo>
                    <a:pt x="130870" y="602992"/>
                  </a:lnTo>
                  <a:lnTo>
                    <a:pt x="166661" y="627163"/>
                  </a:lnTo>
                  <a:lnTo>
                    <a:pt x="205525" y="646660"/>
                  </a:lnTo>
                  <a:lnTo>
                    <a:pt x="247062" y="661082"/>
                  </a:lnTo>
                  <a:lnTo>
                    <a:pt x="290870" y="670028"/>
                  </a:lnTo>
                  <a:lnTo>
                    <a:pt x="336550" y="673100"/>
                  </a:lnTo>
                  <a:lnTo>
                    <a:pt x="382229" y="670028"/>
                  </a:lnTo>
                  <a:lnTo>
                    <a:pt x="426037" y="661082"/>
                  </a:lnTo>
                  <a:lnTo>
                    <a:pt x="467574" y="646660"/>
                  </a:lnTo>
                  <a:lnTo>
                    <a:pt x="506438" y="627163"/>
                  </a:lnTo>
                  <a:lnTo>
                    <a:pt x="542229" y="602992"/>
                  </a:lnTo>
                  <a:lnTo>
                    <a:pt x="574548" y="574548"/>
                  </a:lnTo>
                  <a:lnTo>
                    <a:pt x="602992" y="542229"/>
                  </a:lnTo>
                  <a:lnTo>
                    <a:pt x="627163" y="506438"/>
                  </a:lnTo>
                  <a:lnTo>
                    <a:pt x="646660" y="467574"/>
                  </a:lnTo>
                  <a:lnTo>
                    <a:pt x="661082" y="426037"/>
                  </a:lnTo>
                  <a:lnTo>
                    <a:pt x="670028" y="382229"/>
                  </a:lnTo>
                  <a:lnTo>
                    <a:pt x="673100" y="336550"/>
                  </a:lnTo>
                  <a:lnTo>
                    <a:pt x="670028" y="290870"/>
                  </a:lnTo>
                  <a:lnTo>
                    <a:pt x="661082" y="247062"/>
                  </a:lnTo>
                  <a:lnTo>
                    <a:pt x="646660" y="205525"/>
                  </a:lnTo>
                  <a:lnTo>
                    <a:pt x="627163" y="166661"/>
                  </a:lnTo>
                  <a:lnTo>
                    <a:pt x="602992" y="130870"/>
                  </a:lnTo>
                  <a:lnTo>
                    <a:pt x="574548" y="98551"/>
                  </a:lnTo>
                  <a:lnTo>
                    <a:pt x="542229" y="70107"/>
                  </a:lnTo>
                  <a:lnTo>
                    <a:pt x="506438" y="45936"/>
                  </a:lnTo>
                  <a:lnTo>
                    <a:pt x="467574" y="26439"/>
                  </a:lnTo>
                  <a:lnTo>
                    <a:pt x="426037" y="12017"/>
                  </a:lnTo>
                  <a:lnTo>
                    <a:pt x="382229" y="3071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5969" y="2584450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0" y="336550"/>
                  </a:moveTo>
                  <a:lnTo>
                    <a:pt x="3071" y="290870"/>
                  </a:lnTo>
                  <a:lnTo>
                    <a:pt x="12017" y="247062"/>
                  </a:lnTo>
                  <a:lnTo>
                    <a:pt x="26439" y="205525"/>
                  </a:lnTo>
                  <a:lnTo>
                    <a:pt x="45936" y="166661"/>
                  </a:lnTo>
                  <a:lnTo>
                    <a:pt x="70107" y="130870"/>
                  </a:lnTo>
                  <a:lnTo>
                    <a:pt x="98551" y="98551"/>
                  </a:lnTo>
                  <a:lnTo>
                    <a:pt x="130870" y="70107"/>
                  </a:lnTo>
                  <a:lnTo>
                    <a:pt x="166661" y="45936"/>
                  </a:lnTo>
                  <a:lnTo>
                    <a:pt x="205525" y="26439"/>
                  </a:lnTo>
                  <a:lnTo>
                    <a:pt x="247062" y="12017"/>
                  </a:lnTo>
                  <a:lnTo>
                    <a:pt x="290870" y="3071"/>
                  </a:lnTo>
                  <a:lnTo>
                    <a:pt x="336550" y="0"/>
                  </a:lnTo>
                  <a:lnTo>
                    <a:pt x="382229" y="3071"/>
                  </a:lnTo>
                  <a:lnTo>
                    <a:pt x="426037" y="12017"/>
                  </a:lnTo>
                  <a:lnTo>
                    <a:pt x="467574" y="26439"/>
                  </a:lnTo>
                  <a:lnTo>
                    <a:pt x="506438" y="45936"/>
                  </a:lnTo>
                  <a:lnTo>
                    <a:pt x="542229" y="70107"/>
                  </a:lnTo>
                  <a:lnTo>
                    <a:pt x="574548" y="98551"/>
                  </a:lnTo>
                  <a:lnTo>
                    <a:pt x="602992" y="130870"/>
                  </a:lnTo>
                  <a:lnTo>
                    <a:pt x="627163" y="166661"/>
                  </a:lnTo>
                  <a:lnTo>
                    <a:pt x="646660" y="205525"/>
                  </a:lnTo>
                  <a:lnTo>
                    <a:pt x="661082" y="247062"/>
                  </a:lnTo>
                  <a:lnTo>
                    <a:pt x="670028" y="290870"/>
                  </a:lnTo>
                  <a:lnTo>
                    <a:pt x="673100" y="336550"/>
                  </a:lnTo>
                  <a:lnTo>
                    <a:pt x="670028" y="382229"/>
                  </a:lnTo>
                  <a:lnTo>
                    <a:pt x="661082" y="426037"/>
                  </a:lnTo>
                  <a:lnTo>
                    <a:pt x="646660" y="467574"/>
                  </a:lnTo>
                  <a:lnTo>
                    <a:pt x="627163" y="506438"/>
                  </a:lnTo>
                  <a:lnTo>
                    <a:pt x="602992" y="542229"/>
                  </a:lnTo>
                  <a:lnTo>
                    <a:pt x="574548" y="574548"/>
                  </a:lnTo>
                  <a:lnTo>
                    <a:pt x="542229" y="602992"/>
                  </a:lnTo>
                  <a:lnTo>
                    <a:pt x="506438" y="627163"/>
                  </a:lnTo>
                  <a:lnTo>
                    <a:pt x="467574" y="646660"/>
                  </a:lnTo>
                  <a:lnTo>
                    <a:pt x="426037" y="661082"/>
                  </a:lnTo>
                  <a:lnTo>
                    <a:pt x="382229" y="670028"/>
                  </a:lnTo>
                  <a:lnTo>
                    <a:pt x="336550" y="673100"/>
                  </a:lnTo>
                  <a:lnTo>
                    <a:pt x="290870" y="670028"/>
                  </a:lnTo>
                  <a:lnTo>
                    <a:pt x="247062" y="661082"/>
                  </a:lnTo>
                  <a:lnTo>
                    <a:pt x="205525" y="646660"/>
                  </a:lnTo>
                  <a:lnTo>
                    <a:pt x="166661" y="627163"/>
                  </a:lnTo>
                  <a:lnTo>
                    <a:pt x="130870" y="602992"/>
                  </a:lnTo>
                  <a:lnTo>
                    <a:pt x="98551" y="574548"/>
                  </a:lnTo>
                  <a:lnTo>
                    <a:pt x="70107" y="542229"/>
                  </a:lnTo>
                  <a:lnTo>
                    <a:pt x="45936" y="506438"/>
                  </a:lnTo>
                  <a:lnTo>
                    <a:pt x="26439" y="467574"/>
                  </a:lnTo>
                  <a:lnTo>
                    <a:pt x="12017" y="426037"/>
                  </a:lnTo>
                  <a:lnTo>
                    <a:pt x="3071" y="382229"/>
                  </a:lnTo>
                  <a:lnTo>
                    <a:pt x="0" y="33655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80629" y="3458210"/>
              <a:ext cx="4554220" cy="541020"/>
            </a:xfrm>
            <a:custGeom>
              <a:avLst/>
              <a:gdLst/>
              <a:ahLst/>
              <a:cxnLst/>
              <a:rect l="l" t="t" r="r" b="b"/>
              <a:pathLst>
                <a:path w="4554220" h="541020">
                  <a:moveTo>
                    <a:pt x="0" y="541019"/>
                  </a:moveTo>
                  <a:lnTo>
                    <a:pt x="4554220" y="541019"/>
                  </a:lnTo>
                  <a:lnTo>
                    <a:pt x="4554220" y="0"/>
                  </a:lnTo>
                  <a:lnTo>
                    <a:pt x="0" y="0"/>
                  </a:lnTo>
                  <a:lnTo>
                    <a:pt x="0" y="54101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997190" y="3571875"/>
            <a:ext cx="17049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Política</a:t>
            </a:r>
            <a:r>
              <a:rPr sz="1600" spc="-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Georgia"/>
                <a:cs typeface="Georgia"/>
              </a:rPr>
              <a:t>Financiera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13600" y="3360420"/>
            <a:ext cx="4927600" cy="1452880"/>
            <a:chOff x="7213600" y="3360420"/>
            <a:chExt cx="4927600" cy="1452880"/>
          </a:xfrm>
        </p:grpSpPr>
        <p:sp>
          <p:nvSpPr>
            <p:cNvPr id="27" name="object 27"/>
            <p:cNvSpPr/>
            <p:nvPr/>
          </p:nvSpPr>
          <p:spPr>
            <a:xfrm>
              <a:off x="7213600" y="3360420"/>
              <a:ext cx="790194" cy="790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45350" y="3392170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336550" y="0"/>
                  </a:moveTo>
                  <a:lnTo>
                    <a:pt x="290870" y="3071"/>
                  </a:lnTo>
                  <a:lnTo>
                    <a:pt x="247062" y="12017"/>
                  </a:lnTo>
                  <a:lnTo>
                    <a:pt x="205525" y="26439"/>
                  </a:lnTo>
                  <a:lnTo>
                    <a:pt x="166661" y="45936"/>
                  </a:lnTo>
                  <a:lnTo>
                    <a:pt x="130870" y="70107"/>
                  </a:lnTo>
                  <a:lnTo>
                    <a:pt x="98551" y="98552"/>
                  </a:lnTo>
                  <a:lnTo>
                    <a:pt x="70107" y="130870"/>
                  </a:lnTo>
                  <a:lnTo>
                    <a:pt x="45936" y="166661"/>
                  </a:lnTo>
                  <a:lnTo>
                    <a:pt x="26439" y="205525"/>
                  </a:lnTo>
                  <a:lnTo>
                    <a:pt x="12017" y="247062"/>
                  </a:lnTo>
                  <a:lnTo>
                    <a:pt x="3071" y="290870"/>
                  </a:lnTo>
                  <a:lnTo>
                    <a:pt x="0" y="336549"/>
                  </a:lnTo>
                  <a:lnTo>
                    <a:pt x="3071" y="382229"/>
                  </a:lnTo>
                  <a:lnTo>
                    <a:pt x="12017" y="426037"/>
                  </a:lnTo>
                  <a:lnTo>
                    <a:pt x="26439" y="467574"/>
                  </a:lnTo>
                  <a:lnTo>
                    <a:pt x="45936" y="506438"/>
                  </a:lnTo>
                  <a:lnTo>
                    <a:pt x="70107" y="542229"/>
                  </a:lnTo>
                  <a:lnTo>
                    <a:pt x="98551" y="574547"/>
                  </a:lnTo>
                  <a:lnTo>
                    <a:pt x="130870" y="602992"/>
                  </a:lnTo>
                  <a:lnTo>
                    <a:pt x="166661" y="627163"/>
                  </a:lnTo>
                  <a:lnTo>
                    <a:pt x="205525" y="646660"/>
                  </a:lnTo>
                  <a:lnTo>
                    <a:pt x="247062" y="661082"/>
                  </a:lnTo>
                  <a:lnTo>
                    <a:pt x="290870" y="670028"/>
                  </a:lnTo>
                  <a:lnTo>
                    <a:pt x="336550" y="673099"/>
                  </a:lnTo>
                  <a:lnTo>
                    <a:pt x="382229" y="670028"/>
                  </a:lnTo>
                  <a:lnTo>
                    <a:pt x="426037" y="661082"/>
                  </a:lnTo>
                  <a:lnTo>
                    <a:pt x="467574" y="646660"/>
                  </a:lnTo>
                  <a:lnTo>
                    <a:pt x="506438" y="627163"/>
                  </a:lnTo>
                  <a:lnTo>
                    <a:pt x="542229" y="602992"/>
                  </a:lnTo>
                  <a:lnTo>
                    <a:pt x="574548" y="574547"/>
                  </a:lnTo>
                  <a:lnTo>
                    <a:pt x="602992" y="542229"/>
                  </a:lnTo>
                  <a:lnTo>
                    <a:pt x="627163" y="506438"/>
                  </a:lnTo>
                  <a:lnTo>
                    <a:pt x="646660" y="467574"/>
                  </a:lnTo>
                  <a:lnTo>
                    <a:pt x="661082" y="426037"/>
                  </a:lnTo>
                  <a:lnTo>
                    <a:pt x="670028" y="382229"/>
                  </a:lnTo>
                  <a:lnTo>
                    <a:pt x="673100" y="336549"/>
                  </a:lnTo>
                  <a:lnTo>
                    <a:pt x="670028" y="290870"/>
                  </a:lnTo>
                  <a:lnTo>
                    <a:pt x="661082" y="247062"/>
                  </a:lnTo>
                  <a:lnTo>
                    <a:pt x="646660" y="205525"/>
                  </a:lnTo>
                  <a:lnTo>
                    <a:pt x="627163" y="166661"/>
                  </a:lnTo>
                  <a:lnTo>
                    <a:pt x="602992" y="130870"/>
                  </a:lnTo>
                  <a:lnTo>
                    <a:pt x="574548" y="98551"/>
                  </a:lnTo>
                  <a:lnTo>
                    <a:pt x="542229" y="70107"/>
                  </a:lnTo>
                  <a:lnTo>
                    <a:pt x="506438" y="45936"/>
                  </a:lnTo>
                  <a:lnTo>
                    <a:pt x="467574" y="26439"/>
                  </a:lnTo>
                  <a:lnTo>
                    <a:pt x="426037" y="12017"/>
                  </a:lnTo>
                  <a:lnTo>
                    <a:pt x="382229" y="3071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45350" y="3392170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0" y="336549"/>
                  </a:moveTo>
                  <a:lnTo>
                    <a:pt x="3071" y="290870"/>
                  </a:lnTo>
                  <a:lnTo>
                    <a:pt x="12017" y="247062"/>
                  </a:lnTo>
                  <a:lnTo>
                    <a:pt x="26439" y="205525"/>
                  </a:lnTo>
                  <a:lnTo>
                    <a:pt x="45936" y="166661"/>
                  </a:lnTo>
                  <a:lnTo>
                    <a:pt x="70107" y="130870"/>
                  </a:lnTo>
                  <a:lnTo>
                    <a:pt x="98551" y="98552"/>
                  </a:lnTo>
                  <a:lnTo>
                    <a:pt x="130870" y="70107"/>
                  </a:lnTo>
                  <a:lnTo>
                    <a:pt x="166661" y="45936"/>
                  </a:lnTo>
                  <a:lnTo>
                    <a:pt x="205525" y="26439"/>
                  </a:lnTo>
                  <a:lnTo>
                    <a:pt x="247062" y="12017"/>
                  </a:lnTo>
                  <a:lnTo>
                    <a:pt x="290870" y="3071"/>
                  </a:lnTo>
                  <a:lnTo>
                    <a:pt x="336550" y="0"/>
                  </a:lnTo>
                  <a:lnTo>
                    <a:pt x="382229" y="3071"/>
                  </a:lnTo>
                  <a:lnTo>
                    <a:pt x="426037" y="12017"/>
                  </a:lnTo>
                  <a:lnTo>
                    <a:pt x="467574" y="26439"/>
                  </a:lnTo>
                  <a:lnTo>
                    <a:pt x="506438" y="45936"/>
                  </a:lnTo>
                  <a:lnTo>
                    <a:pt x="542229" y="70107"/>
                  </a:lnTo>
                  <a:lnTo>
                    <a:pt x="574548" y="98551"/>
                  </a:lnTo>
                  <a:lnTo>
                    <a:pt x="602992" y="130870"/>
                  </a:lnTo>
                  <a:lnTo>
                    <a:pt x="627163" y="166661"/>
                  </a:lnTo>
                  <a:lnTo>
                    <a:pt x="646660" y="205525"/>
                  </a:lnTo>
                  <a:lnTo>
                    <a:pt x="661082" y="247062"/>
                  </a:lnTo>
                  <a:lnTo>
                    <a:pt x="670028" y="290870"/>
                  </a:lnTo>
                  <a:lnTo>
                    <a:pt x="673100" y="336549"/>
                  </a:lnTo>
                  <a:lnTo>
                    <a:pt x="670028" y="382229"/>
                  </a:lnTo>
                  <a:lnTo>
                    <a:pt x="661082" y="426037"/>
                  </a:lnTo>
                  <a:lnTo>
                    <a:pt x="646660" y="467574"/>
                  </a:lnTo>
                  <a:lnTo>
                    <a:pt x="627163" y="506438"/>
                  </a:lnTo>
                  <a:lnTo>
                    <a:pt x="602992" y="542229"/>
                  </a:lnTo>
                  <a:lnTo>
                    <a:pt x="574548" y="574547"/>
                  </a:lnTo>
                  <a:lnTo>
                    <a:pt x="542229" y="602992"/>
                  </a:lnTo>
                  <a:lnTo>
                    <a:pt x="506438" y="627163"/>
                  </a:lnTo>
                  <a:lnTo>
                    <a:pt x="467574" y="646660"/>
                  </a:lnTo>
                  <a:lnTo>
                    <a:pt x="426037" y="661082"/>
                  </a:lnTo>
                  <a:lnTo>
                    <a:pt x="382229" y="670028"/>
                  </a:lnTo>
                  <a:lnTo>
                    <a:pt x="336550" y="673099"/>
                  </a:lnTo>
                  <a:lnTo>
                    <a:pt x="290870" y="670028"/>
                  </a:lnTo>
                  <a:lnTo>
                    <a:pt x="247062" y="661082"/>
                  </a:lnTo>
                  <a:lnTo>
                    <a:pt x="205525" y="646660"/>
                  </a:lnTo>
                  <a:lnTo>
                    <a:pt x="166661" y="627163"/>
                  </a:lnTo>
                  <a:lnTo>
                    <a:pt x="130870" y="602992"/>
                  </a:lnTo>
                  <a:lnTo>
                    <a:pt x="98551" y="574547"/>
                  </a:lnTo>
                  <a:lnTo>
                    <a:pt x="70107" y="542229"/>
                  </a:lnTo>
                  <a:lnTo>
                    <a:pt x="45936" y="506438"/>
                  </a:lnTo>
                  <a:lnTo>
                    <a:pt x="26439" y="467574"/>
                  </a:lnTo>
                  <a:lnTo>
                    <a:pt x="12017" y="426037"/>
                  </a:lnTo>
                  <a:lnTo>
                    <a:pt x="3071" y="382229"/>
                  </a:lnTo>
                  <a:lnTo>
                    <a:pt x="0" y="33654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63790" y="4268470"/>
              <a:ext cx="4671060" cy="538480"/>
            </a:xfrm>
            <a:custGeom>
              <a:avLst/>
              <a:gdLst/>
              <a:ahLst/>
              <a:cxnLst/>
              <a:rect l="l" t="t" r="r" b="b"/>
              <a:pathLst>
                <a:path w="4671059" h="538479">
                  <a:moveTo>
                    <a:pt x="0" y="538479"/>
                  </a:moveTo>
                  <a:lnTo>
                    <a:pt x="4671059" y="538479"/>
                  </a:lnTo>
                  <a:lnTo>
                    <a:pt x="4671059" y="0"/>
                  </a:lnTo>
                  <a:lnTo>
                    <a:pt x="0" y="0"/>
                  </a:lnTo>
                  <a:lnTo>
                    <a:pt x="0" y="5384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878826" y="4379848"/>
            <a:ext cx="3546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Política de Gestión de Activos </a:t>
            </a:r>
            <a:r>
              <a:rPr sz="1600" dirty="0">
                <a:solidFill>
                  <a:srgbClr val="404040"/>
                </a:solidFill>
                <a:latin typeface="Georgia"/>
                <a:cs typeface="Georgia"/>
              </a:rPr>
              <a:t>y</a:t>
            </a:r>
            <a:r>
              <a:rPr sz="1600" spc="3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Pasivos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71359" y="4168140"/>
            <a:ext cx="5069840" cy="1452880"/>
            <a:chOff x="7071359" y="4168140"/>
            <a:chExt cx="5069840" cy="1452880"/>
          </a:xfrm>
        </p:grpSpPr>
        <p:sp>
          <p:nvSpPr>
            <p:cNvPr id="33" name="object 33"/>
            <p:cNvSpPr/>
            <p:nvPr/>
          </p:nvSpPr>
          <p:spPr>
            <a:xfrm>
              <a:off x="7094219" y="4168140"/>
              <a:ext cx="790194" cy="790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5969" y="4199890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336550" y="0"/>
                  </a:moveTo>
                  <a:lnTo>
                    <a:pt x="290870" y="3071"/>
                  </a:lnTo>
                  <a:lnTo>
                    <a:pt x="247062" y="12017"/>
                  </a:lnTo>
                  <a:lnTo>
                    <a:pt x="205525" y="26439"/>
                  </a:lnTo>
                  <a:lnTo>
                    <a:pt x="166661" y="45936"/>
                  </a:lnTo>
                  <a:lnTo>
                    <a:pt x="130870" y="70107"/>
                  </a:lnTo>
                  <a:lnTo>
                    <a:pt x="98551" y="98552"/>
                  </a:lnTo>
                  <a:lnTo>
                    <a:pt x="70107" y="130870"/>
                  </a:lnTo>
                  <a:lnTo>
                    <a:pt x="45936" y="166661"/>
                  </a:lnTo>
                  <a:lnTo>
                    <a:pt x="26439" y="205525"/>
                  </a:lnTo>
                  <a:lnTo>
                    <a:pt x="12017" y="247062"/>
                  </a:lnTo>
                  <a:lnTo>
                    <a:pt x="3071" y="290870"/>
                  </a:lnTo>
                  <a:lnTo>
                    <a:pt x="0" y="336550"/>
                  </a:lnTo>
                  <a:lnTo>
                    <a:pt x="3071" y="382229"/>
                  </a:lnTo>
                  <a:lnTo>
                    <a:pt x="12017" y="426037"/>
                  </a:lnTo>
                  <a:lnTo>
                    <a:pt x="26439" y="467574"/>
                  </a:lnTo>
                  <a:lnTo>
                    <a:pt x="45936" y="506438"/>
                  </a:lnTo>
                  <a:lnTo>
                    <a:pt x="70107" y="542229"/>
                  </a:lnTo>
                  <a:lnTo>
                    <a:pt x="98551" y="574548"/>
                  </a:lnTo>
                  <a:lnTo>
                    <a:pt x="130870" y="602992"/>
                  </a:lnTo>
                  <a:lnTo>
                    <a:pt x="166661" y="627163"/>
                  </a:lnTo>
                  <a:lnTo>
                    <a:pt x="205525" y="646660"/>
                  </a:lnTo>
                  <a:lnTo>
                    <a:pt x="247062" y="661082"/>
                  </a:lnTo>
                  <a:lnTo>
                    <a:pt x="290870" y="670028"/>
                  </a:lnTo>
                  <a:lnTo>
                    <a:pt x="336550" y="673100"/>
                  </a:lnTo>
                  <a:lnTo>
                    <a:pt x="382229" y="670028"/>
                  </a:lnTo>
                  <a:lnTo>
                    <a:pt x="426037" y="661082"/>
                  </a:lnTo>
                  <a:lnTo>
                    <a:pt x="467574" y="646660"/>
                  </a:lnTo>
                  <a:lnTo>
                    <a:pt x="506438" y="627163"/>
                  </a:lnTo>
                  <a:lnTo>
                    <a:pt x="542229" y="602992"/>
                  </a:lnTo>
                  <a:lnTo>
                    <a:pt x="574548" y="574547"/>
                  </a:lnTo>
                  <a:lnTo>
                    <a:pt x="602992" y="542229"/>
                  </a:lnTo>
                  <a:lnTo>
                    <a:pt x="627163" y="506438"/>
                  </a:lnTo>
                  <a:lnTo>
                    <a:pt x="646660" y="467574"/>
                  </a:lnTo>
                  <a:lnTo>
                    <a:pt x="661082" y="426037"/>
                  </a:lnTo>
                  <a:lnTo>
                    <a:pt x="670028" y="382229"/>
                  </a:lnTo>
                  <a:lnTo>
                    <a:pt x="673100" y="336550"/>
                  </a:lnTo>
                  <a:lnTo>
                    <a:pt x="670028" y="290870"/>
                  </a:lnTo>
                  <a:lnTo>
                    <a:pt x="661082" y="247062"/>
                  </a:lnTo>
                  <a:lnTo>
                    <a:pt x="646660" y="205525"/>
                  </a:lnTo>
                  <a:lnTo>
                    <a:pt x="627163" y="166661"/>
                  </a:lnTo>
                  <a:lnTo>
                    <a:pt x="602992" y="130870"/>
                  </a:lnTo>
                  <a:lnTo>
                    <a:pt x="574548" y="98552"/>
                  </a:lnTo>
                  <a:lnTo>
                    <a:pt x="542229" y="70107"/>
                  </a:lnTo>
                  <a:lnTo>
                    <a:pt x="506438" y="45936"/>
                  </a:lnTo>
                  <a:lnTo>
                    <a:pt x="467574" y="26439"/>
                  </a:lnTo>
                  <a:lnTo>
                    <a:pt x="426037" y="12017"/>
                  </a:lnTo>
                  <a:lnTo>
                    <a:pt x="382229" y="3071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25969" y="4199890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0" y="336550"/>
                  </a:moveTo>
                  <a:lnTo>
                    <a:pt x="3071" y="290870"/>
                  </a:lnTo>
                  <a:lnTo>
                    <a:pt x="12017" y="247062"/>
                  </a:lnTo>
                  <a:lnTo>
                    <a:pt x="26439" y="205525"/>
                  </a:lnTo>
                  <a:lnTo>
                    <a:pt x="45936" y="166661"/>
                  </a:lnTo>
                  <a:lnTo>
                    <a:pt x="70107" y="130870"/>
                  </a:lnTo>
                  <a:lnTo>
                    <a:pt x="98551" y="98552"/>
                  </a:lnTo>
                  <a:lnTo>
                    <a:pt x="130870" y="70107"/>
                  </a:lnTo>
                  <a:lnTo>
                    <a:pt x="166661" y="45936"/>
                  </a:lnTo>
                  <a:lnTo>
                    <a:pt x="205525" y="26439"/>
                  </a:lnTo>
                  <a:lnTo>
                    <a:pt x="247062" y="12017"/>
                  </a:lnTo>
                  <a:lnTo>
                    <a:pt x="290870" y="3071"/>
                  </a:lnTo>
                  <a:lnTo>
                    <a:pt x="336550" y="0"/>
                  </a:lnTo>
                  <a:lnTo>
                    <a:pt x="382229" y="3071"/>
                  </a:lnTo>
                  <a:lnTo>
                    <a:pt x="426037" y="12017"/>
                  </a:lnTo>
                  <a:lnTo>
                    <a:pt x="467574" y="26439"/>
                  </a:lnTo>
                  <a:lnTo>
                    <a:pt x="506438" y="45936"/>
                  </a:lnTo>
                  <a:lnTo>
                    <a:pt x="542229" y="70107"/>
                  </a:lnTo>
                  <a:lnTo>
                    <a:pt x="574548" y="98552"/>
                  </a:lnTo>
                  <a:lnTo>
                    <a:pt x="602992" y="130870"/>
                  </a:lnTo>
                  <a:lnTo>
                    <a:pt x="627163" y="166661"/>
                  </a:lnTo>
                  <a:lnTo>
                    <a:pt x="646660" y="205525"/>
                  </a:lnTo>
                  <a:lnTo>
                    <a:pt x="661082" y="247062"/>
                  </a:lnTo>
                  <a:lnTo>
                    <a:pt x="670028" y="290870"/>
                  </a:lnTo>
                  <a:lnTo>
                    <a:pt x="673100" y="336550"/>
                  </a:lnTo>
                  <a:lnTo>
                    <a:pt x="670028" y="382229"/>
                  </a:lnTo>
                  <a:lnTo>
                    <a:pt x="661082" y="426037"/>
                  </a:lnTo>
                  <a:lnTo>
                    <a:pt x="646660" y="467574"/>
                  </a:lnTo>
                  <a:lnTo>
                    <a:pt x="627163" y="506438"/>
                  </a:lnTo>
                  <a:lnTo>
                    <a:pt x="602992" y="542229"/>
                  </a:lnTo>
                  <a:lnTo>
                    <a:pt x="574548" y="574547"/>
                  </a:lnTo>
                  <a:lnTo>
                    <a:pt x="542229" y="602992"/>
                  </a:lnTo>
                  <a:lnTo>
                    <a:pt x="506438" y="627163"/>
                  </a:lnTo>
                  <a:lnTo>
                    <a:pt x="467574" y="646660"/>
                  </a:lnTo>
                  <a:lnTo>
                    <a:pt x="426037" y="661082"/>
                  </a:lnTo>
                  <a:lnTo>
                    <a:pt x="382229" y="670028"/>
                  </a:lnTo>
                  <a:lnTo>
                    <a:pt x="336550" y="673100"/>
                  </a:lnTo>
                  <a:lnTo>
                    <a:pt x="290870" y="670028"/>
                  </a:lnTo>
                  <a:lnTo>
                    <a:pt x="247062" y="661082"/>
                  </a:lnTo>
                  <a:lnTo>
                    <a:pt x="205525" y="646660"/>
                  </a:lnTo>
                  <a:lnTo>
                    <a:pt x="166661" y="627163"/>
                  </a:lnTo>
                  <a:lnTo>
                    <a:pt x="130870" y="602992"/>
                  </a:lnTo>
                  <a:lnTo>
                    <a:pt x="98551" y="574548"/>
                  </a:lnTo>
                  <a:lnTo>
                    <a:pt x="70107" y="542229"/>
                  </a:lnTo>
                  <a:lnTo>
                    <a:pt x="45936" y="506438"/>
                  </a:lnTo>
                  <a:lnTo>
                    <a:pt x="26439" y="467574"/>
                  </a:lnTo>
                  <a:lnTo>
                    <a:pt x="12017" y="426037"/>
                  </a:lnTo>
                  <a:lnTo>
                    <a:pt x="3071" y="382229"/>
                  </a:lnTo>
                  <a:lnTo>
                    <a:pt x="0" y="33655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77709" y="5076190"/>
              <a:ext cx="5057140" cy="538480"/>
            </a:xfrm>
            <a:custGeom>
              <a:avLst/>
              <a:gdLst/>
              <a:ahLst/>
              <a:cxnLst/>
              <a:rect l="l" t="t" r="r" b="b"/>
              <a:pathLst>
                <a:path w="5057140" h="538479">
                  <a:moveTo>
                    <a:pt x="0" y="538480"/>
                  </a:moveTo>
                  <a:lnTo>
                    <a:pt x="5057140" y="538480"/>
                  </a:lnTo>
                  <a:lnTo>
                    <a:pt x="5057140" y="0"/>
                  </a:lnTo>
                  <a:lnTo>
                    <a:pt x="0" y="0"/>
                  </a:lnTo>
                  <a:lnTo>
                    <a:pt x="0" y="53848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92618" y="5188203"/>
            <a:ext cx="1531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Política de</a:t>
            </a:r>
            <a:r>
              <a:rPr sz="1600" spc="-3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eorgia"/>
                <a:cs typeface="Georgia"/>
              </a:rPr>
              <a:t>Gasto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08140" y="4975859"/>
            <a:ext cx="790575" cy="790575"/>
            <a:chOff x="6708140" y="4975859"/>
            <a:chExt cx="790575" cy="790575"/>
          </a:xfrm>
        </p:grpSpPr>
        <p:sp>
          <p:nvSpPr>
            <p:cNvPr id="39" name="object 39"/>
            <p:cNvSpPr/>
            <p:nvPr/>
          </p:nvSpPr>
          <p:spPr>
            <a:xfrm>
              <a:off x="6708140" y="4975859"/>
              <a:ext cx="790194" cy="7901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39890" y="5007609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336550" y="0"/>
                  </a:moveTo>
                  <a:lnTo>
                    <a:pt x="290870" y="3071"/>
                  </a:lnTo>
                  <a:lnTo>
                    <a:pt x="247062" y="12017"/>
                  </a:lnTo>
                  <a:lnTo>
                    <a:pt x="205525" y="26439"/>
                  </a:lnTo>
                  <a:lnTo>
                    <a:pt x="166661" y="45936"/>
                  </a:lnTo>
                  <a:lnTo>
                    <a:pt x="130870" y="70107"/>
                  </a:lnTo>
                  <a:lnTo>
                    <a:pt x="98551" y="98551"/>
                  </a:lnTo>
                  <a:lnTo>
                    <a:pt x="70107" y="130870"/>
                  </a:lnTo>
                  <a:lnTo>
                    <a:pt x="45936" y="166661"/>
                  </a:lnTo>
                  <a:lnTo>
                    <a:pt x="26439" y="205525"/>
                  </a:lnTo>
                  <a:lnTo>
                    <a:pt x="12017" y="247062"/>
                  </a:lnTo>
                  <a:lnTo>
                    <a:pt x="3071" y="290870"/>
                  </a:lnTo>
                  <a:lnTo>
                    <a:pt x="0" y="336549"/>
                  </a:lnTo>
                  <a:lnTo>
                    <a:pt x="3071" y="382229"/>
                  </a:lnTo>
                  <a:lnTo>
                    <a:pt x="12017" y="426037"/>
                  </a:lnTo>
                  <a:lnTo>
                    <a:pt x="26439" y="467574"/>
                  </a:lnTo>
                  <a:lnTo>
                    <a:pt x="45936" y="506438"/>
                  </a:lnTo>
                  <a:lnTo>
                    <a:pt x="70107" y="542229"/>
                  </a:lnTo>
                  <a:lnTo>
                    <a:pt x="98551" y="574547"/>
                  </a:lnTo>
                  <a:lnTo>
                    <a:pt x="130870" y="602992"/>
                  </a:lnTo>
                  <a:lnTo>
                    <a:pt x="166661" y="627163"/>
                  </a:lnTo>
                  <a:lnTo>
                    <a:pt x="205525" y="646660"/>
                  </a:lnTo>
                  <a:lnTo>
                    <a:pt x="247062" y="661082"/>
                  </a:lnTo>
                  <a:lnTo>
                    <a:pt x="290870" y="670028"/>
                  </a:lnTo>
                  <a:lnTo>
                    <a:pt x="336550" y="673099"/>
                  </a:lnTo>
                  <a:lnTo>
                    <a:pt x="382229" y="670028"/>
                  </a:lnTo>
                  <a:lnTo>
                    <a:pt x="426037" y="661082"/>
                  </a:lnTo>
                  <a:lnTo>
                    <a:pt x="467574" y="646660"/>
                  </a:lnTo>
                  <a:lnTo>
                    <a:pt x="506438" y="627163"/>
                  </a:lnTo>
                  <a:lnTo>
                    <a:pt x="542229" y="602992"/>
                  </a:lnTo>
                  <a:lnTo>
                    <a:pt x="574548" y="574547"/>
                  </a:lnTo>
                  <a:lnTo>
                    <a:pt x="602992" y="542229"/>
                  </a:lnTo>
                  <a:lnTo>
                    <a:pt x="627163" y="506438"/>
                  </a:lnTo>
                  <a:lnTo>
                    <a:pt x="646660" y="467574"/>
                  </a:lnTo>
                  <a:lnTo>
                    <a:pt x="661082" y="426037"/>
                  </a:lnTo>
                  <a:lnTo>
                    <a:pt x="670028" y="382229"/>
                  </a:lnTo>
                  <a:lnTo>
                    <a:pt x="673100" y="336549"/>
                  </a:lnTo>
                  <a:lnTo>
                    <a:pt x="670028" y="290870"/>
                  </a:lnTo>
                  <a:lnTo>
                    <a:pt x="661082" y="247062"/>
                  </a:lnTo>
                  <a:lnTo>
                    <a:pt x="646660" y="205525"/>
                  </a:lnTo>
                  <a:lnTo>
                    <a:pt x="627163" y="166661"/>
                  </a:lnTo>
                  <a:lnTo>
                    <a:pt x="602992" y="130870"/>
                  </a:lnTo>
                  <a:lnTo>
                    <a:pt x="574548" y="98551"/>
                  </a:lnTo>
                  <a:lnTo>
                    <a:pt x="542229" y="70107"/>
                  </a:lnTo>
                  <a:lnTo>
                    <a:pt x="506438" y="45936"/>
                  </a:lnTo>
                  <a:lnTo>
                    <a:pt x="467574" y="26439"/>
                  </a:lnTo>
                  <a:lnTo>
                    <a:pt x="426037" y="12017"/>
                  </a:lnTo>
                  <a:lnTo>
                    <a:pt x="382229" y="3071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39890" y="5007609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0" y="336549"/>
                  </a:moveTo>
                  <a:lnTo>
                    <a:pt x="3071" y="290870"/>
                  </a:lnTo>
                  <a:lnTo>
                    <a:pt x="12017" y="247062"/>
                  </a:lnTo>
                  <a:lnTo>
                    <a:pt x="26439" y="205525"/>
                  </a:lnTo>
                  <a:lnTo>
                    <a:pt x="45936" y="166661"/>
                  </a:lnTo>
                  <a:lnTo>
                    <a:pt x="70107" y="130870"/>
                  </a:lnTo>
                  <a:lnTo>
                    <a:pt x="98551" y="98551"/>
                  </a:lnTo>
                  <a:lnTo>
                    <a:pt x="130870" y="70107"/>
                  </a:lnTo>
                  <a:lnTo>
                    <a:pt x="166661" y="45936"/>
                  </a:lnTo>
                  <a:lnTo>
                    <a:pt x="205525" y="26439"/>
                  </a:lnTo>
                  <a:lnTo>
                    <a:pt x="247062" y="12017"/>
                  </a:lnTo>
                  <a:lnTo>
                    <a:pt x="290870" y="3071"/>
                  </a:lnTo>
                  <a:lnTo>
                    <a:pt x="336550" y="0"/>
                  </a:lnTo>
                  <a:lnTo>
                    <a:pt x="382229" y="3071"/>
                  </a:lnTo>
                  <a:lnTo>
                    <a:pt x="426037" y="12017"/>
                  </a:lnTo>
                  <a:lnTo>
                    <a:pt x="467574" y="26439"/>
                  </a:lnTo>
                  <a:lnTo>
                    <a:pt x="506438" y="45936"/>
                  </a:lnTo>
                  <a:lnTo>
                    <a:pt x="542229" y="70107"/>
                  </a:lnTo>
                  <a:lnTo>
                    <a:pt x="574548" y="98551"/>
                  </a:lnTo>
                  <a:lnTo>
                    <a:pt x="602992" y="130870"/>
                  </a:lnTo>
                  <a:lnTo>
                    <a:pt x="627163" y="166661"/>
                  </a:lnTo>
                  <a:lnTo>
                    <a:pt x="646660" y="205525"/>
                  </a:lnTo>
                  <a:lnTo>
                    <a:pt x="661082" y="247062"/>
                  </a:lnTo>
                  <a:lnTo>
                    <a:pt x="670028" y="290870"/>
                  </a:lnTo>
                  <a:lnTo>
                    <a:pt x="673100" y="336549"/>
                  </a:lnTo>
                  <a:lnTo>
                    <a:pt x="670028" y="382229"/>
                  </a:lnTo>
                  <a:lnTo>
                    <a:pt x="661082" y="426037"/>
                  </a:lnTo>
                  <a:lnTo>
                    <a:pt x="646660" y="467574"/>
                  </a:lnTo>
                  <a:lnTo>
                    <a:pt x="627163" y="506438"/>
                  </a:lnTo>
                  <a:lnTo>
                    <a:pt x="602992" y="542229"/>
                  </a:lnTo>
                  <a:lnTo>
                    <a:pt x="574548" y="574547"/>
                  </a:lnTo>
                  <a:lnTo>
                    <a:pt x="542229" y="602992"/>
                  </a:lnTo>
                  <a:lnTo>
                    <a:pt x="506438" y="627163"/>
                  </a:lnTo>
                  <a:lnTo>
                    <a:pt x="467574" y="646660"/>
                  </a:lnTo>
                  <a:lnTo>
                    <a:pt x="426037" y="661082"/>
                  </a:lnTo>
                  <a:lnTo>
                    <a:pt x="382229" y="670028"/>
                  </a:lnTo>
                  <a:lnTo>
                    <a:pt x="336550" y="673099"/>
                  </a:lnTo>
                  <a:lnTo>
                    <a:pt x="290870" y="670028"/>
                  </a:lnTo>
                  <a:lnTo>
                    <a:pt x="247062" y="661082"/>
                  </a:lnTo>
                  <a:lnTo>
                    <a:pt x="205525" y="646660"/>
                  </a:lnTo>
                  <a:lnTo>
                    <a:pt x="166661" y="627163"/>
                  </a:lnTo>
                  <a:lnTo>
                    <a:pt x="130870" y="602992"/>
                  </a:lnTo>
                  <a:lnTo>
                    <a:pt x="98551" y="574547"/>
                  </a:lnTo>
                  <a:lnTo>
                    <a:pt x="70107" y="542229"/>
                  </a:lnTo>
                  <a:lnTo>
                    <a:pt x="45936" y="506438"/>
                  </a:lnTo>
                  <a:lnTo>
                    <a:pt x="26439" y="467574"/>
                  </a:lnTo>
                  <a:lnTo>
                    <a:pt x="12017" y="426037"/>
                  </a:lnTo>
                  <a:lnTo>
                    <a:pt x="3071" y="382229"/>
                  </a:lnTo>
                  <a:lnTo>
                    <a:pt x="0" y="33654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94359" y="6142672"/>
            <a:ext cx="10254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CGPE.</a:t>
            </a:r>
            <a:r>
              <a:rPr sz="900" spc="-25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https://www.finanzaspublicas.hacienda.gob.mx/work/models/Finanzas_Publicas/docs/paquete_economico/cgpe/cgpe_2022.pdf</a:t>
            </a:r>
            <a:endParaRPr sz="900">
              <a:latin typeface="Georgia"/>
              <a:cs typeface="Georgia"/>
            </a:endParaRPr>
          </a:p>
          <a:p>
            <a:pPr marL="444500">
              <a:lnSpc>
                <a:spcPct val="100000"/>
              </a:lnSpc>
            </a:pPr>
            <a:r>
              <a:rPr sz="900" spc="-5" dirty="0">
                <a:latin typeface="Georgia"/>
                <a:cs typeface="Georgia"/>
              </a:rPr>
              <a:t>SHCP. </a:t>
            </a:r>
            <a:r>
              <a:rPr sz="900" spc="-10" dirty="0">
                <a:latin typeface="Georgia"/>
                <a:cs typeface="Georgia"/>
              </a:rPr>
              <a:t>Pre </a:t>
            </a:r>
            <a:r>
              <a:rPr sz="900" dirty="0">
                <a:latin typeface="Georgia"/>
                <a:cs typeface="Georgia"/>
              </a:rPr>
              <a:t>- </a:t>
            </a:r>
            <a:r>
              <a:rPr sz="900" spc="-5" dirty="0">
                <a:latin typeface="Georgia"/>
                <a:cs typeface="Georgia"/>
              </a:rPr>
              <a:t>Criterios </a:t>
            </a:r>
            <a:r>
              <a:rPr sz="900" dirty="0">
                <a:latin typeface="Georgia"/>
                <a:cs typeface="Georgia"/>
              </a:rPr>
              <a:t>Generales de </a:t>
            </a:r>
            <a:r>
              <a:rPr sz="900" spc="-5" dirty="0">
                <a:latin typeface="Georgia"/>
                <a:cs typeface="Georgia"/>
              </a:rPr>
              <a:t>Política Económica 2022.</a:t>
            </a:r>
            <a:r>
              <a:rPr sz="900" spc="170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https://www.ppef.hacienda.gob.mx/work/models/bzPX2qB5/PPEF2022/qgp8v2PM/paquete/politica_hacendaria/CGPE_2022.pdf</a:t>
            </a:r>
            <a:endParaRPr sz="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359" y="1520285"/>
            <a:ext cx="4834890" cy="24898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sz="1800" b="1" spc="-5" dirty="0">
                <a:latin typeface="Georgia"/>
                <a:cs typeface="Georgia"/>
              </a:rPr>
              <a:t>Responsabilidad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Hacendaria</a:t>
            </a:r>
            <a:endParaRPr sz="18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latin typeface="Georgia"/>
                <a:cs typeface="Georgia"/>
              </a:rPr>
              <a:t>La </a:t>
            </a:r>
            <a:r>
              <a:rPr sz="1600" dirty="0">
                <a:latin typeface="Georgia"/>
                <a:cs typeface="Georgia"/>
              </a:rPr>
              <a:t>observancia de </a:t>
            </a:r>
            <a:r>
              <a:rPr sz="1600" spc="-5" dirty="0">
                <a:latin typeface="Georgia"/>
                <a:cs typeface="Georgia"/>
              </a:rPr>
              <a:t>los principios </a:t>
            </a:r>
            <a:r>
              <a:rPr sz="1600" dirty="0">
                <a:latin typeface="Georgia"/>
                <a:cs typeface="Georgia"/>
              </a:rPr>
              <a:t>y las </a:t>
            </a:r>
            <a:r>
              <a:rPr sz="1600" spc="-5" dirty="0">
                <a:latin typeface="Georgia"/>
                <a:cs typeface="Georgia"/>
              </a:rPr>
              <a:t>disposiciones  </a:t>
            </a:r>
            <a:r>
              <a:rPr sz="1600" dirty="0">
                <a:latin typeface="Georgia"/>
                <a:cs typeface="Georgia"/>
              </a:rPr>
              <a:t>de la </a:t>
            </a:r>
            <a:r>
              <a:rPr sz="1600" spc="-5" dirty="0">
                <a:latin typeface="Georgia"/>
                <a:cs typeface="Georgia"/>
              </a:rPr>
              <a:t>LFPRH, LIF, </a:t>
            </a:r>
            <a:r>
              <a:rPr sz="1600" dirty="0">
                <a:latin typeface="Georgia"/>
                <a:cs typeface="Georgia"/>
              </a:rPr>
              <a:t>PEF y </a:t>
            </a:r>
            <a:r>
              <a:rPr sz="1600" spc="-5" dirty="0">
                <a:latin typeface="Georgia"/>
                <a:cs typeface="Georgia"/>
              </a:rPr>
              <a:t>los ordenamientos jurídicos  aplicables </a:t>
            </a:r>
            <a:r>
              <a:rPr sz="1600" dirty="0">
                <a:latin typeface="Georgia"/>
                <a:cs typeface="Georgia"/>
              </a:rPr>
              <a:t>que procuren el </a:t>
            </a:r>
            <a:r>
              <a:rPr sz="1600" spc="-5" dirty="0">
                <a:latin typeface="Georgia"/>
                <a:cs typeface="Georgia"/>
              </a:rPr>
              <a:t>equilibrio </a:t>
            </a:r>
            <a:r>
              <a:rPr sz="1600" dirty="0">
                <a:latin typeface="Georgia"/>
                <a:cs typeface="Georgia"/>
              </a:rPr>
              <a:t>presupuestario,  la disciplina </a:t>
            </a:r>
            <a:r>
              <a:rPr sz="1600" spc="-5" dirty="0">
                <a:latin typeface="Georgia"/>
                <a:cs typeface="Georgia"/>
              </a:rPr>
              <a:t>fiscal </a:t>
            </a:r>
            <a:r>
              <a:rPr sz="1600" dirty="0">
                <a:latin typeface="Georgia"/>
                <a:cs typeface="Georgia"/>
              </a:rPr>
              <a:t>y el </a:t>
            </a:r>
            <a:r>
              <a:rPr sz="1600" spc="-5" dirty="0">
                <a:latin typeface="Georgia"/>
                <a:cs typeface="Georgia"/>
              </a:rPr>
              <a:t>cumplimiento de </a:t>
            </a:r>
            <a:r>
              <a:rPr sz="1600" dirty="0">
                <a:latin typeface="Georgia"/>
                <a:cs typeface="Georgia"/>
              </a:rPr>
              <a:t>las </a:t>
            </a:r>
            <a:r>
              <a:rPr sz="1600" spc="-5" dirty="0">
                <a:latin typeface="Georgia"/>
                <a:cs typeface="Georgia"/>
              </a:rPr>
              <a:t>metas  aprobadas por </a:t>
            </a:r>
            <a:r>
              <a:rPr sz="1600" dirty="0">
                <a:latin typeface="Georgia"/>
                <a:cs typeface="Georgia"/>
              </a:rPr>
              <a:t>el Congreso de la Unión </a:t>
            </a:r>
            <a:r>
              <a:rPr sz="1600" spc="-5" dirty="0">
                <a:latin typeface="Georgia"/>
                <a:cs typeface="Georgia"/>
              </a:rPr>
              <a:t>(LFPRH.  </a:t>
            </a:r>
            <a:r>
              <a:rPr sz="1600" dirty="0">
                <a:latin typeface="Georgia"/>
                <a:cs typeface="Georgia"/>
              </a:rPr>
              <a:t>Art.2.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XLVIII).</a:t>
            </a:r>
            <a:endParaRPr sz="16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Georgia"/>
                <a:cs typeface="Georgia"/>
              </a:rPr>
              <a:t>En los </a:t>
            </a:r>
            <a:r>
              <a:rPr sz="1600" dirty="0">
                <a:latin typeface="Georgia"/>
                <a:cs typeface="Georgia"/>
              </a:rPr>
              <a:t>CGPE se </a:t>
            </a:r>
            <a:r>
              <a:rPr sz="1600" spc="-5" dirty="0">
                <a:latin typeface="Georgia"/>
                <a:cs typeface="Georgia"/>
              </a:rPr>
              <a:t>establecen las grandes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directrices</a:t>
            </a:r>
            <a:endParaRPr sz="16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Georgia"/>
                <a:cs typeface="Georgia"/>
              </a:rPr>
              <a:t>para mantener las metas </a:t>
            </a:r>
            <a:r>
              <a:rPr sz="1600" dirty="0">
                <a:latin typeface="Georgia"/>
                <a:cs typeface="Georgia"/>
              </a:rPr>
              <a:t>de </a:t>
            </a:r>
            <a:r>
              <a:rPr sz="1600" spc="-10" dirty="0">
                <a:latin typeface="Georgia"/>
                <a:cs typeface="Georgia"/>
              </a:rPr>
              <a:t>balance</a:t>
            </a:r>
            <a:r>
              <a:rPr sz="1600" spc="10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presupuestario.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6225" y="1001331"/>
            <a:ext cx="4972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Criterios Generales de Política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Económica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19" y="4178300"/>
            <a:ext cx="4864100" cy="150876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b="1" dirty="0">
                <a:solidFill>
                  <a:srgbClr val="92D050"/>
                </a:solidFill>
                <a:latin typeface="Georgia"/>
                <a:cs typeface="Georgia"/>
              </a:rPr>
              <a:t>Metas de</a:t>
            </a:r>
            <a:r>
              <a:rPr sz="1600" b="1" spc="-15" dirty="0">
                <a:solidFill>
                  <a:srgbClr val="92D050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92D050"/>
                </a:solidFill>
                <a:latin typeface="Georgia"/>
                <a:cs typeface="Georgia"/>
              </a:rPr>
              <a:t>balance</a:t>
            </a:r>
            <a:endParaRPr sz="1600">
              <a:latin typeface="Georgia"/>
              <a:cs typeface="Georgia"/>
            </a:endParaRPr>
          </a:p>
          <a:p>
            <a:pPr marL="378460" indent="-28765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Nivel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de deuda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como proporción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del</a:t>
            </a:r>
            <a:r>
              <a:rPr sz="14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PIB</a:t>
            </a:r>
            <a:endParaRPr sz="1400">
              <a:latin typeface="Georgia"/>
              <a:cs typeface="Georgia"/>
            </a:endParaRPr>
          </a:p>
          <a:p>
            <a:pPr marL="37846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Balance</a:t>
            </a:r>
            <a:r>
              <a:rPr sz="1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primario</a:t>
            </a:r>
            <a:endParaRPr sz="1400">
              <a:latin typeface="Georgia"/>
              <a:cs typeface="Georgia"/>
            </a:endParaRPr>
          </a:p>
          <a:p>
            <a:pPr marL="378460" indent="-2876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Déficit</a:t>
            </a: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público</a:t>
            </a:r>
            <a:endParaRPr sz="1400">
              <a:latin typeface="Georgia"/>
              <a:cs typeface="Georgia"/>
            </a:endParaRPr>
          </a:p>
          <a:p>
            <a:pPr marL="378460" indent="-28765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Requerimientos Financieros del Sector Público</a:t>
            </a:r>
            <a:r>
              <a:rPr sz="1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(RFSP)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4040" y="2258060"/>
            <a:ext cx="6187440" cy="322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77304" y="1974215"/>
            <a:ext cx="4465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Principales indicadores</a:t>
            </a:r>
            <a:r>
              <a:rPr sz="1600" b="1" spc="-7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macroeconómicos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359" y="6146800"/>
            <a:ext cx="7693025" cy="3187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5" dirty="0">
                <a:latin typeface="Georgia"/>
                <a:cs typeface="Georgia"/>
              </a:rPr>
              <a:t>Fuente: SHCP. CGPE.</a:t>
            </a:r>
            <a:r>
              <a:rPr sz="800" spc="-15" dirty="0">
                <a:latin typeface="Georgia"/>
                <a:cs typeface="Georgia"/>
              </a:rPr>
              <a:t> 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3"/>
              </a:rPr>
              <a:t>https://www.finanzaspublicas.hacienda.gob.mx/work/models/Finanzas_Publicas/docs/paquete_economico/cgpe/cgpe_2022.pdf</a:t>
            </a:r>
            <a:endParaRPr sz="800">
              <a:latin typeface="Georgia"/>
              <a:cs typeface="Georgia"/>
            </a:endParaRPr>
          </a:p>
          <a:p>
            <a:pPr marL="396240">
              <a:lnSpc>
                <a:spcPct val="100000"/>
              </a:lnSpc>
              <a:spcBef>
                <a:spcPts val="195"/>
              </a:spcBef>
            </a:pPr>
            <a:r>
              <a:rPr sz="800" spc="-5" dirty="0">
                <a:latin typeface="Georgia"/>
                <a:cs typeface="Georgia"/>
              </a:rPr>
              <a:t>SHCP. CGPE.</a:t>
            </a:r>
            <a:r>
              <a:rPr sz="800" spc="55" dirty="0">
                <a:latin typeface="Georgia"/>
                <a:cs typeface="Georgia"/>
              </a:rPr>
              <a:t> 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https://www.finanzaspublicas.hacienda.gob.mx/work/models/Finanzas_Publicas/docs/paquete_economico/cgpe/Guia_Metas_Fiscales_2022.pdf</a:t>
            </a:r>
            <a:endParaRPr sz="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3190" marR="8890" algn="r">
              <a:lnSpc>
                <a:spcPts val="2510"/>
              </a:lnSpc>
              <a:spcBef>
                <a:spcPts val="100"/>
              </a:spcBef>
            </a:pPr>
            <a:r>
              <a:rPr spc="-10" dirty="0"/>
              <a:t>Presupuesto </a:t>
            </a:r>
            <a:r>
              <a:rPr dirty="0"/>
              <a:t>y </a:t>
            </a:r>
            <a:r>
              <a:rPr spc="-5" dirty="0"/>
              <a:t>Responsabilidad</a:t>
            </a:r>
            <a:r>
              <a:rPr spc="70" dirty="0"/>
              <a:t> </a:t>
            </a:r>
            <a:r>
              <a:rPr spc="-5" dirty="0"/>
              <a:t>Hacendaria</a:t>
            </a:r>
          </a:p>
          <a:p>
            <a:pPr marL="5203190" marR="5080" algn="r">
              <a:lnSpc>
                <a:spcPts val="2510"/>
              </a:lnSpc>
            </a:pPr>
            <a:r>
              <a:rPr b="0" spc="-5" dirty="0">
                <a:latin typeface="Georgia"/>
                <a:cs typeface="Georgia"/>
              </a:rPr>
              <a:t>Bases </a:t>
            </a:r>
            <a:r>
              <a:rPr b="0" spc="-10" dirty="0">
                <a:latin typeface="Georgia"/>
                <a:cs typeface="Georgia"/>
              </a:rPr>
              <a:t>de integración </a:t>
            </a:r>
            <a:r>
              <a:rPr b="0" spc="-5" dirty="0">
                <a:latin typeface="Georgia"/>
                <a:cs typeface="Georgia"/>
              </a:rPr>
              <a:t>del paquete</a:t>
            </a:r>
            <a:r>
              <a:rPr b="0" spc="70" dirty="0">
                <a:latin typeface="Georgia"/>
                <a:cs typeface="Georgia"/>
              </a:rPr>
              <a:t> </a:t>
            </a:r>
            <a:r>
              <a:rPr b="0" spc="-5" dirty="0">
                <a:latin typeface="Georgia"/>
                <a:cs typeface="Georgia"/>
              </a:rPr>
              <a:t>económico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6225" y="1001331"/>
            <a:ext cx="4972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Criterios Generales de Política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Económica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6298247"/>
            <a:ext cx="86296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Fuente: </a:t>
            </a:r>
            <a:r>
              <a:rPr sz="900" spc="-5" dirty="0">
                <a:latin typeface="Georgia"/>
                <a:cs typeface="Georgia"/>
              </a:rPr>
              <a:t>SHCP. CGPE.</a:t>
            </a:r>
            <a:r>
              <a:rPr sz="900" spc="105" dirty="0">
                <a:latin typeface="Georgia"/>
                <a:cs typeface="Georgia"/>
              </a:rPr>
              <a:t> </a:t>
            </a:r>
            <a:r>
              <a:rPr sz="9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2"/>
              </a:rPr>
              <a:t>https://www.finanzaspublicas.hacienda.gob.mx/work/models/Finanzas_Publicas/docs/paquete_economico/cgpe/Guia_Metas_Fiscales_2022.pdf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59" y="1606296"/>
            <a:ext cx="609092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Responsabilidad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Hacendaria</a:t>
            </a:r>
            <a:endParaRPr sz="18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1440"/>
              </a:spcBef>
            </a:pPr>
            <a:r>
              <a:rPr sz="1800" b="1" spc="-5" dirty="0">
                <a:latin typeface="Georgia"/>
                <a:cs typeface="Georgia"/>
              </a:rPr>
              <a:t>Déficit presupuestario. </a:t>
            </a:r>
            <a:r>
              <a:rPr sz="1800" dirty="0">
                <a:latin typeface="Georgia"/>
                <a:cs typeface="Georgia"/>
              </a:rPr>
              <a:t>El </a:t>
            </a:r>
            <a:r>
              <a:rPr sz="1800" spc="-5" dirty="0">
                <a:latin typeface="Georgia"/>
                <a:cs typeface="Georgia"/>
              </a:rPr>
              <a:t>financiamiento </a:t>
            </a:r>
            <a:r>
              <a:rPr sz="1800" dirty="0">
                <a:latin typeface="Georgia"/>
                <a:cs typeface="Georgia"/>
              </a:rPr>
              <a:t>que </a:t>
            </a:r>
            <a:r>
              <a:rPr sz="1800" spc="-5" dirty="0">
                <a:latin typeface="Georgia"/>
                <a:cs typeface="Georgia"/>
              </a:rPr>
              <a:t>cubre </a:t>
            </a:r>
            <a:r>
              <a:rPr sz="1800" spc="5" dirty="0">
                <a:latin typeface="Georgia"/>
                <a:cs typeface="Georgia"/>
              </a:rPr>
              <a:t>la  </a:t>
            </a:r>
            <a:r>
              <a:rPr sz="1800" spc="-5" dirty="0">
                <a:latin typeface="Georgia"/>
                <a:cs typeface="Georgia"/>
              </a:rPr>
              <a:t>diferencia </a:t>
            </a:r>
            <a:r>
              <a:rPr sz="1800" dirty="0">
                <a:latin typeface="Georgia"/>
                <a:cs typeface="Georgia"/>
              </a:rPr>
              <a:t>entre los </a:t>
            </a:r>
            <a:r>
              <a:rPr sz="1800" spc="-5" dirty="0">
                <a:latin typeface="Georgia"/>
                <a:cs typeface="Georgia"/>
              </a:rPr>
              <a:t>montos </a:t>
            </a:r>
            <a:r>
              <a:rPr sz="1800" dirty="0">
                <a:latin typeface="Georgia"/>
                <a:cs typeface="Georgia"/>
              </a:rPr>
              <a:t>previstos en la </a:t>
            </a:r>
            <a:r>
              <a:rPr sz="1800" spc="-5" dirty="0">
                <a:latin typeface="Georgia"/>
                <a:cs typeface="Georgia"/>
              </a:rPr>
              <a:t>LIF </a:t>
            </a:r>
            <a:r>
              <a:rPr sz="1800" dirty="0">
                <a:latin typeface="Georgia"/>
                <a:cs typeface="Georgia"/>
              </a:rPr>
              <a:t>y el </a:t>
            </a:r>
            <a:r>
              <a:rPr sz="1800" spc="-10" dirty="0">
                <a:latin typeface="Georgia"/>
                <a:cs typeface="Georgia"/>
              </a:rPr>
              <a:t>PEF </a:t>
            </a:r>
            <a:r>
              <a:rPr sz="1800" dirty="0">
                <a:latin typeface="Georgia"/>
                <a:cs typeface="Georgia"/>
              </a:rPr>
              <a:t>y  </a:t>
            </a:r>
            <a:r>
              <a:rPr sz="1800" spc="-5" dirty="0">
                <a:latin typeface="Georgia"/>
                <a:cs typeface="Georgia"/>
              </a:rPr>
              <a:t>aquélla </a:t>
            </a:r>
            <a:r>
              <a:rPr sz="1800" dirty="0">
                <a:latin typeface="Georgia"/>
                <a:cs typeface="Georgia"/>
              </a:rPr>
              <a:t>entre </a:t>
            </a:r>
            <a:r>
              <a:rPr sz="1800" spc="-5" dirty="0">
                <a:latin typeface="Georgia"/>
                <a:cs typeface="Georgia"/>
              </a:rPr>
              <a:t>los ingresos </a:t>
            </a:r>
            <a:r>
              <a:rPr sz="1800" dirty="0">
                <a:latin typeface="Georgia"/>
                <a:cs typeface="Georgia"/>
              </a:rPr>
              <a:t>y </a:t>
            </a:r>
            <a:r>
              <a:rPr sz="1800" spc="-5" dirty="0">
                <a:latin typeface="Georgia"/>
                <a:cs typeface="Georgia"/>
              </a:rPr>
              <a:t>los gastos </a:t>
            </a:r>
            <a:r>
              <a:rPr sz="1800" dirty="0">
                <a:latin typeface="Georgia"/>
                <a:cs typeface="Georgia"/>
              </a:rPr>
              <a:t>en </a:t>
            </a:r>
            <a:r>
              <a:rPr sz="1800" spc="-5" dirty="0">
                <a:latin typeface="Georgia"/>
                <a:cs typeface="Georgia"/>
              </a:rPr>
              <a:t>los presupuestos  </a:t>
            </a:r>
            <a:r>
              <a:rPr sz="1800" dirty="0">
                <a:latin typeface="Georgia"/>
                <a:cs typeface="Georgia"/>
              </a:rPr>
              <a:t>de las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entidades.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359" y="3236912"/>
            <a:ext cx="4989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5980" algn="l"/>
                <a:tab pos="3676015" algn="l"/>
                <a:tab pos="4252595" algn="l"/>
              </a:tabLst>
            </a:pPr>
            <a:r>
              <a:rPr sz="1800" b="1" spc="-5" dirty="0">
                <a:latin typeface="Georgia"/>
                <a:cs typeface="Georgia"/>
              </a:rPr>
              <a:t>R</a:t>
            </a:r>
            <a:r>
              <a:rPr sz="1800" b="1" spc="-10" dirty="0">
                <a:latin typeface="Georgia"/>
                <a:cs typeface="Georgia"/>
              </a:rPr>
              <a:t>eq</a:t>
            </a:r>
            <a:r>
              <a:rPr sz="1800" b="1" dirty="0">
                <a:latin typeface="Georgia"/>
                <a:cs typeface="Georgia"/>
              </a:rPr>
              <a:t>u</a:t>
            </a:r>
            <a:r>
              <a:rPr sz="1800" b="1" spc="-15" dirty="0">
                <a:latin typeface="Georgia"/>
                <a:cs typeface="Georgia"/>
              </a:rPr>
              <a:t>e</a:t>
            </a:r>
            <a:r>
              <a:rPr sz="1800" b="1" dirty="0">
                <a:latin typeface="Georgia"/>
                <a:cs typeface="Georgia"/>
              </a:rPr>
              <a:t>ri</a:t>
            </a:r>
            <a:r>
              <a:rPr sz="1800" b="1" spc="-10" dirty="0">
                <a:latin typeface="Georgia"/>
                <a:cs typeface="Georgia"/>
              </a:rPr>
              <a:t>m</a:t>
            </a:r>
            <a:r>
              <a:rPr sz="1800" b="1" dirty="0">
                <a:latin typeface="Georgia"/>
                <a:cs typeface="Georgia"/>
              </a:rPr>
              <a:t>i</a:t>
            </a:r>
            <a:r>
              <a:rPr sz="1800" b="1" spc="-10" dirty="0">
                <a:latin typeface="Georgia"/>
                <a:cs typeface="Georgia"/>
              </a:rPr>
              <a:t>e</a:t>
            </a:r>
            <a:r>
              <a:rPr sz="1800" b="1" dirty="0">
                <a:latin typeface="Georgia"/>
                <a:cs typeface="Georgia"/>
              </a:rPr>
              <a:t>nt</a:t>
            </a:r>
            <a:r>
              <a:rPr sz="1800" b="1" spc="-10" dirty="0">
                <a:latin typeface="Georgia"/>
                <a:cs typeface="Georgia"/>
              </a:rPr>
              <a:t>o</a:t>
            </a:r>
            <a:r>
              <a:rPr sz="1800" b="1" dirty="0">
                <a:latin typeface="Georgia"/>
                <a:cs typeface="Georgia"/>
              </a:rPr>
              <a:t>s	</a:t>
            </a:r>
            <a:r>
              <a:rPr sz="1800" b="1" spc="-10" dirty="0">
                <a:latin typeface="Georgia"/>
                <a:cs typeface="Georgia"/>
              </a:rPr>
              <a:t>f</a:t>
            </a:r>
            <a:r>
              <a:rPr sz="1800" b="1" dirty="0">
                <a:latin typeface="Georgia"/>
                <a:cs typeface="Georgia"/>
              </a:rPr>
              <a:t>inanci</a:t>
            </a:r>
            <a:r>
              <a:rPr sz="1800" b="1" spc="-5" dirty="0">
                <a:latin typeface="Georgia"/>
                <a:cs typeface="Georgia"/>
              </a:rPr>
              <a:t>e</a:t>
            </a:r>
            <a:r>
              <a:rPr sz="1800" b="1" dirty="0">
                <a:latin typeface="Georgia"/>
                <a:cs typeface="Georgia"/>
              </a:rPr>
              <a:t>ros	</a:t>
            </a:r>
            <a:r>
              <a:rPr sz="1800" b="1" spc="-5" dirty="0">
                <a:latin typeface="Georgia"/>
                <a:cs typeface="Georgia"/>
              </a:rPr>
              <a:t>d</a:t>
            </a:r>
            <a:r>
              <a:rPr sz="1800" b="1" spc="-10" dirty="0">
                <a:latin typeface="Georgia"/>
                <a:cs typeface="Georgia"/>
              </a:rPr>
              <a:t>e</a:t>
            </a:r>
            <a:r>
              <a:rPr sz="1800" b="1" dirty="0">
                <a:latin typeface="Georgia"/>
                <a:cs typeface="Georgia"/>
              </a:rPr>
              <a:t>l	s</a:t>
            </a:r>
            <a:r>
              <a:rPr sz="1800" b="1" spc="-20" dirty="0">
                <a:latin typeface="Georgia"/>
                <a:cs typeface="Georgia"/>
              </a:rPr>
              <a:t>e</a:t>
            </a:r>
            <a:r>
              <a:rPr sz="1800" b="1" spc="-5" dirty="0">
                <a:latin typeface="Georgia"/>
                <a:cs typeface="Georgia"/>
              </a:rPr>
              <a:t>c</a:t>
            </a:r>
            <a:r>
              <a:rPr sz="1800" b="1" spc="5" dirty="0">
                <a:latin typeface="Georgia"/>
                <a:cs typeface="Georgia"/>
              </a:rPr>
              <a:t>t</a:t>
            </a:r>
            <a:r>
              <a:rPr sz="1800" b="1" spc="-10" dirty="0">
                <a:latin typeface="Georgia"/>
                <a:cs typeface="Georgia"/>
              </a:rPr>
              <a:t>o</a:t>
            </a:r>
            <a:r>
              <a:rPr sz="1800" b="1" dirty="0"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59" y="3236912"/>
            <a:ext cx="60890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p</a:t>
            </a:r>
            <a:r>
              <a:rPr sz="1800" b="1" dirty="0">
                <a:latin typeface="Georgia"/>
                <a:cs typeface="Georgia"/>
              </a:rPr>
              <a:t>úblico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092200" algn="l"/>
                <a:tab pos="2519680" algn="l"/>
                <a:tab pos="2936240" algn="l"/>
                <a:tab pos="4636135" algn="l"/>
                <a:tab pos="5116195" algn="l"/>
              </a:tabLst>
            </a:pPr>
            <a:r>
              <a:rPr sz="1800" b="1" dirty="0">
                <a:latin typeface="Georgia"/>
                <a:cs typeface="Georgia"/>
              </a:rPr>
              <a:t>(R</a:t>
            </a:r>
            <a:r>
              <a:rPr sz="1800" b="1" spc="-10" dirty="0">
                <a:latin typeface="Georgia"/>
                <a:cs typeface="Georgia"/>
              </a:rPr>
              <a:t>FS</a:t>
            </a:r>
            <a:r>
              <a:rPr sz="1800" b="1" spc="-5" dirty="0">
                <a:latin typeface="Georgia"/>
                <a:cs typeface="Georgia"/>
              </a:rPr>
              <a:t>P)</a:t>
            </a:r>
            <a:r>
              <a:rPr sz="1800" b="1" dirty="0">
                <a:latin typeface="Georgia"/>
                <a:cs typeface="Georgia"/>
              </a:rPr>
              <a:t>.	</a:t>
            </a:r>
            <a:r>
              <a:rPr sz="1800" spc="-5" dirty="0">
                <a:latin typeface="Georgia"/>
                <a:cs typeface="Georgia"/>
              </a:rPr>
              <a:t>N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sid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e	</a:t>
            </a: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-15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-1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nc</a:t>
            </a:r>
            <a:r>
              <a:rPr sz="1800" spc="-10" dirty="0">
                <a:latin typeface="Georgia"/>
                <a:cs typeface="Georgia"/>
              </a:rPr>
              <a:t>ia</a:t>
            </a:r>
            <a:r>
              <a:rPr sz="1800" spc="10" dirty="0">
                <a:latin typeface="Georgia"/>
                <a:cs typeface="Georgia"/>
              </a:rPr>
              <a:t>m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nto	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l	</a:t>
            </a:r>
            <a:r>
              <a:rPr sz="1800" spc="-5" dirty="0">
                <a:latin typeface="Georgia"/>
                <a:cs typeface="Georgia"/>
              </a:rPr>
              <a:t>Gob</a:t>
            </a:r>
            <a:r>
              <a:rPr sz="1800" spc="-15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rno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359" y="3786123"/>
            <a:ext cx="6085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9480" algn="l"/>
                <a:tab pos="1170940" algn="l"/>
                <a:tab pos="1590040" algn="l"/>
                <a:tab pos="2710180" algn="l"/>
                <a:tab pos="3159760" algn="l"/>
                <a:tab pos="3909695" algn="l"/>
                <a:tab pos="4798695" algn="l"/>
                <a:tab pos="5702935" algn="l"/>
              </a:tabLst>
            </a:pP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ral	y	</a:t>
            </a:r>
            <a:r>
              <a:rPr sz="1800" spc="-5" dirty="0">
                <a:latin typeface="Georgia"/>
                <a:cs typeface="Georgia"/>
              </a:rPr>
              <a:t>la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</a:t>
            </a:r>
            <a:r>
              <a:rPr sz="1800" spc="-15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d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l	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ct</a:t>
            </a:r>
            <a:r>
              <a:rPr sz="1800" spc="-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r	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spc="-5" dirty="0">
                <a:latin typeface="Georgia"/>
                <a:cs typeface="Georgia"/>
              </a:rPr>
              <a:t>úblic</a:t>
            </a:r>
            <a:r>
              <a:rPr sz="1800" dirty="0">
                <a:latin typeface="Georgia"/>
                <a:cs typeface="Georgia"/>
              </a:rPr>
              <a:t>o	</a:t>
            </a:r>
            <a:r>
              <a:rPr sz="1800" spc="-5" dirty="0">
                <a:latin typeface="Georgia"/>
                <a:cs typeface="Georgia"/>
              </a:rPr>
              <a:t>f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ral,	</a:t>
            </a:r>
            <a:r>
              <a:rPr sz="1800" spc="-10" dirty="0">
                <a:latin typeface="Georgia"/>
                <a:cs typeface="Georgia"/>
              </a:rPr>
              <a:t>q</a:t>
            </a:r>
            <a:r>
              <a:rPr sz="1800" spc="-5" dirty="0">
                <a:latin typeface="Georgia"/>
                <a:cs typeface="Georgia"/>
              </a:rPr>
              <a:t>ue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59" y="4335145"/>
            <a:ext cx="534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5400" algn="l"/>
                <a:tab pos="1739900" algn="l"/>
                <a:tab pos="3037840" algn="l"/>
                <a:tab pos="3510915" algn="l"/>
                <a:tab pos="4285615" algn="l"/>
                <a:tab pos="5222875" algn="l"/>
              </a:tabLst>
            </a:pP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ncl</a:t>
            </a:r>
            <a:r>
              <a:rPr sz="1800" spc="5" dirty="0">
                <a:latin typeface="Georgia"/>
                <a:cs typeface="Georgia"/>
              </a:rPr>
              <a:t>u</a:t>
            </a:r>
            <a:r>
              <a:rPr sz="1800" spc="-10" dirty="0">
                <a:latin typeface="Georgia"/>
                <a:cs typeface="Georgia"/>
              </a:rPr>
              <a:t>y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ndo	</a:t>
            </a:r>
            <a:r>
              <a:rPr sz="1800" spc="-5" dirty="0">
                <a:latin typeface="Georgia"/>
                <a:cs typeface="Georgia"/>
              </a:rPr>
              <a:t>la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ct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vidad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5" dirty="0">
                <a:latin typeface="Georgia"/>
                <a:cs typeface="Georgia"/>
              </a:rPr>
              <a:t>d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l	</a:t>
            </a: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spc="-5" dirty="0">
                <a:latin typeface="Georgia"/>
                <a:cs typeface="Georgia"/>
              </a:rPr>
              <a:t>ct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r	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dirty="0">
                <a:latin typeface="Georgia"/>
                <a:cs typeface="Georgia"/>
              </a:rPr>
              <a:t>riv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o	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359" y="4060253"/>
            <a:ext cx="6090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881380" algn="l"/>
                <a:tab pos="1239520" algn="l"/>
                <a:tab pos="2425700" algn="l"/>
                <a:tab pos="3131820" algn="l"/>
                <a:tab pos="3597275" algn="l"/>
                <a:tab pos="4618355" algn="l"/>
                <a:tab pos="4905375" algn="l"/>
                <a:tab pos="5370195" algn="l"/>
              </a:tabLst>
            </a:pPr>
            <a:r>
              <a:rPr sz="1800" spc="-5" dirty="0">
                <a:latin typeface="Georgia"/>
                <a:cs typeface="Georgia"/>
              </a:rPr>
              <a:t>cubr</a:t>
            </a:r>
            <a:r>
              <a:rPr sz="1800" dirty="0">
                <a:latin typeface="Georgia"/>
                <a:cs typeface="Georgia"/>
              </a:rPr>
              <a:t>en	la	</a:t>
            </a:r>
            <a:r>
              <a:rPr sz="1800" spc="-5" dirty="0">
                <a:latin typeface="Georgia"/>
                <a:cs typeface="Georgia"/>
              </a:rPr>
              <a:t>di</a:t>
            </a:r>
            <a:r>
              <a:rPr sz="1800" spc="-10" dirty="0">
                <a:latin typeface="Georgia"/>
                <a:cs typeface="Georgia"/>
              </a:rPr>
              <a:t>f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nc</a:t>
            </a:r>
            <a:r>
              <a:rPr sz="1800" spc="-15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a	</a:t>
            </a:r>
            <a:r>
              <a:rPr sz="1800" spc="-1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-10" dirty="0">
                <a:latin typeface="Georgia"/>
                <a:cs typeface="Georgia"/>
              </a:rPr>
              <a:t>t</a:t>
            </a:r>
            <a:r>
              <a:rPr sz="1800" dirty="0">
                <a:latin typeface="Georgia"/>
                <a:cs typeface="Georgia"/>
              </a:rPr>
              <a:t>re	</a:t>
            </a:r>
            <a:r>
              <a:rPr sz="1800" spc="-5" dirty="0">
                <a:latin typeface="Georgia"/>
                <a:cs typeface="Georgia"/>
              </a:rPr>
              <a:t>l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-10" dirty="0">
                <a:latin typeface="Georgia"/>
                <a:cs typeface="Georgia"/>
              </a:rPr>
              <a:t>i</a:t>
            </a:r>
            <a:r>
              <a:rPr sz="1800" dirty="0">
                <a:latin typeface="Georgia"/>
                <a:cs typeface="Georgia"/>
              </a:rPr>
              <a:t>ngr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spc="-20" dirty="0">
                <a:latin typeface="Georgia"/>
                <a:cs typeface="Georgia"/>
              </a:rPr>
              <a:t>s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s	y	</a:t>
            </a:r>
            <a:r>
              <a:rPr sz="1800" spc="-5" dirty="0">
                <a:latin typeface="Georgia"/>
                <a:cs typeface="Georgia"/>
              </a:rPr>
              <a:t>l</a:t>
            </a:r>
            <a:r>
              <a:rPr sz="1800" spc="-10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s	</a:t>
            </a:r>
            <a:r>
              <a:rPr sz="1800" spc="-5" dirty="0">
                <a:latin typeface="Georgia"/>
                <a:cs typeface="Georgia"/>
              </a:rPr>
              <a:t>g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st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s,</a:t>
            </a:r>
            <a:endParaRPr sz="1800">
              <a:latin typeface="Georgia"/>
              <a:cs typeface="Georgia"/>
            </a:endParaRPr>
          </a:p>
          <a:p>
            <a:pPr marR="8255" algn="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s</a:t>
            </a:r>
            <a:r>
              <a:rPr sz="1800" spc="10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ci</a:t>
            </a:r>
            <a:r>
              <a:rPr sz="1800" spc="-1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359" y="4609465"/>
            <a:ext cx="6089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4240" algn="l"/>
                <a:tab pos="1732280" algn="l"/>
                <a:tab pos="2230120" algn="l"/>
                <a:tab pos="3053080" algn="l"/>
                <a:tab pos="3513454" algn="l"/>
                <a:tab pos="4610735" algn="l"/>
                <a:tab pos="5522595" algn="l"/>
                <a:tab pos="5796915" algn="l"/>
              </a:tabLst>
            </a:pP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u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ndo	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ct</a:t>
            </a:r>
            <a:r>
              <a:rPr sz="1800" spc="5" dirty="0">
                <a:latin typeface="Georgia"/>
                <a:cs typeface="Georgia"/>
              </a:rPr>
              <a:t>ú</a:t>
            </a:r>
            <a:r>
              <a:rPr sz="1800" spc="-10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n	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r	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u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nta	</a:t>
            </a:r>
            <a:r>
              <a:rPr sz="1800" spc="5" dirty="0">
                <a:latin typeface="Georgia"/>
                <a:cs typeface="Georgia"/>
              </a:rPr>
              <a:t>de</a:t>
            </a:r>
            <a:r>
              <a:rPr sz="1800" dirty="0">
                <a:latin typeface="Georgia"/>
                <a:cs typeface="Georgia"/>
              </a:rPr>
              <a:t>l	</a:t>
            </a:r>
            <a:r>
              <a:rPr sz="1800" spc="-5" dirty="0">
                <a:latin typeface="Georgia"/>
                <a:cs typeface="Georgia"/>
              </a:rPr>
              <a:t>Gob</a:t>
            </a:r>
            <a:r>
              <a:rPr sz="1800" spc="-15" dirty="0">
                <a:latin typeface="Georgia"/>
                <a:cs typeface="Georgia"/>
              </a:rPr>
              <a:t>i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rno	</a:t>
            </a:r>
            <a:r>
              <a:rPr sz="1800" spc="-5" dirty="0">
                <a:latin typeface="Georgia"/>
                <a:cs typeface="Georgia"/>
              </a:rPr>
              <a:t>F</a:t>
            </a:r>
            <a:r>
              <a:rPr sz="1800" spc="10" dirty="0">
                <a:latin typeface="Georgia"/>
                <a:cs typeface="Georgia"/>
              </a:rPr>
              <a:t>e</a:t>
            </a:r>
            <a:r>
              <a:rPr sz="1800" spc="-15" dirty="0">
                <a:latin typeface="Georgia"/>
                <a:cs typeface="Georgia"/>
              </a:rPr>
              <a:t>d</a:t>
            </a:r>
            <a:r>
              <a:rPr sz="1800" spc="-10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ral	o	</a:t>
            </a:r>
            <a:r>
              <a:rPr sz="1800" spc="-5" dirty="0">
                <a:latin typeface="Georgia"/>
                <a:cs typeface="Georgia"/>
              </a:rPr>
              <a:t>las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entidades.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359" y="5359400"/>
            <a:ext cx="6167120" cy="523240"/>
          </a:xfrm>
          <a:prstGeom prst="rect">
            <a:avLst/>
          </a:prstGeom>
          <a:solidFill>
            <a:srgbClr val="404040"/>
          </a:solidFill>
        </p:spPr>
        <p:txBody>
          <a:bodyPr vert="horz" wrap="square" lIns="0" tIns="41910" rIns="0" bIns="0" rtlCol="0">
            <a:spAutoFit/>
          </a:bodyPr>
          <a:lstStyle/>
          <a:p>
            <a:pPr marL="548005" marR="81280">
              <a:lnSpc>
                <a:spcPct val="100000"/>
              </a:lnSpc>
              <a:spcBef>
                <a:spcPts val="330"/>
              </a:spcBef>
            </a:pPr>
            <a:r>
              <a:rPr sz="1400" b="1" spc="-5" dirty="0">
                <a:solidFill>
                  <a:srgbClr val="92D050"/>
                </a:solidFill>
                <a:latin typeface="Georgia"/>
                <a:cs typeface="Georgia"/>
              </a:rPr>
              <a:t>RFSP </a:t>
            </a:r>
            <a:r>
              <a:rPr sz="1400" dirty="0">
                <a:solidFill>
                  <a:srgbClr val="92D050"/>
                </a:solidFill>
                <a:latin typeface="Georgia"/>
                <a:cs typeface="Georgia"/>
              </a:rPr>
              <a:t>= </a:t>
            </a:r>
            <a:r>
              <a:rPr sz="1400" spc="-5" dirty="0">
                <a:solidFill>
                  <a:srgbClr val="92D050"/>
                </a:solidFill>
                <a:latin typeface="Georgia"/>
                <a:cs typeface="Georgia"/>
              </a:rPr>
              <a:t>Balance presupuestario </a:t>
            </a:r>
            <a:r>
              <a:rPr sz="1400" dirty="0">
                <a:solidFill>
                  <a:srgbClr val="92D050"/>
                </a:solidFill>
                <a:latin typeface="Georgia"/>
                <a:cs typeface="Georgia"/>
              </a:rPr>
              <a:t>+ </a:t>
            </a:r>
            <a:r>
              <a:rPr sz="1400" spc="-10" dirty="0">
                <a:solidFill>
                  <a:srgbClr val="92D050"/>
                </a:solidFill>
                <a:latin typeface="Georgia"/>
                <a:cs typeface="Georgia"/>
              </a:rPr>
              <a:t>necesidades </a:t>
            </a:r>
            <a:r>
              <a:rPr sz="1400" spc="-15" dirty="0">
                <a:solidFill>
                  <a:srgbClr val="92D050"/>
                </a:solidFill>
                <a:latin typeface="Georgia"/>
                <a:cs typeface="Georgia"/>
              </a:rPr>
              <a:t>de </a:t>
            </a:r>
            <a:r>
              <a:rPr sz="1400" spc="-5" dirty="0">
                <a:solidFill>
                  <a:srgbClr val="92D050"/>
                </a:solidFill>
                <a:latin typeface="Georgia"/>
                <a:cs typeface="Georgia"/>
              </a:rPr>
              <a:t>financiamiento  fuera del</a:t>
            </a:r>
            <a:r>
              <a:rPr sz="1400" spc="-20" dirty="0">
                <a:solidFill>
                  <a:srgbClr val="92D05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92D050"/>
                </a:solidFill>
                <a:latin typeface="Georgia"/>
                <a:cs typeface="Georgia"/>
              </a:rPr>
              <a:t>presupuesto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7880" y="2395220"/>
            <a:ext cx="4749800" cy="298704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42545" rIns="0" bIns="0" rtlCol="0">
            <a:spAutoFit/>
          </a:bodyPr>
          <a:lstStyle/>
          <a:p>
            <a:pPr marL="493395" marR="78105" indent="-401320">
              <a:lnSpc>
                <a:spcPct val="100000"/>
              </a:lnSpc>
              <a:spcBef>
                <a:spcPts val="335"/>
              </a:spcBef>
              <a:buAutoNum type="romanUcPeriod"/>
              <a:tabLst>
                <a:tab pos="493395" algn="l"/>
                <a:tab pos="494030" algn="l"/>
              </a:tabLst>
            </a:pP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monto específico de financiamiento necesario  para cubrir </a:t>
            </a:r>
            <a:r>
              <a:rPr sz="1400" dirty="0">
                <a:latin typeface="Georgia"/>
                <a:cs typeface="Georgia"/>
              </a:rPr>
              <a:t>el déficit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presupuestario;</a:t>
            </a:r>
            <a:endParaRPr sz="1400">
              <a:latin typeface="Georgia"/>
              <a:cs typeface="Georgia"/>
            </a:endParaRPr>
          </a:p>
          <a:p>
            <a:pPr marL="494030" indent="-401320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493395" algn="l"/>
                <a:tab pos="494030" algn="l"/>
              </a:tabLst>
            </a:pPr>
            <a:r>
              <a:rPr sz="1400" spc="-5" dirty="0">
                <a:latin typeface="Georgia"/>
                <a:cs typeface="Georgia"/>
              </a:rPr>
              <a:t>Las razones excepcionales que justifican </a:t>
            </a:r>
            <a:r>
              <a:rPr sz="1400" dirty="0">
                <a:latin typeface="Georgia"/>
                <a:cs typeface="Georgia"/>
              </a:rPr>
              <a:t>el</a:t>
            </a:r>
            <a:r>
              <a:rPr sz="1400" spc="8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déficit</a:t>
            </a:r>
            <a:endParaRPr sz="1400">
              <a:latin typeface="Georgia"/>
              <a:cs typeface="Georgia"/>
            </a:endParaRPr>
          </a:p>
          <a:p>
            <a:pPr marL="493395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presupuestario;</a:t>
            </a:r>
            <a:endParaRPr sz="1400">
              <a:latin typeface="Georgia"/>
              <a:cs typeface="Georgia"/>
            </a:endParaRPr>
          </a:p>
          <a:p>
            <a:pPr marL="493395" marR="78740" indent="-401320" algn="just">
              <a:lnSpc>
                <a:spcPct val="100000"/>
              </a:lnSpc>
              <a:spcBef>
                <a:spcPts val="605"/>
              </a:spcBef>
              <a:buAutoNum type="romanUcPeriod" startAt="3"/>
              <a:tabLst>
                <a:tab pos="494030" algn="l"/>
              </a:tabLst>
            </a:pP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número </a:t>
            </a:r>
            <a:r>
              <a:rPr sz="1400" spc="-15" dirty="0">
                <a:latin typeface="Georgia"/>
                <a:cs typeface="Georgia"/>
              </a:rPr>
              <a:t>de </a:t>
            </a:r>
            <a:r>
              <a:rPr sz="1400" spc="-5" dirty="0">
                <a:latin typeface="Georgia"/>
                <a:cs typeface="Georgia"/>
              </a:rPr>
              <a:t>ejercicios fiscales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5" dirty="0">
                <a:latin typeface="Georgia"/>
                <a:cs typeface="Georgia"/>
              </a:rPr>
              <a:t>las acciones  requeridas para que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déficit sea eliminado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5" dirty="0">
                <a:latin typeface="Georgia"/>
                <a:cs typeface="Georgia"/>
              </a:rPr>
              <a:t>se  restablezca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equilibrio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presupuestario.</a:t>
            </a:r>
            <a:endParaRPr sz="1400">
              <a:latin typeface="Georgia"/>
              <a:cs typeface="Georgia"/>
            </a:endParaRPr>
          </a:p>
          <a:p>
            <a:pPr marL="92710" marR="78105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déficit presupuestario </a:t>
            </a:r>
            <a:r>
              <a:rPr sz="1400" spc="-10" dirty="0">
                <a:latin typeface="Georgia"/>
                <a:cs typeface="Georgia"/>
              </a:rPr>
              <a:t>deberá </a:t>
            </a:r>
            <a:r>
              <a:rPr sz="1400" spc="-5" dirty="0">
                <a:latin typeface="Georgia"/>
                <a:cs typeface="Georgia"/>
              </a:rPr>
              <a:t>eliminarse </a:t>
            </a:r>
            <a:r>
              <a:rPr sz="1400" spc="-10" dirty="0">
                <a:latin typeface="Georgia"/>
                <a:cs typeface="Georgia"/>
              </a:rPr>
              <a:t>durante </a:t>
            </a:r>
            <a:r>
              <a:rPr sz="1400" dirty="0">
                <a:latin typeface="Georgia"/>
                <a:cs typeface="Georgia"/>
              </a:rPr>
              <a:t>el  </a:t>
            </a:r>
            <a:r>
              <a:rPr sz="1400" spc="-5" dirty="0">
                <a:latin typeface="Georgia"/>
                <a:cs typeface="Georgia"/>
              </a:rPr>
              <a:t>plazo </a:t>
            </a:r>
            <a:r>
              <a:rPr sz="1400" spc="-10" dirty="0">
                <a:latin typeface="Georgia"/>
                <a:cs typeface="Georgia"/>
              </a:rPr>
              <a:t>señalado </a:t>
            </a:r>
            <a:r>
              <a:rPr sz="1400" dirty="0">
                <a:latin typeface="Georgia"/>
                <a:cs typeface="Georgia"/>
              </a:rPr>
              <a:t>en </a:t>
            </a:r>
            <a:r>
              <a:rPr sz="1400" spc="-5" dirty="0">
                <a:latin typeface="Georgia"/>
                <a:cs typeface="Georgia"/>
              </a:rPr>
              <a:t>la fracción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III.</a:t>
            </a:r>
            <a:endParaRPr sz="1400">
              <a:latin typeface="Georgia"/>
              <a:cs typeface="Georgia"/>
            </a:endParaRPr>
          </a:p>
          <a:p>
            <a:pPr marL="92710" marR="79375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Ejecutivo </a:t>
            </a:r>
            <a:r>
              <a:rPr sz="1400" spc="-10" dirty="0">
                <a:latin typeface="Georgia"/>
                <a:cs typeface="Georgia"/>
              </a:rPr>
              <a:t>Federal reportará </a:t>
            </a:r>
            <a:r>
              <a:rPr sz="1400" dirty="0">
                <a:latin typeface="Georgia"/>
                <a:cs typeface="Georgia"/>
              </a:rPr>
              <a:t>en </a:t>
            </a:r>
            <a:r>
              <a:rPr sz="1400" spc="-5" dirty="0">
                <a:latin typeface="Georgia"/>
                <a:cs typeface="Georgia"/>
              </a:rPr>
              <a:t>los </a:t>
            </a:r>
            <a:r>
              <a:rPr sz="1400" spc="-10" dirty="0">
                <a:latin typeface="Georgia"/>
                <a:cs typeface="Georgia"/>
              </a:rPr>
              <a:t>informes  </a:t>
            </a:r>
            <a:r>
              <a:rPr sz="1400" spc="-5" dirty="0">
                <a:latin typeface="Georgia"/>
                <a:cs typeface="Georgia"/>
              </a:rPr>
              <a:t>trimestrales </a:t>
            </a:r>
            <a:r>
              <a:rPr sz="1400" dirty="0">
                <a:latin typeface="Georgia"/>
                <a:cs typeface="Georgia"/>
              </a:rPr>
              <a:t>y </a:t>
            </a:r>
            <a:r>
              <a:rPr sz="1400" spc="-5" dirty="0">
                <a:latin typeface="Georgia"/>
                <a:cs typeface="Georgia"/>
              </a:rPr>
              <a:t>la Cuenta Pública,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avance de las acciones,  hasta </a:t>
            </a:r>
            <a:r>
              <a:rPr sz="1400" dirty="0">
                <a:latin typeface="Georgia"/>
                <a:cs typeface="Georgia"/>
              </a:rPr>
              <a:t>en </a:t>
            </a:r>
            <a:r>
              <a:rPr sz="1400" spc="-5" dirty="0">
                <a:latin typeface="Georgia"/>
                <a:cs typeface="Georgia"/>
              </a:rPr>
              <a:t>tanto no se recupere </a:t>
            </a:r>
            <a:r>
              <a:rPr sz="1400" dirty="0">
                <a:latin typeface="Georgia"/>
                <a:cs typeface="Georgia"/>
              </a:rPr>
              <a:t>el </a:t>
            </a:r>
            <a:r>
              <a:rPr sz="1400" spc="-5" dirty="0">
                <a:latin typeface="Georgia"/>
                <a:cs typeface="Georgia"/>
              </a:rPr>
              <a:t>equilibrio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presupuestario.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79410" y="2084070"/>
            <a:ext cx="4140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Georgia"/>
                <a:cs typeface="Georgia"/>
              </a:rPr>
              <a:t>Circunstancias excepcionales de</a:t>
            </a:r>
            <a:r>
              <a:rPr sz="1600" b="1" spc="-3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Déficit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6468</Words>
  <Application>Microsoft Office PowerPoint</Application>
  <PresentationFormat>Panorámica</PresentationFormat>
  <Paragraphs>613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Office Theme</vt:lpstr>
      <vt:lpstr>Presupuesto y  Responsabilidad  Hacendaria</vt:lpstr>
      <vt:lpstr>Contenido</vt:lpstr>
      <vt:lpstr>Presupuesto y Responsabilidad Hacendaria Aspectos generales de las finanzas públicas y presupuesto</vt:lpstr>
      <vt:lpstr>Presupuesto y Responsabilidad Hacendaria Aspectos generales de las finanzas públicas y presupuesto</vt:lpstr>
      <vt:lpstr>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Bases de integración del paquete económico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Marco jurídico y principios generales</vt:lpstr>
      <vt:lpstr>Presupuesto y Responsabilidad Hacendaria Marco jurídico y principios generales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y Responsabilidad Hacendaria</dc:title>
  <dc:creator>gisela morales</dc:creator>
  <cp:lastModifiedBy>Carlos Araiza Rojas</cp:lastModifiedBy>
  <cp:revision>3</cp:revision>
  <dcterms:created xsi:type="dcterms:W3CDTF">2022-09-26T23:46:00Z</dcterms:created>
  <dcterms:modified xsi:type="dcterms:W3CDTF">2022-09-27T00:48:09Z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2022-09-26T00:00:00Z</vt:filetime>
  </property>
</Properties>
</file>